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92" r:id="rId3"/>
    <p:sldId id="302" r:id="rId4"/>
    <p:sldId id="303" r:id="rId5"/>
    <p:sldId id="295" r:id="rId6"/>
    <p:sldId id="296" r:id="rId7"/>
    <p:sldId id="297" r:id="rId8"/>
    <p:sldId id="298" r:id="rId9"/>
    <p:sldId id="299" r:id="rId10"/>
    <p:sldId id="304" r:id="rId11"/>
    <p:sldId id="305"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6464"/>
    <a:srgbClr val="CEBEBB"/>
    <a:srgbClr val="A77C70"/>
    <a:srgbClr val="9BAFB5"/>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5620"/>
    <p:restoredTop sz="24697" autoAdjust="0"/>
  </p:normalViewPr>
  <p:slideViewPr>
    <p:cSldViewPr snapToGrid="0" showGuides="1">
      <p:cViewPr varScale="1">
        <p:scale>
          <a:sx n="27" d="100"/>
          <a:sy n="27" d="100"/>
        </p:scale>
        <p:origin x="2562" y="48"/>
      </p:cViewPr>
      <p:guideLst>
        <p:guide orient="horz" pos="2232"/>
        <p:guide pos="3840"/>
      </p:guideLst>
    </p:cSldViewPr>
  </p:slideViewPr>
  <p:notesTextViewPr>
    <p:cViewPr>
      <p:scale>
        <a:sx n="100" d="100"/>
        <a:sy n="100" d="100"/>
      </p:scale>
      <p:origin x="0" y="-792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BE1472-672B-4202-B31F-75F612BBA6AB}" type="doc">
      <dgm:prSet loTypeId="urn:microsoft.com/office/officeart/2018/2/layout/IconVerticalSolidList" loCatId="icon" qsTypeId="urn:microsoft.com/office/officeart/2005/8/quickstyle/simple1" qsCatId="simple" csTypeId="urn:microsoft.com/office/officeart/2005/8/colors/accent4_4" csCatId="accent4" phldr="1"/>
      <dgm:spPr/>
      <dgm:t>
        <a:bodyPr/>
        <a:lstStyle/>
        <a:p>
          <a:endParaRPr lang="en-US"/>
        </a:p>
      </dgm:t>
    </dgm:pt>
    <dgm:pt modelId="{C13919B9-E1A6-4DE8-9C31-17F2F7200635}">
      <dgm:prSet custT="1"/>
      <dgm:spPr/>
      <dgm:t>
        <a:bodyPr/>
        <a:lstStyle/>
        <a:p>
          <a:pPr>
            <a:lnSpc>
              <a:spcPct val="100000"/>
            </a:lnSpc>
          </a:pPr>
          <a:r>
            <a:rPr lang="en-US" sz="1800" kern="1200" dirty="0">
              <a:solidFill>
                <a:schemeClr val="accent4">
                  <a:lumMod val="20000"/>
                  <a:lumOff val="80000"/>
                </a:schemeClr>
              </a:solidFill>
              <a:latin typeface="Gill Sans MT" panose="020B0502020104020203"/>
              <a:ea typeface="+mn-ea"/>
              <a:cs typeface="+mn-cs"/>
            </a:rPr>
            <a:t>Network Scanners</a:t>
          </a:r>
        </a:p>
      </dgm:t>
    </dgm:pt>
    <dgm:pt modelId="{B8C551BE-F242-4EE1-A25D-212D674B9AE2}" type="parTrans" cxnId="{C5E0D73A-A8B8-4396-BD28-5DBCC50D72C3}">
      <dgm:prSet/>
      <dgm:spPr/>
      <dgm:t>
        <a:bodyPr/>
        <a:lstStyle/>
        <a:p>
          <a:endParaRPr lang="en-US"/>
        </a:p>
      </dgm:t>
    </dgm:pt>
    <dgm:pt modelId="{977C4842-A9E7-4068-9427-19A0538B092A}" type="sibTrans" cxnId="{C5E0D73A-A8B8-4396-BD28-5DBCC50D72C3}">
      <dgm:prSet/>
      <dgm:spPr/>
      <dgm:t>
        <a:bodyPr/>
        <a:lstStyle/>
        <a:p>
          <a:endParaRPr lang="en-US"/>
        </a:p>
      </dgm:t>
    </dgm:pt>
    <dgm:pt modelId="{1884E013-C89C-4915-A4C3-27D185444463}">
      <dgm:prSet custT="1"/>
      <dgm:spPr/>
      <dgm:t>
        <a:bodyPr/>
        <a:lstStyle/>
        <a:p>
          <a:pPr>
            <a:lnSpc>
              <a:spcPct val="100000"/>
            </a:lnSpc>
          </a:pPr>
          <a:r>
            <a:rPr lang="en-US" sz="1800" kern="1200" dirty="0">
              <a:solidFill>
                <a:schemeClr val="accent4">
                  <a:lumMod val="20000"/>
                  <a:lumOff val="80000"/>
                </a:schemeClr>
              </a:solidFill>
              <a:latin typeface="Gill Sans MT" panose="020B0502020104020203"/>
              <a:ea typeface="+mn-ea"/>
              <a:cs typeface="+mn-cs"/>
            </a:rPr>
            <a:t>Web Application Scanners</a:t>
          </a:r>
        </a:p>
      </dgm:t>
    </dgm:pt>
    <dgm:pt modelId="{0AF4F944-A7CD-4654-B449-085643CA0A4B}" type="parTrans" cxnId="{1EA72A65-D148-484F-88E5-A5F4916716AD}">
      <dgm:prSet/>
      <dgm:spPr/>
      <dgm:t>
        <a:bodyPr/>
        <a:lstStyle/>
        <a:p>
          <a:endParaRPr lang="en-US"/>
        </a:p>
      </dgm:t>
    </dgm:pt>
    <dgm:pt modelId="{F129E27F-CA5E-4348-802F-4D2AC5E2F442}" type="sibTrans" cxnId="{1EA72A65-D148-484F-88E5-A5F4916716AD}">
      <dgm:prSet/>
      <dgm:spPr/>
      <dgm:t>
        <a:bodyPr/>
        <a:lstStyle/>
        <a:p>
          <a:endParaRPr lang="en-US"/>
        </a:p>
      </dgm:t>
    </dgm:pt>
    <dgm:pt modelId="{1F3BA5DC-202F-4BED-851E-9DCDEF17798D}">
      <dgm:prSet custT="1"/>
      <dgm:spPr/>
      <dgm:t>
        <a:bodyPr/>
        <a:lstStyle/>
        <a:p>
          <a:pPr algn="ctr">
            <a:lnSpc>
              <a:spcPct val="100000"/>
            </a:lnSpc>
          </a:pPr>
          <a:r>
            <a:rPr lang="en-US" sz="1400" kern="1200" dirty="0">
              <a:solidFill>
                <a:schemeClr val="accent6">
                  <a:lumMod val="20000"/>
                  <a:lumOff val="80000"/>
                </a:schemeClr>
              </a:solidFill>
              <a:latin typeface="Gill Sans MT" panose="020B0502020104020203"/>
              <a:ea typeface="+mn-ea"/>
              <a:cs typeface="+mn-cs"/>
            </a:rPr>
            <a:t>Discover live hosts, open ports, and devices within a network</a:t>
          </a:r>
        </a:p>
      </dgm:t>
    </dgm:pt>
    <dgm:pt modelId="{31E30A1C-736A-4D71-BD78-0326FF830518}" type="parTrans" cxnId="{FA7B3B9A-CD66-43B1-8D17-A12131B73CD1}">
      <dgm:prSet/>
      <dgm:spPr/>
      <dgm:t>
        <a:bodyPr/>
        <a:lstStyle/>
        <a:p>
          <a:endParaRPr lang="en-US"/>
        </a:p>
      </dgm:t>
    </dgm:pt>
    <dgm:pt modelId="{31CEB2B7-7CA1-4142-900E-A64327784729}" type="sibTrans" cxnId="{FA7B3B9A-CD66-43B1-8D17-A12131B73CD1}">
      <dgm:prSet/>
      <dgm:spPr/>
      <dgm:t>
        <a:bodyPr/>
        <a:lstStyle/>
        <a:p>
          <a:endParaRPr lang="en-US"/>
        </a:p>
      </dgm:t>
    </dgm:pt>
    <dgm:pt modelId="{606F9AF1-7D16-4C4B-8D38-8524662335F9}">
      <dgm:prSet custT="1"/>
      <dgm:spPr/>
      <dgm:t>
        <a:bodyPr/>
        <a:lstStyle/>
        <a:p>
          <a:pPr>
            <a:lnSpc>
              <a:spcPct val="100000"/>
            </a:lnSpc>
          </a:pPr>
          <a:r>
            <a:rPr lang="en-US" sz="1800" kern="1200" dirty="0">
              <a:solidFill>
                <a:schemeClr val="accent4">
                  <a:lumMod val="50000"/>
                </a:schemeClr>
              </a:solidFill>
              <a:latin typeface="Gill Sans MT" panose="020B0502020104020203"/>
              <a:ea typeface="+mn-ea"/>
              <a:cs typeface="+mn-cs"/>
            </a:rPr>
            <a:t>Vulnerability Scanners</a:t>
          </a:r>
        </a:p>
      </dgm:t>
    </dgm:pt>
    <dgm:pt modelId="{54152E45-E8EF-491F-984C-E609721E237E}" type="parTrans" cxnId="{A830ED83-4034-4751-ABA2-6AB8E38E0BF9}">
      <dgm:prSet/>
      <dgm:spPr/>
      <dgm:t>
        <a:bodyPr/>
        <a:lstStyle/>
        <a:p>
          <a:endParaRPr lang="en-US"/>
        </a:p>
      </dgm:t>
    </dgm:pt>
    <dgm:pt modelId="{027D84BD-FF9D-4881-9A9D-50DB0800BEA7}" type="sibTrans" cxnId="{A830ED83-4034-4751-ABA2-6AB8E38E0BF9}">
      <dgm:prSet/>
      <dgm:spPr/>
      <dgm:t>
        <a:bodyPr/>
        <a:lstStyle/>
        <a:p>
          <a:endParaRPr lang="en-US"/>
        </a:p>
      </dgm:t>
    </dgm:pt>
    <dgm:pt modelId="{C4E43DAD-B2EC-4F23-BADB-4100DBF6D7EF}">
      <dgm:prSet custT="1"/>
      <dgm:spPr/>
      <dgm:t>
        <a:bodyPr/>
        <a:lstStyle/>
        <a:p>
          <a:pPr algn="ctr">
            <a:lnSpc>
              <a:spcPct val="100000"/>
            </a:lnSpc>
          </a:pPr>
          <a:r>
            <a:rPr lang="en-US" sz="1400" kern="1200" dirty="0">
              <a:solidFill>
                <a:schemeClr val="accent6">
                  <a:lumMod val="50000"/>
                </a:schemeClr>
              </a:solidFill>
            </a:rPr>
            <a:t>Identify vulnerabilities in systems, applications, and network devices</a:t>
          </a:r>
          <a:endParaRPr lang="en-US" sz="1400" kern="1200" dirty="0">
            <a:solidFill>
              <a:schemeClr val="accent6">
                <a:lumMod val="50000"/>
              </a:schemeClr>
            </a:solidFill>
            <a:latin typeface="Gill Sans MT" panose="020B0502020104020203"/>
            <a:ea typeface="+mn-ea"/>
            <a:cs typeface="+mn-cs"/>
          </a:endParaRPr>
        </a:p>
      </dgm:t>
    </dgm:pt>
    <dgm:pt modelId="{50B45819-71C7-45D3-B797-8CD41CEEB372}" type="parTrans" cxnId="{61012475-F560-4948-96CA-EDC413E68277}">
      <dgm:prSet/>
      <dgm:spPr/>
      <dgm:t>
        <a:bodyPr/>
        <a:lstStyle/>
        <a:p>
          <a:endParaRPr lang="en-US"/>
        </a:p>
      </dgm:t>
    </dgm:pt>
    <dgm:pt modelId="{1E77C64D-3E8E-4E4A-B7BC-C5CA49F1707F}" type="sibTrans" cxnId="{61012475-F560-4948-96CA-EDC413E68277}">
      <dgm:prSet/>
      <dgm:spPr/>
      <dgm:t>
        <a:bodyPr/>
        <a:lstStyle/>
        <a:p>
          <a:endParaRPr lang="en-US"/>
        </a:p>
      </dgm:t>
    </dgm:pt>
    <dgm:pt modelId="{A24352E8-63EB-4190-9C6A-106A2E1B5751}">
      <dgm:prSet custT="1"/>
      <dgm:spPr/>
      <dgm:t>
        <a:bodyPr/>
        <a:lstStyle/>
        <a:p>
          <a:pPr algn="ctr">
            <a:lnSpc>
              <a:spcPct val="100000"/>
            </a:lnSpc>
          </a:pPr>
          <a:r>
            <a:rPr lang="en-US" sz="1400" kern="1200" dirty="0">
              <a:solidFill>
                <a:schemeClr val="accent6">
                  <a:lumMod val="20000"/>
                  <a:lumOff val="80000"/>
                </a:schemeClr>
              </a:solidFill>
              <a:latin typeface="Gill Sans MT" panose="020B0502020104020203"/>
              <a:ea typeface="+mn-ea"/>
              <a:cs typeface="+mn-cs"/>
            </a:rPr>
            <a:t>Identify security vulnerabilities specific to web applications</a:t>
          </a:r>
        </a:p>
      </dgm:t>
    </dgm:pt>
    <dgm:pt modelId="{F90A2161-011F-41C8-967F-1B9B52798362}" type="parTrans" cxnId="{E722593D-07E8-4BE0-9B2F-F3C6A57A7618}">
      <dgm:prSet/>
      <dgm:spPr/>
      <dgm:t>
        <a:bodyPr/>
        <a:lstStyle/>
        <a:p>
          <a:endParaRPr lang="en-US"/>
        </a:p>
      </dgm:t>
    </dgm:pt>
    <dgm:pt modelId="{2A2602AC-E8CF-4A14-A91F-32EA345E54F5}" type="sibTrans" cxnId="{E722593D-07E8-4BE0-9B2F-F3C6A57A7618}">
      <dgm:prSet/>
      <dgm:spPr/>
      <dgm:t>
        <a:bodyPr/>
        <a:lstStyle/>
        <a:p>
          <a:endParaRPr lang="en-US"/>
        </a:p>
      </dgm:t>
    </dgm:pt>
    <dgm:pt modelId="{1D5C9896-B541-4AB8-BCD9-E9ACCB456B11}" type="pres">
      <dgm:prSet presAssocID="{FBBE1472-672B-4202-B31F-75F612BBA6AB}" presName="root" presStyleCnt="0">
        <dgm:presLayoutVars>
          <dgm:dir/>
          <dgm:resizeHandles val="exact"/>
        </dgm:presLayoutVars>
      </dgm:prSet>
      <dgm:spPr/>
    </dgm:pt>
    <dgm:pt modelId="{A9318544-D7A7-4FD8-9F0D-A92EFC12CE11}" type="pres">
      <dgm:prSet presAssocID="{C13919B9-E1A6-4DE8-9C31-17F2F7200635}" presName="compNode" presStyleCnt="0"/>
      <dgm:spPr/>
    </dgm:pt>
    <dgm:pt modelId="{BAFD7F95-8B66-4AFC-A7E3-6D11CC641D83}" type="pres">
      <dgm:prSet presAssocID="{C13919B9-E1A6-4DE8-9C31-17F2F7200635}" presName="bgRect" presStyleLbl="bgShp" presStyleIdx="0" presStyleCnt="3"/>
      <dgm:spPr>
        <a:solidFill>
          <a:schemeClr val="accent6">
            <a:lumMod val="75000"/>
          </a:schemeClr>
        </a:solidFill>
      </dgm:spPr>
    </dgm:pt>
    <dgm:pt modelId="{CE3F2023-D311-44B5-9CCC-2550D218E580}" type="pres">
      <dgm:prSet presAssocID="{C13919B9-E1A6-4DE8-9C31-17F2F7200635}"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Internet Of Things with solid fill"/>
        </a:ext>
      </dgm:extLst>
    </dgm:pt>
    <dgm:pt modelId="{526D0A6E-5E30-4B1D-8A97-EF79F9AF6D41}" type="pres">
      <dgm:prSet presAssocID="{C13919B9-E1A6-4DE8-9C31-17F2F7200635}" presName="spaceRect" presStyleCnt="0"/>
      <dgm:spPr/>
    </dgm:pt>
    <dgm:pt modelId="{FF73C209-2B9F-44FA-801E-5F5E7F67E7FC}" type="pres">
      <dgm:prSet presAssocID="{C13919B9-E1A6-4DE8-9C31-17F2F7200635}" presName="parTx" presStyleLbl="revTx" presStyleIdx="0" presStyleCnt="6">
        <dgm:presLayoutVars>
          <dgm:chMax val="0"/>
          <dgm:chPref val="0"/>
        </dgm:presLayoutVars>
      </dgm:prSet>
      <dgm:spPr/>
    </dgm:pt>
    <dgm:pt modelId="{13AE9798-1BAA-4949-94EA-83565BBED900}" type="pres">
      <dgm:prSet presAssocID="{C13919B9-E1A6-4DE8-9C31-17F2F7200635}" presName="desTx" presStyleLbl="revTx" presStyleIdx="1" presStyleCnt="6">
        <dgm:presLayoutVars/>
      </dgm:prSet>
      <dgm:spPr/>
    </dgm:pt>
    <dgm:pt modelId="{B9309EA8-8757-47CB-8EA2-9A4637EE875A}" type="pres">
      <dgm:prSet presAssocID="{977C4842-A9E7-4068-9427-19A0538B092A}" presName="sibTrans" presStyleCnt="0"/>
      <dgm:spPr/>
    </dgm:pt>
    <dgm:pt modelId="{4AEA40A0-1D44-4626-901A-B80449C8F4EB}" type="pres">
      <dgm:prSet presAssocID="{606F9AF1-7D16-4C4B-8D38-8524662335F9}" presName="compNode" presStyleCnt="0"/>
      <dgm:spPr/>
    </dgm:pt>
    <dgm:pt modelId="{F7FAEA79-0700-4D22-8034-DAABCC917BF4}" type="pres">
      <dgm:prSet presAssocID="{606F9AF1-7D16-4C4B-8D38-8524662335F9}" presName="bgRect" presStyleLbl="bgShp" presStyleIdx="1" presStyleCnt="3"/>
      <dgm:spPr/>
    </dgm:pt>
    <dgm:pt modelId="{89C96CBD-9477-4AD2-B085-2086E6F17F78}" type="pres">
      <dgm:prSet presAssocID="{606F9AF1-7D16-4C4B-8D38-8524662335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innerShdw blurRad="63500" dist="50800" dir="18900000">
            <a:prstClr val="black">
              <a:alpha val="50000"/>
            </a:prstClr>
          </a:innerShdw>
        </a:effectLst>
      </dgm:spPr>
      <dgm:extLst>
        <a:ext uri="{E40237B7-FDA0-4F09-8148-C483321AD2D9}">
          <dgm14:cNvPr xmlns:dgm14="http://schemas.microsoft.com/office/drawing/2010/diagram" id="0" name="" descr="Bug under Magnifying Glass"/>
        </a:ext>
      </dgm:extLst>
    </dgm:pt>
    <dgm:pt modelId="{8A702EB8-9191-46CA-A63F-30B5E2611D81}" type="pres">
      <dgm:prSet presAssocID="{606F9AF1-7D16-4C4B-8D38-8524662335F9}" presName="spaceRect" presStyleCnt="0"/>
      <dgm:spPr/>
    </dgm:pt>
    <dgm:pt modelId="{35B336E1-6EFE-4E98-A149-CD9D301BAA83}" type="pres">
      <dgm:prSet presAssocID="{606F9AF1-7D16-4C4B-8D38-8524662335F9}" presName="parTx" presStyleLbl="revTx" presStyleIdx="2" presStyleCnt="6">
        <dgm:presLayoutVars>
          <dgm:chMax val="0"/>
          <dgm:chPref val="0"/>
        </dgm:presLayoutVars>
      </dgm:prSet>
      <dgm:spPr/>
    </dgm:pt>
    <dgm:pt modelId="{971E0CBB-675D-4C1D-B787-50FE7AF0CF4E}" type="pres">
      <dgm:prSet presAssocID="{606F9AF1-7D16-4C4B-8D38-8524662335F9}" presName="desTx" presStyleLbl="revTx" presStyleIdx="3" presStyleCnt="6">
        <dgm:presLayoutVars/>
      </dgm:prSet>
      <dgm:spPr/>
    </dgm:pt>
    <dgm:pt modelId="{980C914B-76C9-4C43-B542-AE7FA4CB0B50}" type="pres">
      <dgm:prSet presAssocID="{027D84BD-FF9D-4881-9A9D-50DB0800BEA7}" presName="sibTrans" presStyleCnt="0"/>
      <dgm:spPr/>
    </dgm:pt>
    <dgm:pt modelId="{99BE5854-A0D6-429D-9888-DC2BA6071A1A}" type="pres">
      <dgm:prSet presAssocID="{1884E013-C89C-4915-A4C3-27D185444463}" presName="compNode" presStyleCnt="0"/>
      <dgm:spPr/>
    </dgm:pt>
    <dgm:pt modelId="{11C4D981-7873-4A35-9B85-4C0FB525122C}" type="pres">
      <dgm:prSet presAssocID="{1884E013-C89C-4915-A4C3-27D185444463}" presName="bgRect" presStyleLbl="bgShp" presStyleIdx="2" presStyleCnt="3"/>
      <dgm:spPr>
        <a:solidFill>
          <a:srgbClr val="A77C70"/>
        </a:solidFill>
      </dgm:spPr>
    </dgm:pt>
    <dgm:pt modelId="{DF89BF04-6222-48AE-8391-4A43356651A3}" type="pres">
      <dgm:prSet presAssocID="{1884E013-C89C-4915-A4C3-27D185444463}"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Web design with solid fill"/>
        </a:ext>
      </dgm:extLst>
    </dgm:pt>
    <dgm:pt modelId="{71349A87-B5C0-4C7A-A8AA-D1C10136F5FC}" type="pres">
      <dgm:prSet presAssocID="{1884E013-C89C-4915-A4C3-27D185444463}" presName="spaceRect" presStyleCnt="0"/>
      <dgm:spPr/>
    </dgm:pt>
    <dgm:pt modelId="{D473D85A-C742-4DD5-9BED-3F6451B83BB6}" type="pres">
      <dgm:prSet presAssocID="{1884E013-C89C-4915-A4C3-27D185444463}" presName="parTx" presStyleLbl="revTx" presStyleIdx="4" presStyleCnt="6">
        <dgm:presLayoutVars>
          <dgm:chMax val="0"/>
          <dgm:chPref val="0"/>
        </dgm:presLayoutVars>
      </dgm:prSet>
      <dgm:spPr/>
    </dgm:pt>
    <dgm:pt modelId="{D0396025-5FE2-439E-A0DF-BC171155514E}" type="pres">
      <dgm:prSet presAssocID="{1884E013-C89C-4915-A4C3-27D185444463}" presName="desTx" presStyleLbl="revTx" presStyleIdx="5" presStyleCnt="6">
        <dgm:presLayoutVars/>
      </dgm:prSet>
      <dgm:spPr/>
    </dgm:pt>
  </dgm:ptLst>
  <dgm:cxnLst>
    <dgm:cxn modelId="{C5E0D73A-A8B8-4396-BD28-5DBCC50D72C3}" srcId="{FBBE1472-672B-4202-B31F-75F612BBA6AB}" destId="{C13919B9-E1A6-4DE8-9C31-17F2F7200635}" srcOrd="0" destOrd="0" parTransId="{B8C551BE-F242-4EE1-A25D-212D674B9AE2}" sibTransId="{977C4842-A9E7-4068-9427-19A0538B092A}"/>
    <dgm:cxn modelId="{E722593D-07E8-4BE0-9B2F-F3C6A57A7618}" srcId="{1884E013-C89C-4915-A4C3-27D185444463}" destId="{A24352E8-63EB-4190-9C6A-106A2E1B5751}" srcOrd="0" destOrd="0" parTransId="{F90A2161-011F-41C8-967F-1B9B52798362}" sibTransId="{2A2602AC-E8CF-4A14-A91F-32EA345E54F5}"/>
    <dgm:cxn modelId="{0FA24563-A2B1-4748-9D2F-21E902853723}" type="presOf" srcId="{FBBE1472-672B-4202-B31F-75F612BBA6AB}" destId="{1D5C9896-B541-4AB8-BCD9-E9ACCB456B11}" srcOrd="0" destOrd="0" presId="urn:microsoft.com/office/officeart/2018/2/layout/IconVerticalSolidList"/>
    <dgm:cxn modelId="{AB5C1A45-0AFB-4899-B46B-6B41601FF270}" type="presOf" srcId="{A24352E8-63EB-4190-9C6A-106A2E1B5751}" destId="{D0396025-5FE2-439E-A0DF-BC171155514E}" srcOrd="0" destOrd="0" presId="urn:microsoft.com/office/officeart/2018/2/layout/IconVerticalSolidList"/>
    <dgm:cxn modelId="{1EA72A65-D148-484F-88E5-A5F4916716AD}" srcId="{FBBE1472-672B-4202-B31F-75F612BBA6AB}" destId="{1884E013-C89C-4915-A4C3-27D185444463}" srcOrd="2" destOrd="0" parTransId="{0AF4F944-A7CD-4654-B449-085643CA0A4B}" sibTransId="{F129E27F-CA5E-4348-802F-4D2AC5E2F442}"/>
    <dgm:cxn modelId="{61012475-F560-4948-96CA-EDC413E68277}" srcId="{606F9AF1-7D16-4C4B-8D38-8524662335F9}" destId="{C4E43DAD-B2EC-4F23-BADB-4100DBF6D7EF}" srcOrd="0" destOrd="0" parTransId="{50B45819-71C7-45D3-B797-8CD41CEEB372}" sibTransId="{1E77C64D-3E8E-4E4A-B7BC-C5CA49F1707F}"/>
    <dgm:cxn modelId="{A830ED83-4034-4751-ABA2-6AB8E38E0BF9}" srcId="{FBBE1472-672B-4202-B31F-75F612BBA6AB}" destId="{606F9AF1-7D16-4C4B-8D38-8524662335F9}" srcOrd="1" destOrd="0" parTransId="{54152E45-E8EF-491F-984C-E609721E237E}" sibTransId="{027D84BD-FF9D-4881-9A9D-50DB0800BEA7}"/>
    <dgm:cxn modelId="{FA7B3B9A-CD66-43B1-8D17-A12131B73CD1}" srcId="{C13919B9-E1A6-4DE8-9C31-17F2F7200635}" destId="{1F3BA5DC-202F-4BED-851E-9DCDEF17798D}" srcOrd="0" destOrd="0" parTransId="{31E30A1C-736A-4D71-BD78-0326FF830518}" sibTransId="{31CEB2B7-7CA1-4142-900E-A64327784729}"/>
    <dgm:cxn modelId="{62F0A19E-28E7-4A86-AB18-54336176C645}" type="presOf" srcId="{1F3BA5DC-202F-4BED-851E-9DCDEF17798D}" destId="{13AE9798-1BAA-4949-94EA-83565BBED900}" srcOrd="0" destOrd="0" presId="urn:microsoft.com/office/officeart/2018/2/layout/IconVerticalSolidList"/>
    <dgm:cxn modelId="{9905C2A5-9710-4887-A510-5EA513FDD220}" type="presOf" srcId="{1884E013-C89C-4915-A4C3-27D185444463}" destId="{D473D85A-C742-4DD5-9BED-3F6451B83BB6}" srcOrd="0" destOrd="0" presId="urn:microsoft.com/office/officeart/2018/2/layout/IconVerticalSolidList"/>
    <dgm:cxn modelId="{F3B389D2-2DA2-437B-A1A3-BAECD67A7463}" type="presOf" srcId="{606F9AF1-7D16-4C4B-8D38-8524662335F9}" destId="{35B336E1-6EFE-4E98-A149-CD9D301BAA83}" srcOrd="0" destOrd="0" presId="urn:microsoft.com/office/officeart/2018/2/layout/IconVerticalSolidList"/>
    <dgm:cxn modelId="{3FC87EDD-BE9E-4A01-834A-A929855C67AE}" type="presOf" srcId="{C4E43DAD-B2EC-4F23-BADB-4100DBF6D7EF}" destId="{971E0CBB-675D-4C1D-B787-50FE7AF0CF4E}" srcOrd="0" destOrd="0" presId="urn:microsoft.com/office/officeart/2018/2/layout/IconVerticalSolidList"/>
    <dgm:cxn modelId="{8DFC47E3-05B0-48F9-A5EC-8BBF96A631CF}" type="presOf" srcId="{C13919B9-E1A6-4DE8-9C31-17F2F7200635}" destId="{FF73C209-2B9F-44FA-801E-5F5E7F67E7FC}" srcOrd="0" destOrd="0" presId="urn:microsoft.com/office/officeart/2018/2/layout/IconVerticalSolidList"/>
    <dgm:cxn modelId="{17B87CAC-8A8C-4FD5-8DEB-EEBD3B494B6B}" type="presParOf" srcId="{1D5C9896-B541-4AB8-BCD9-E9ACCB456B11}" destId="{A9318544-D7A7-4FD8-9F0D-A92EFC12CE11}" srcOrd="0" destOrd="0" presId="urn:microsoft.com/office/officeart/2018/2/layout/IconVerticalSolidList"/>
    <dgm:cxn modelId="{3CEF5843-9A06-4CE8-B157-849E93933094}" type="presParOf" srcId="{A9318544-D7A7-4FD8-9F0D-A92EFC12CE11}" destId="{BAFD7F95-8B66-4AFC-A7E3-6D11CC641D83}" srcOrd="0" destOrd="0" presId="urn:microsoft.com/office/officeart/2018/2/layout/IconVerticalSolidList"/>
    <dgm:cxn modelId="{16F0D223-624E-4D3E-BE6E-41C84C544234}" type="presParOf" srcId="{A9318544-D7A7-4FD8-9F0D-A92EFC12CE11}" destId="{CE3F2023-D311-44B5-9CCC-2550D218E580}" srcOrd="1" destOrd="0" presId="urn:microsoft.com/office/officeart/2018/2/layout/IconVerticalSolidList"/>
    <dgm:cxn modelId="{AA8D47B5-7EDF-42DA-8799-0D89D28A35DC}" type="presParOf" srcId="{A9318544-D7A7-4FD8-9F0D-A92EFC12CE11}" destId="{526D0A6E-5E30-4B1D-8A97-EF79F9AF6D41}" srcOrd="2" destOrd="0" presId="urn:microsoft.com/office/officeart/2018/2/layout/IconVerticalSolidList"/>
    <dgm:cxn modelId="{8552727B-4C0D-4310-B978-302B162E0AF5}" type="presParOf" srcId="{A9318544-D7A7-4FD8-9F0D-A92EFC12CE11}" destId="{FF73C209-2B9F-44FA-801E-5F5E7F67E7FC}" srcOrd="3" destOrd="0" presId="urn:microsoft.com/office/officeart/2018/2/layout/IconVerticalSolidList"/>
    <dgm:cxn modelId="{EA0EA92C-F21C-4A03-82E3-ED35AE524A02}" type="presParOf" srcId="{A9318544-D7A7-4FD8-9F0D-A92EFC12CE11}" destId="{13AE9798-1BAA-4949-94EA-83565BBED900}" srcOrd="4" destOrd="0" presId="urn:microsoft.com/office/officeart/2018/2/layout/IconVerticalSolidList"/>
    <dgm:cxn modelId="{6D948128-B729-4401-9281-422731033DCD}" type="presParOf" srcId="{1D5C9896-B541-4AB8-BCD9-E9ACCB456B11}" destId="{B9309EA8-8757-47CB-8EA2-9A4637EE875A}" srcOrd="1" destOrd="0" presId="urn:microsoft.com/office/officeart/2018/2/layout/IconVerticalSolidList"/>
    <dgm:cxn modelId="{6263C0FB-9481-4C53-8124-2D0FC349EB49}" type="presParOf" srcId="{1D5C9896-B541-4AB8-BCD9-E9ACCB456B11}" destId="{4AEA40A0-1D44-4626-901A-B80449C8F4EB}" srcOrd="2" destOrd="0" presId="urn:microsoft.com/office/officeart/2018/2/layout/IconVerticalSolidList"/>
    <dgm:cxn modelId="{9E53AE54-73F8-4A48-BF4B-868CCC0209CC}" type="presParOf" srcId="{4AEA40A0-1D44-4626-901A-B80449C8F4EB}" destId="{F7FAEA79-0700-4D22-8034-DAABCC917BF4}" srcOrd="0" destOrd="0" presId="urn:microsoft.com/office/officeart/2018/2/layout/IconVerticalSolidList"/>
    <dgm:cxn modelId="{3BA04312-7C7B-4477-8AF3-57F7DEDC12C8}" type="presParOf" srcId="{4AEA40A0-1D44-4626-901A-B80449C8F4EB}" destId="{89C96CBD-9477-4AD2-B085-2086E6F17F78}" srcOrd="1" destOrd="0" presId="urn:microsoft.com/office/officeart/2018/2/layout/IconVerticalSolidList"/>
    <dgm:cxn modelId="{B155B124-D883-4320-ABE3-22EEC98F832E}" type="presParOf" srcId="{4AEA40A0-1D44-4626-901A-B80449C8F4EB}" destId="{8A702EB8-9191-46CA-A63F-30B5E2611D81}" srcOrd="2" destOrd="0" presId="urn:microsoft.com/office/officeart/2018/2/layout/IconVerticalSolidList"/>
    <dgm:cxn modelId="{F52C97B4-6AB2-4B9D-B1FC-3A135B891D5E}" type="presParOf" srcId="{4AEA40A0-1D44-4626-901A-B80449C8F4EB}" destId="{35B336E1-6EFE-4E98-A149-CD9D301BAA83}" srcOrd="3" destOrd="0" presId="urn:microsoft.com/office/officeart/2018/2/layout/IconVerticalSolidList"/>
    <dgm:cxn modelId="{68BF2156-9CE1-426F-B2D8-F1971A8CB026}" type="presParOf" srcId="{4AEA40A0-1D44-4626-901A-B80449C8F4EB}" destId="{971E0CBB-675D-4C1D-B787-50FE7AF0CF4E}" srcOrd="4" destOrd="0" presId="urn:microsoft.com/office/officeart/2018/2/layout/IconVerticalSolidList"/>
    <dgm:cxn modelId="{BA244665-CD4E-4A6E-BA85-A1D52B282848}" type="presParOf" srcId="{1D5C9896-B541-4AB8-BCD9-E9ACCB456B11}" destId="{980C914B-76C9-4C43-B542-AE7FA4CB0B50}" srcOrd="3" destOrd="0" presId="urn:microsoft.com/office/officeart/2018/2/layout/IconVerticalSolidList"/>
    <dgm:cxn modelId="{056C1562-CB09-4753-8B88-67E7069AB571}" type="presParOf" srcId="{1D5C9896-B541-4AB8-BCD9-E9ACCB456B11}" destId="{99BE5854-A0D6-429D-9888-DC2BA6071A1A}" srcOrd="4" destOrd="0" presId="urn:microsoft.com/office/officeart/2018/2/layout/IconVerticalSolidList"/>
    <dgm:cxn modelId="{F467DFDE-05E1-406A-BC92-10C091B3F70E}" type="presParOf" srcId="{99BE5854-A0D6-429D-9888-DC2BA6071A1A}" destId="{11C4D981-7873-4A35-9B85-4C0FB525122C}" srcOrd="0" destOrd="0" presId="urn:microsoft.com/office/officeart/2018/2/layout/IconVerticalSolidList"/>
    <dgm:cxn modelId="{C465E321-E895-4B60-BAC5-EA1EC4AF4609}" type="presParOf" srcId="{99BE5854-A0D6-429D-9888-DC2BA6071A1A}" destId="{DF89BF04-6222-48AE-8391-4A43356651A3}" srcOrd="1" destOrd="0" presId="urn:microsoft.com/office/officeart/2018/2/layout/IconVerticalSolidList"/>
    <dgm:cxn modelId="{81DBAE29-CAA3-4E98-A9E8-B6E956960E40}" type="presParOf" srcId="{99BE5854-A0D6-429D-9888-DC2BA6071A1A}" destId="{71349A87-B5C0-4C7A-A8AA-D1C10136F5FC}" srcOrd="2" destOrd="0" presId="urn:microsoft.com/office/officeart/2018/2/layout/IconVerticalSolidList"/>
    <dgm:cxn modelId="{4072B469-4B69-445A-856E-569CED25194B}" type="presParOf" srcId="{99BE5854-A0D6-429D-9888-DC2BA6071A1A}" destId="{D473D85A-C742-4DD5-9BED-3F6451B83BB6}" srcOrd="3" destOrd="0" presId="urn:microsoft.com/office/officeart/2018/2/layout/IconVerticalSolidList"/>
    <dgm:cxn modelId="{CEF49F84-B9FF-410E-BC5C-78E9D87BEF5F}" type="presParOf" srcId="{99BE5854-A0D6-429D-9888-DC2BA6071A1A}" destId="{D0396025-5FE2-439E-A0DF-BC171155514E}"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BE1472-672B-4202-B31F-75F612BBA6AB}" type="doc">
      <dgm:prSet loTypeId="urn:microsoft.com/office/officeart/2018/2/layout/IconVerticalSolidList" loCatId="icon" qsTypeId="urn:microsoft.com/office/officeart/2005/8/quickstyle/simple1" qsCatId="simple" csTypeId="urn:microsoft.com/office/officeart/2005/8/colors/accent4_4" csCatId="accent4" phldr="1"/>
      <dgm:spPr/>
      <dgm:t>
        <a:bodyPr/>
        <a:lstStyle/>
        <a:p>
          <a:endParaRPr lang="en-US"/>
        </a:p>
      </dgm:t>
    </dgm:pt>
    <dgm:pt modelId="{C13919B9-E1A6-4DE8-9C31-17F2F7200635}">
      <dgm:prSet custT="1"/>
      <dgm:spPr/>
      <dgm:t>
        <a:bodyPr/>
        <a:lstStyle/>
        <a:p>
          <a:pPr>
            <a:lnSpc>
              <a:spcPct val="100000"/>
            </a:lnSpc>
          </a:pPr>
          <a:r>
            <a:rPr lang="en-US" sz="1800" kern="1200" dirty="0">
              <a:solidFill>
                <a:schemeClr val="accent6">
                  <a:lumMod val="20000"/>
                  <a:lumOff val="80000"/>
                </a:schemeClr>
              </a:solidFill>
              <a:latin typeface="Gill Sans MT" panose="020B0502020104020203"/>
              <a:ea typeface="+mn-ea"/>
              <a:cs typeface="+mn-cs"/>
            </a:rPr>
            <a:t>Network Scanners</a:t>
          </a:r>
        </a:p>
      </dgm:t>
    </dgm:pt>
    <dgm:pt modelId="{B8C551BE-F242-4EE1-A25D-212D674B9AE2}" type="parTrans" cxnId="{C5E0D73A-A8B8-4396-BD28-5DBCC50D72C3}">
      <dgm:prSet/>
      <dgm:spPr/>
      <dgm:t>
        <a:bodyPr/>
        <a:lstStyle/>
        <a:p>
          <a:endParaRPr lang="en-US"/>
        </a:p>
      </dgm:t>
    </dgm:pt>
    <dgm:pt modelId="{977C4842-A9E7-4068-9427-19A0538B092A}" type="sibTrans" cxnId="{C5E0D73A-A8B8-4396-BD28-5DBCC50D72C3}">
      <dgm:prSet/>
      <dgm:spPr/>
      <dgm:t>
        <a:bodyPr/>
        <a:lstStyle/>
        <a:p>
          <a:endParaRPr lang="en-US"/>
        </a:p>
      </dgm:t>
    </dgm:pt>
    <dgm:pt modelId="{1884E013-C89C-4915-A4C3-27D185444463}">
      <dgm:prSet custT="1"/>
      <dgm:spPr/>
      <dgm:t>
        <a:bodyPr/>
        <a:lstStyle/>
        <a:p>
          <a:pPr>
            <a:lnSpc>
              <a:spcPct val="100000"/>
            </a:lnSpc>
          </a:pPr>
          <a:r>
            <a:rPr lang="en-US" sz="1800" kern="1200" dirty="0">
              <a:solidFill>
                <a:schemeClr val="accent6">
                  <a:lumMod val="20000"/>
                  <a:lumOff val="80000"/>
                </a:schemeClr>
              </a:solidFill>
              <a:latin typeface="Gill Sans MT" panose="020B0502020104020203"/>
              <a:ea typeface="+mn-ea"/>
              <a:cs typeface="+mn-cs"/>
            </a:rPr>
            <a:t>Web Application Scanners</a:t>
          </a:r>
        </a:p>
      </dgm:t>
    </dgm:pt>
    <dgm:pt modelId="{0AF4F944-A7CD-4654-B449-085643CA0A4B}" type="parTrans" cxnId="{1EA72A65-D148-484F-88E5-A5F4916716AD}">
      <dgm:prSet/>
      <dgm:spPr/>
      <dgm:t>
        <a:bodyPr/>
        <a:lstStyle/>
        <a:p>
          <a:endParaRPr lang="en-US"/>
        </a:p>
      </dgm:t>
    </dgm:pt>
    <dgm:pt modelId="{F129E27F-CA5E-4348-802F-4D2AC5E2F442}" type="sibTrans" cxnId="{1EA72A65-D148-484F-88E5-A5F4916716AD}">
      <dgm:prSet/>
      <dgm:spPr/>
      <dgm:t>
        <a:bodyPr/>
        <a:lstStyle/>
        <a:p>
          <a:endParaRPr lang="en-US"/>
        </a:p>
      </dgm:t>
    </dgm:pt>
    <dgm:pt modelId="{1F3BA5DC-202F-4BED-851E-9DCDEF17798D}">
      <dgm:prSet custT="1"/>
      <dgm:spPr/>
      <dgm:t>
        <a:bodyPr/>
        <a:lstStyle/>
        <a:p>
          <a:pPr algn="ctr">
            <a:lnSpc>
              <a:spcPct val="100000"/>
            </a:lnSpc>
            <a:buFont typeface="Arial" panose="020B0604020202020204" pitchFamily="34" charset="0"/>
            <a:buChar char="•"/>
          </a:pPr>
          <a:r>
            <a:rPr lang="en-US" sz="1700" kern="1200" dirty="0">
              <a:solidFill>
                <a:schemeClr val="accent6">
                  <a:lumMod val="20000"/>
                  <a:lumOff val="80000"/>
                </a:schemeClr>
              </a:solidFill>
            </a:rPr>
            <a:t>Nmap</a:t>
          </a:r>
          <a:endParaRPr lang="en-US" sz="1700" kern="1200" dirty="0">
            <a:solidFill>
              <a:schemeClr val="accent6">
                <a:lumMod val="20000"/>
                <a:lumOff val="80000"/>
              </a:schemeClr>
            </a:solidFill>
            <a:latin typeface="Gill Sans MT" panose="020B0502020104020203"/>
            <a:ea typeface="+mn-ea"/>
            <a:cs typeface="+mn-cs"/>
          </a:endParaRPr>
        </a:p>
      </dgm:t>
    </dgm:pt>
    <dgm:pt modelId="{31E30A1C-736A-4D71-BD78-0326FF830518}" type="parTrans" cxnId="{FA7B3B9A-CD66-43B1-8D17-A12131B73CD1}">
      <dgm:prSet/>
      <dgm:spPr/>
      <dgm:t>
        <a:bodyPr/>
        <a:lstStyle/>
        <a:p>
          <a:endParaRPr lang="en-US"/>
        </a:p>
      </dgm:t>
    </dgm:pt>
    <dgm:pt modelId="{31CEB2B7-7CA1-4142-900E-A64327784729}" type="sibTrans" cxnId="{FA7B3B9A-CD66-43B1-8D17-A12131B73CD1}">
      <dgm:prSet/>
      <dgm:spPr/>
      <dgm:t>
        <a:bodyPr/>
        <a:lstStyle/>
        <a:p>
          <a:endParaRPr lang="en-US"/>
        </a:p>
      </dgm:t>
    </dgm:pt>
    <dgm:pt modelId="{606F9AF1-7D16-4C4B-8D38-8524662335F9}">
      <dgm:prSet custT="1"/>
      <dgm:spPr/>
      <dgm:t>
        <a:bodyPr/>
        <a:lstStyle/>
        <a:p>
          <a:pPr>
            <a:lnSpc>
              <a:spcPct val="100000"/>
            </a:lnSpc>
          </a:pPr>
          <a:r>
            <a:rPr lang="en-US" sz="1800" kern="1200" dirty="0">
              <a:solidFill>
                <a:schemeClr val="accent4">
                  <a:lumMod val="50000"/>
                </a:schemeClr>
              </a:solidFill>
              <a:latin typeface="Gill Sans MT" panose="020B0502020104020203"/>
              <a:ea typeface="+mn-ea"/>
              <a:cs typeface="+mn-cs"/>
            </a:rPr>
            <a:t>Vulnerability Scanners</a:t>
          </a:r>
        </a:p>
      </dgm:t>
    </dgm:pt>
    <dgm:pt modelId="{54152E45-E8EF-491F-984C-E609721E237E}" type="parTrans" cxnId="{A830ED83-4034-4751-ABA2-6AB8E38E0BF9}">
      <dgm:prSet/>
      <dgm:spPr/>
      <dgm:t>
        <a:bodyPr/>
        <a:lstStyle/>
        <a:p>
          <a:endParaRPr lang="en-US"/>
        </a:p>
      </dgm:t>
    </dgm:pt>
    <dgm:pt modelId="{027D84BD-FF9D-4881-9A9D-50DB0800BEA7}" type="sibTrans" cxnId="{A830ED83-4034-4751-ABA2-6AB8E38E0BF9}">
      <dgm:prSet/>
      <dgm:spPr/>
      <dgm:t>
        <a:bodyPr/>
        <a:lstStyle/>
        <a:p>
          <a:endParaRPr lang="en-US"/>
        </a:p>
      </dgm:t>
    </dgm:pt>
    <dgm:pt modelId="{C4E43DAD-B2EC-4F23-BADB-4100DBF6D7EF}">
      <dgm:prSet custT="1"/>
      <dgm:spPr/>
      <dgm:t>
        <a:bodyPr/>
        <a:lstStyle/>
        <a:p>
          <a:pPr marL="0" lvl="0" indent="0" algn="ctr" defTabSz="755650">
            <a:lnSpc>
              <a:spcPct val="100000"/>
            </a:lnSpc>
            <a:spcBef>
              <a:spcPct val="0"/>
            </a:spcBef>
            <a:spcAft>
              <a:spcPct val="35000"/>
            </a:spcAft>
            <a:buFont typeface="Arial" panose="020B0604020202020204" pitchFamily="34" charset="0"/>
            <a:buNone/>
          </a:pPr>
          <a:r>
            <a:rPr lang="en-US" sz="1700" kern="1200" dirty="0">
              <a:solidFill>
                <a:schemeClr val="accent4">
                  <a:lumMod val="50000"/>
                </a:schemeClr>
              </a:solidFill>
              <a:latin typeface="Gill Sans MT" panose="020B0502020104020203"/>
              <a:ea typeface="+mn-ea"/>
              <a:cs typeface="+mn-cs"/>
            </a:rPr>
            <a:t>OpenVAS</a:t>
          </a:r>
        </a:p>
      </dgm:t>
    </dgm:pt>
    <dgm:pt modelId="{50B45819-71C7-45D3-B797-8CD41CEEB372}" type="parTrans" cxnId="{61012475-F560-4948-96CA-EDC413E68277}">
      <dgm:prSet/>
      <dgm:spPr/>
      <dgm:t>
        <a:bodyPr/>
        <a:lstStyle/>
        <a:p>
          <a:endParaRPr lang="en-US"/>
        </a:p>
      </dgm:t>
    </dgm:pt>
    <dgm:pt modelId="{1E77C64D-3E8E-4E4A-B7BC-C5CA49F1707F}" type="sibTrans" cxnId="{61012475-F560-4948-96CA-EDC413E68277}">
      <dgm:prSet/>
      <dgm:spPr/>
      <dgm:t>
        <a:bodyPr/>
        <a:lstStyle/>
        <a:p>
          <a:endParaRPr lang="en-US"/>
        </a:p>
      </dgm:t>
    </dgm:pt>
    <dgm:pt modelId="{A24352E8-63EB-4190-9C6A-106A2E1B5751}">
      <dgm:prSet custT="1"/>
      <dgm:spPr/>
      <dgm:t>
        <a:bodyPr/>
        <a:lstStyle/>
        <a:p>
          <a:pPr marL="0" lvl="0" indent="0" algn="ctr" defTabSz="755650">
            <a:lnSpc>
              <a:spcPct val="100000"/>
            </a:lnSpc>
            <a:spcBef>
              <a:spcPct val="0"/>
            </a:spcBef>
            <a:spcAft>
              <a:spcPct val="35000"/>
            </a:spcAft>
            <a:buFont typeface="Arial" panose="020B0604020202020204" pitchFamily="34" charset="0"/>
            <a:buNone/>
          </a:pPr>
          <a:r>
            <a:rPr lang="en-US" sz="1700" kern="1200" dirty="0">
              <a:solidFill>
                <a:schemeClr val="accent6">
                  <a:lumMod val="20000"/>
                  <a:lumOff val="80000"/>
                </a:schemeClr>
              </a:solidFill>
              <a:latin typeface="Gill Sans MT" panose="020B0502020104020203"/>
              <a:ea typeface="+mn-ea"/>
              <a:cs typeface="+mn-cs"/>
            </a:rPr>
            <a:t>OWASP ZAP</a:t>
          </a:r>
        </a:p>
      </dgm:t>
    </dgm:pt>
    <dgm:pt modelId="{F90A2161-011F-41C8-967F-1B9B52798362}" type="parTrans" cxnId="{E722593D-07E8-4BE0-9B2F-F3C6A57A7618}">
      <dgm:prSet/>
      <dgm:spPr/>
      <dgm:t>
        <a:bodyPr/>
        <a:lstStyle/>
        <a:p>
          <a:endParaRPr lang="en-US"/>
        </a:p>
      </dgm:t>
    </dgm:pt>
    <dgm:pt modelId="{2A2602AC-E8CF-4A14-A91F-32EA345E54F5}" type="sibTrans" cxnId="{E722593D-07E8-4BE0-9B2F-F3C6A57A7618}">
      <dgm:prSet/>
      <dgm:spPr/>
      <dgm:t>
        <a:bodyPr/>
        <a:lstStyle/>
        <a:p>
          <a:endParaRPr lang="en-US"/>
        </a:p>
      </dgm:t>
    </dgm:pt>
    <dgm:pt modelId="{E3F5EE4D-8795-4B8F-A489-D96038B0A4D6}">
      <dgm:prSet custT="1"/>
      <dgm:spPr/>
      <dgm:t>
        <a:bodyPr/>
        <a:lstStyle/>
        <a:p>
          <a:pPr algn="ctr">
            <a:lnSpc>
              <a:spcPct val="100000"/>
            </a:lnSpc>
            <a:buFont typeface="Arial" panose="020B0604020202020204" pitchFamily="34" charset="0"/>
            <a:buChar char="•"/>
          </a:pPr>
          <a:r>
            <a:rPr lang="en-US" sz="1700" dirty="0">
              <a:solidFill>
                <a:schemeClr val="accent6">
                  <a:lumMod val="20000"/>
                  <a:lumOff val="80000"/>
                </a:schemeClr>
              </a:solidFill>
            </a:rPr>
            <a:t>Wireshark </a:t>
          </a:r>
        </a:p>
      </dgm:t>
    </dgm:pt>
    <dgm:pt modelId="{5646F5C4-BF1B-47F5-A116-D1711FE39861}" type="parTrans" cxnId="{4CCE0CA2-BDD9-41B2-AA3F-80DA06FF513C}">
      <dgm:prSet/>
      <dgm:spPr/>
      <dgm:t>
        <a:bodyPr/>
        <a:lstStyle/>
        <a:p>
          <a:endParaRPr lang="en-US"/>
        </a:p>
      </dgm:t>
    </dgm:pt>
    <dgm:pt modelId="{05D47C89-5CA7-41F6-991B-7166756DF7B7}" type="sibTrans" cxnId="{4CCE0CA2-BDD9-41B2-AA3F-80DA06FF513C}">
      <dgm:prSet/>
      <dgm:spPr/>
      <dgm:t>
        <a:bodyPr/>
        <a:lstStyle/>
        <a:p>
          <a:endParaRPr lang="en-US"/>
        </a:p>
      </dgm:t>
    </dgm:pt>
    <dgm:pt modelId="{A103C20C-0060-408D-88DA-6A979C8BD5E0}">
      <dgm:prSet custT="1"/>
      <dgm:spPr/>
      <dgm:t>
        <a:bodyPr/>
        <a:lstStyle/>
        <a:p>
          <a:pPr marL="0" lvl="0" indent="0" algn="ctr" defTabSz="755650">
            <a:lnSpc>
              <a:spcPct val="100000"/>
            </a:lnSpc>
            <a:spcBef>
              <a:spcPct val="0"/>
            </a:spcBef>
            <a:spcAft>
              <a:spcPct val="35000"/>
            </a:spcAft>
            <a:buFont typeface="Arial" panose="020B0604020202020204" pitchFamily="34" charset="0"/>
            <a:buNone/>
          </a:pPr>
          <a:r>
            <a:rPr lang="en-US" sz="1700" kern="1200" dirty="0">
              <a:solidFill>
                <a:schemeClr val="accent4">
                  <a:lumMod val="50000"/>
                </a:schemeClr>
              </a:solidFill>
              <a:latin typeface="Gill Sans MT" panose="020B0502020104020203"/>
              <a:ea typeface="+mn-ea"/>
              <a:cs typeface="+mn-cs"/>
            </a:rPr>
            <a:t>Nessus </a:t>
          </a:r>
        </a:p>
      </dgm:t>
    </dgm:pt>
    <dgm:pt modelId="{3B58770C-58F3-4F56-A0A8-5833A49514C7}" type="parTrans" cxnId="{57EFF448-CBC9-4D25-9CBF-E1D809586F79}">
      <dgm:prSet/>
      <dgm:spPr/>
      <dgm:t>
        <a:bodyPr/>
        <a:lstStyle/>
        <a:p>
          <a:endParaRPr lang="en-US"/>
        </a:p>
      </dgm:t>
    </dgm:pt>
    <dgm:pt modelId="{ABF63E43-9AD7-4F3F-82AF-57EB1C920123}" type="sibTrans" cxnId="{57EFF448-CBC9-4D25-9CBF-E1D809586F79}">
      <dgm:prSet/>
      <dgm:spPr/>
      <dgm:t>
        <a:bodyPr/>
        <a:lstStyle/>
        <a:p>
          <a:endParaRPr lang="en-US"/>
        </a:p>
      </dgm:t>
    </dgm:pt>
    <dgm:pt modelId="{38A4E18E-7D07-4019-9234-207E9887373F}">
      <dgm:prSet custT="1"/>
      <dgm:spPr/>
      <dgm:t>
        <a:bodyPr/>
        <a:lstStyle/>
        <a:p>
          <a:pPr marL="0" lvl="0" indent="0" algn="ctr" defTabSz="755650">
            <a:lnSpc>
              <a:spcPct val="100000"/>
            </a:lnSpc>
            <a:spcBef>
              <a:spcPct val="0"/>
            </a:spcBef>
            <a:spcAft>
              <a:spcPct val="35000"/>
            </a:spcAft>
            <a:buFont typeface="Arial" panose="020B0604020202020204" pitchFamily="34" charset="0"/>
            <a:buNone/>
          </a:pPr>
          <a:r>
            <a:rPr lang="en-US" sz="1700" kern="1200" dirty="0">
              <a:solidFill>
                <a:schemeClr val="accent6">
                  <a:lumMod val="20000"/>
                  <a:lumOff val="80000"/>
                </a:schemeClr>
              </a:solidFill>
              <a:latin typeface="Gill Sans MT" panose="020B0502020104020203"/>
              <a:ea typeface="+mn-ea"/>
              <a:cs typeface="+mn-cs"/>
            </a:rPr>
            <a:t>Burp Suite</a:t>
          </a:r>
        </a:p>
      </dgm:t>
    </dgm:pt>
    <dgm:pt modelId="{8A6074B5-14B3-4EE9-85DE-B53009BE70D5}" type="parTrans" cxnId="{59A8C9AE-E69C-4D82-A012-EACD86A357CC}">
      <dgm:prSet/>
      <dgm:spPr/>
      <dgm:t>
        <a:bodyPr/>
        <a:lstStyle/>
        <a:p>
          <a:endParaRPr lang="en-US"/>
        </a:p>
      </dgm:t>
    </dgm:pt>
    <dgm:pt modelId="{C9945185-E370-4740-9F17-1D44C7C7C872}" type="sibTrans" cxnId="{59A8C9AE-E69C-4D82-A012-EACD86A357CC}">
      <dgm:prSet/>
      <dgm:spPr/>
      <dgm:t>
        <a:bodyPr/>
        <a:lstStyle/>
        <a:p>
          <a:endParaRPr lang="en-US"/>
        </a:p>
      </dgm:t>
    </dgm:pt>
    <dgm:pt modelId="{1D5C9896-B541-4AB8-BCD9-E9ACCB456B11}" type="pres">
      <dgm:prSet presAssocID="{FBBE1472-672B-4202-B31F-75F612BBA6AB}" presName="root" presStyleCnt="0">
        <dgm:presLayoutVars>
          <dgm:dir/>
          <dgm:resizeHandles val="exact"/>
        </dgm:presLayoutVars>
      </dgm:prSet>
      <dgm:spPr/>
    </dgm:pt>
    <dgm:pt modelId="{A9318544-D7A7-4FD8-9F0D-A92EFC12CE11}" type="pres">
      <dgm:prSet presAssocID="{C13919B9-E1A6-4DE8-9C31-17F2F7200635}" presName="compNode" presStyleCnt="0"/>
      <dgm:spPr/>
    </dgm:pt>
    <dgm:pt modelId="{BAFD7F95-8B66-4AFC-A7E3-6D11CC641D83}" type="pres">
      <dgm:prSet presAssocID="{C13919B9-E1A6-4DE8-9C31-17F2F7200635}" presName="bgRect" presStyleLbl="bgShp" presStyleIdx="0" presStyleCnt="3"/>
      <dgm:spPr>
        <a:solidFill>
          <a:schemeClr val="accent6">
            <a:lumMod val="75000"/>
          </a:schemeClr>
        </a:solidFill>
      </dgm:spPr>
    </dgm:pt>
    <dgm:pt modelId="{CE3F2023-D311-44B5-9CCC-2550D218E580}" type="pres">
      <dgm:prSet presAssocID="{C13919B9-E1A6-4DE8-9C31-17F2F7200635}"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Internet Of Things with solid fill"/>
        </a:ext>
      </dgm:extLst>
    </dgm:pt>
    <dgm:pt modelId="{526D0A6E-5E30-4B1D-8A97-EF79F9AF6D41}" type="pres">
      <dgm:prSet presAssocID="{C13919B9-E1A6-4DE8-9C31-17F2F7200635}" presName="spaceRect" presStyleCnt="0"/>
      <dgm:spPr/>
    </dgm:pt>
    <dgm:pt modelId="{FF73C209-2B9F-44FA-801E-5F5E7F67E7FC}" type="pres">
      <dgm:prSet presAssocID="{C13919B9-E1A6-4DE8-9C31-17F2F7200635}" presName="parTx" presStyleLbl="revTx" presStyleIdx="0" presStyleCnt="6">
        <dgm:presLayoutVars>
          <dgm:chMax val="0"/>
          <dgm:chPref val="0"/>
        </dgm:presLayoutVars>
      </dgm:prSet>
      <dgm:spPr/>
    </dgm:pt>
    <dgm:pt modelId="{13AE9798-1BAA-4949-94EA-83565BBED900}" type="pres">
      <dgm:prSet presAssocID="{C13919B9-E1A6-4DE8-9C31-17F2F7200635}" presName="desTx" presStyleLbl="revTx" presStyleIdx="1" presStyleCnt="6">
        <dgm:presLayoutVars/>
      </dgm:prSet>
      <dgm:spPr/>
    </dgm:pt>
    <dgm:pt modelId="{B9309EA8-8757-47CB-8EA2-9A4637EE875A}" type="pres">
      <dgm:prSet presAssocID="{977C4842-A9E7-4068-9427-19A0538B092A}" presName="sibTrans" presStyleCnt="0"/>
      <dgm:spPr/>
    </dgm:pt>
    <dgm:pt modelId="{4AEA40A0-1D44-4626-901A-B80449C8F4EB}" type="pres">
      <dgm:prSet presAssocID="{606F9AF1-7D16-4C4B-8D38-8524662335F9}" presName="compNode" presStyleCnt="0"/>
      <dgm:spPr/>
    </dgm:pt>
    <dgm:pt modelId="{F7FAEA79-0700-4D22-8034-DAABCC917BF4}" type="pres">
      <dgm:prSet presAssocID="{606F9AF1-7D16-4C4B-8D38-8524662335F9}" presName="bgRect" presStyleLbl="bgShp" presStyleIdx="1" presStyleCnt="3"/>
      <dgm:spPr/>
    </dgm:pt>
    <dgm:pt modelId="{89C96CBD-9477-4AD2-B085-2086E6F17F78}" type="pres">
      <dgm:prSet presAssocID="{606F9AF1-7D16-4C4B-8D38-8524662335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innerShdw blurRad="63500" dist="50800" dir="18900000">
            <a:prstClr val="black">
              <a:alpha val="50000"/>
            </a:prstClr>
          </a:innerShdw>
        </a:effectLst>
      </dgm:spPr>
      <dgm:extLst>
        <a:ext uri="{E40237B7-FDA0-4F09-8148-C483321AD2D9}">
          <dgm14:cNvPr xmlns:dgm14="http://schemas.microsoft.com/office/drawing/2010/diagram" id="0" name="" descr="Bug under Magnifying Glass"/>
        </a:ext>
      </dgm:extLst>
    </dgm:pt>
    <dgm:pt modelId="{8A702EB8-9191-46CA-A63F-30B5E2611D81}" type="pres">
      <dgm:prSet presAssocID="{606F9AF1-7D16-4C4B-8D38-8524662335F9}" presName="spaceRect" presStyleCnt="0"/>
      <dgm:spPr/>
    </dgm:pt>
    <dgm:pt modelId="{35B336E1-6EFE-4E98-A149-CD9D301BAA83}" type="pres">
      <dgm:prSet presAssocID="{606F9AF1-7D16-4C4B-8D38-8524662335F9}" presName="parTx" presStyleLbl="revTx" presStyleIdx="2" presStyleCnt="6">
        <dgm:presLayoutVars>
          <dgm:chMax val="0"/>
          <dgm:chPref val="0"/>
        </dgm:presLayoutVars>
      </dgm:prSet>
      <dgm:spPr/>
    </dgm:pt>
    <dgm:pt modelId="{971E0CBB-675D-4C1D-B787-50FE7AF0CF4E}" type="pres">
      <dgm:prSet presAssocID="{606F9AF1-7D16-4C4B-8D38-8524662335F9}" presName="desTx" presStyleLbl="revTx" presStyleIdx="3" presStyleCnt="6">
        <dgm:presLayoutVars/>
      </dgm:prSet>
      <dgm:spPr/>
    </dgm:pt>
    <dgm:pt modelId="{980C914B-76C9-4C43-B542-AE7FA4CB0B50}" type="pres">
      <dgm:prSet presAssocID="{027D84BD-FF9D-4881-9A9D-50DB0800BEA7}" presName="sibTrans" presStyleCnt="0"/>
      <dgm:spPr/>
    </dgm:pt>
    <dgm:pt modelId="{99BE5854-A0D6-429D-9888-DC2BA6071A1A}" type="pres">
      <dgm:prSet presAssocID="{1884E013-C89C-4915-A4C3-27D185444463}" presName="compNode" presStyleCnt="0"/>
      <dgm:spPr/>
    </dgm:pt>
    <dgm:pt modelId="{11C4D981-7873-4A35-9B85-4C0FB525122C}" type="pres">
      <dgm:prSet presAssocID="{1884E013-C89C-4915-A4C3-27D185444463}" presName="bgRect" presStyleLbl="bgShp" presStyleIdx="2" presStyleCnt="3"/>
      <dgm:spPr>
        <a:solidFill>
          <a:srgbClr val="A77C70"/>
        </a:solidFill>
      </dgm:spPr>
    </dgm:pt>
    <dgm:pt modelId="{DF89BF04-6222-48AE-8391-4A43356651A3}" type="pres">
      <dgm:prSet presAssocID="{1884E013-C89C-4915-A4C3-27D185444463}"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Web design with solid fill"/>
        </a:ext>
      </dgm:extLst>
    </dgm:pt>
    <dgm:pt modelId="{71349A87-B5C0-4C7A-A8AA-D1C10136F5FC}" type="pres">
      <dgm:prSet presAssocID="{1884E013-C89C-4915-A4C3-27D185444463}" presName="spaceRect" presStyleCnt="0"/>
      <dgm:spPr/>
    </dgm:pt>
    <dgm:pt modelId="{D473D85A-C742-4DD5-9BED-3F6451B83BB6}" type="pres">
      <dgm:prSet presAssocID="{1884E013-C89C-4915-A4C3-27D185444463}" presName="parTx" presStyleLbl="revTx" presStyleIdx="4" presStyleCnt="6">
        <dgm:presLayoutVars>
          <dgm:chMax val="0"/>
          <dgm:chPref val="0"/>
        </dgm:presLayoutVars>
      </dgm:prSet>
      <dgm:spPr/>
    </dgm:pt>
    <dgm:pt modelId="{D0396025-5FE2-439E-A0DF-BC171155514E}" type="pres">
      <dgm:prSet presAssocID="{1884E013-C89C-4915-A4C3-27D185444463}" presName="desTx" presStyleLbl="revTx" presStyleIdx="5" presStyleCnt="6">
        <dgm:presLayoutVars/>
      </dgm:prSet>
      <dgm:spPr/>
    </dgm:pt>
  </dgm:ptLst>
  <dgm:cxnLst>
    <dgm:cxn modelId="{C5E0D73A-A8B8-4396-BD28-5DBCC50D72C3}" srcId="{FBBE1472-672B-4202-B31F-75F612BBA6AB}" destId="{C13919B9-E1A6-4DE8-9C31-17F2F7200635}" srcOrd="0" destOrd="0" parTransId="{B8C551BE-F242-4EE1-A25D-212D674B9AE2}" sibTransId="{977C4842-A9E7-4068-9427-19A0538B092A}"/>
    <dgm:cxn modelId="{E722593D-07E8-4BE0-9B2F-F3C6A57A7618}" srcId="{1884E013-C89C-4915-A4C3-27D185444463}" destId="{A24352E8-63EB-4190-9C6A-106A2E1B5751}" srcOrd="0" destOrd="0" parTransId="{F90A2161-011F-41C8-967F-1B9B52798362}" sibTransId="{2A2602AC-E8CF-4A14-A91F-32EA345E54F5}"/>
    <dgm:cxn modelId="{E30E0B63-6ABB-41E4-9473-B5840C48D3EF}" type="presOf" srcId="{A103C20C-0060-408D-88DA-6A979C8BD5E0}" destId="{971E0CBB-675D-4C1D-B787-50FE7AF0CF4E}" srcOrd="0" destOrd="1" presId="urn:microsoft.com/office/officeart/2018/2/layout/IconVerticalSolidList"/>
    <dgm:cxn modelId="{0FA24563-A2B1-4748-9D2F-21E902853723}" type="presOf" srcId="{FBBE1472-672B-4202-B31F-75F612BBA6AB}" destId="{1D5C9896-B541-4AB8-BCD9-E9ACCB456B11}" srcOrd="0" destOrd="0" presId="urn:microsoft.com/office/officeart/2018/2/layout/IconVerticalSolidList"/>
    <dgm:cxn modelId="{AB5C1A45-0AFB-4899-B46B-6B41601FF270}" type="presOf" srcId="{A24352E8-63EB-4190-9C6A-106A2E1B5751}" destId="{D0396025-5FE2-439E-A0DF-BC171155514E}" srcOrd="0" destOrd="0" presId="urn:microsoft.com/office/officeart/2018/2/layout/IconVerticalSolidList"/>
    <dgm:cxn modelId="{1EA72A65-D148-484F-88E5-A5F4916716AD}" srcId="{FBBE1472-672B-4202-B31F-75F612BBA6AB}" destId="{1884E013-C89C-4915-A4C3-27D185444463}" srcOrd="2" destOrd="0" parTransId="{0AF4F944-A7CD-4654-B449-085643CA0A4B}" sibTransId="{F129E27F-CA5E-4348-802F-4D2AC5E2F442}"/>
    <dgm:cxn modelId="{57EFF448-CBC9-4D25-9CBF-E1D809586F79}" srcId="{606F9AF1-7D16-4C4B-8D38-8524662335F9}" destId="{A103C20C-0060-408D-88DA-6A979C8BD5E0}" srcOrd="1" destOrd="0" parTransId="{3B58770C-58F3-4F56-A0A8-5833A49514C7}" sibTransId="{ABF63E43-9AD7-4F3F-82AF-57EB1C920123}"/>
    <dgm:cxn modelId="{61012475-F560-4948-96CA-EDC413E68277}" srcId="{606F9AF1-7D16-4C4B-8D38-8524662335F9}" destId="{C4E43DAD-B2EC-4F23-BADB-4100DBF6D7EF}" srcOrd="0" destOrd="0" parTransId="{50B45819-71C7-45D3-B797-8CD41CEEB372}" sibTransId="{1E77C64D-3E8E-4E4A-B7BC-C5CA49F1707F}"/>
    <dgm:cxn modelId="{A830ED83-4034-4751-ABA2-6AB8E38E0BF9}" srcId="{FBBE1472-672B-4202-B31F-75F612BBA6AB}" destId="{606F9AF1-7D16-4C4B-8D38-8524662335F9}" srcOrd="1" destOrd="0" parTransId="{54152E45-E8EF-491F-984C-E609721E237E}" sibTransId="{027D84BD-FF9D-4881-9A9D-50DB0800BEA7}"/>
    <dgm:cxn modelId="{7A9CF397-5600-4DD6-8D9B-F02AAA7CFE9A}" type="presOf" srcId="{E3F5EE4D-8795-4B8F-A489-D96038B0A4D6}" destId="{13AE9798-1BAA-4949-94EA-83565BBED900}" srcOrd="0" destOrd="1" presId="urn:microsoft.com/office/officeart/2018/2/layout/IconVerticalSolidList"/>
    <dgm:cxn modelId="{FA7B3B9A-CD66-43B1-8D17-A12131B73CD1}" srcId="{C13919B9-E1A6-4DE8-9C31-17F2F7200635}" destId="{1F3BA5DC-202F-4BED-851E-9DCDEF17798D}" srcOrd="0" destOrd="0" parTransId="{31E30A1C-736A-4D71-BD78-0326FF830518}" sibTransId="{31CEB2B7-7CA1-4142-900E-A64327784729}"/>
    <dgm:cxn modelId="{62F0A19E-28E7-4A86-AB18-54336176C645}" type="presOf" srcId="{1F3BA5DC-202F-4BED-851E-9DCDEF17798D}" destId="{13AE9798-1BAA-4949-94EA-83565BBED900}" srcOrd="0" destOrd="0" presId="urn:microsoft.com/office/officeart/2018/2/layout/IconVerticalSolidList"/>
    <dgm:cxn modelId="{4CCE0CA2-BDD9-41B2-AA3F-80DA06FF513C}" srcId="{C13919B9-E1A6-4DE8-9C31-17F2F7200635}" destId="{E3F5EE4D-8795-4B8F-A489-D96038B0A4D6}" srcOrd="1" destOrd="0" parTransId="{5646F5C4-BF1B-47F5-A116-D1711FE39861}" sibTransId="{05D47C89-5CA7-41F6-991B-7166756DF7B7}"/>
    <dgm:cxn modelId="{9905C2A5-9710-4887-A510-5EA513FDD220}" type="presOf" srcId="{1884E013-C89C-4915-A4C3-27D185444463}" destId="{D473D85A-C742-4DD5-9BED-3F6451B83BB6}" srcOrd="0" destOrd="0" presId="urn:microsoft.com/office/officeart/2018/2/layout/IconVerticalSolidList"/>
    <dgm:cxn modelId="{59A8C9AE-E69C-4D82-A012-EACD86A357CC}" srcId="{1884E013-C89C-4915-A4C3-27D185444463}" destId="{38A4E18E-7D07-4019-9234-207E9887373F}" srcOrd="1" destOrd="0" parTransId="{8A6074B5-14B3-4EE9-85DE-B53009BE70D5}" sibTransId="{C9945185-E370-4740-9F17-1D44C7C7C872}"/>
    <dgm:cxn modelId="{F3B389D2-2DA2-437B-A1A3-BAECD67A7463}" type="presOf" srcId="{606F9AF1-7D16-4C4B-8D38-8524662335F9}" destId="{35B336E1-6EFE-4E98-A149-CD9D301BAA83}" srcOrd="0" destOrd="0" presId="urn:microsoft.com/office/officeart/2018/2/layout/IconVerticalSolidList"/>
    <dgm:cxn modelId="{3FC87EDD-BE9E-4A01-834A-A929855C67AE}" type="presOf" srcId="{C4E43DAD-B2EC-4F23-BADB-4100DBF6D7EF}" destId="{971E0CBB-675D-4C1D-B787-50FE7AF0CF4E}" srcOrd="0" destOrd="0" presId="urn:microsoft.com/office/officeart/2018/2/layout/IconVerticalSolidList"/>
    <dgm:cxn modelId="{3E8091DE-D794-4545-AC14-EE0B42C9F8E7}" type="presOf" srcId="{38A4E18E-7D07-4019-9234-207E9887373F}" destId="{D0396025-5FE2-439E-A0DF-BC171155514E}" srcOrd="0" destOrd="1" presId="urn:microsoft.com/office/officeart/2018/2/layout/IconVerticalSolidList"/>
    <dgm:cxn modelId="{8DFC47E3-05B0-48F9-A5EC-8BBF96A631CF}" type="presOf" srcId="{C13919B9-E1A6-4DE8-9C31-17F2F7200635}" destId="{FF73C209-2B9F-44FA-801E-5F5E7F67E7FC}" srcOrd="0" destOrd="0" presId="urn:microsoft.com/office/officeart/2018/2/layout/IconVerticalSolidList"/>
    <dgm:cxn modelId="{17B87CAC-8A8C-4FD5-8DEB-EEBD3B494B6B}" type="presParOf" srcId="{1D5C9896-B541-4AB8-BCD9-E9ACCB456B11}" destId="{A9318544-D7A7-4FD8-9F0D-A92EFC12CE11}" srcOrd="0" destOrd="0" presId="urn:microsoft.com/office/officeart/2018/2/layout/IconVerticalSolidList"/>
    <dgm:cxn modelId="{3CEF5843-9A06-4CE8-B157-849E93933094}" type="presParOf" srcId="{A9318544-D7A7-4FD8-9F0D-A92EFC12CE11}" destId="{BAFD7F95-8B66-4AFC-A7E3-6D11CC641D83}" srcOrd="0" destOrd="0" presId="urn:microsoft.com/office/officeart/2018/2/layout/IconVerticalSolidList"/>
    <dgm:cxn modelId="{16F0D223-624E-4D3E-BE6E-41C84C544234}" type="presParOf" srcId="{A9318544-D7A7-4FD8-9F0D-A92EFC12CE11}" destId="{CE3F2023-D311-44B5-9CCC-2550D218E580}" srcOrd="1" destOrd="0" presId="urn:microsoft.com/office/officeart/2018/2/layout/IconVerticalSolidList"/>
    <dgm:cxn modelId="{AA8D47B5-7EDF-42DA-8799-0D89D28A35DC}" type="presParOf" srcId="{A9318544-D7A7-4FD8-9F0D-A92EFC12CE11}" destId="{526D0A6E-5E30-4B1D-8A97-EF79F9AF6D41}" srcOrd="2" destOrd="0" presId="urn:microsoft.com/office/officeart/2018/2/layout/IconVerticalSolidList"/>
    <dgm:cxn modelId="{8552727B-4C0D-4310-B978-302B162E0AF5}" type="presParOf" srcId="{A9318544-D7A7-4FD8-9F0D-A92EFC12CE11}" destId="{FF73C209-2B9F-44FA-801E-5F5E7F67E7FC}" srcOrd="3" destOrd="0" presId="urn:microsoft.com/office/officeart/2018/2/layout/IconVerticalSolidList"/>
    <dgm:cxn modelId="{EA0EA92C-F21C-4A03-82E3-ED35AE524A02}" type="presParOf" srcId="{A9318544-D7A7-4FD8-9F0D-A92EFC12CE11}" destId="{13AE9798-1BAA-4949-94EA-83565BBED900}" srcOrd="4" destOrd="0" presId="urn:microsoft.com/office/officeart/2018/2/layout/IconVerticalSolidList"/>
    <dgm:cxn modelId="{6D948128-B729-4401-9281-422731033DCD}" type="presParOf" srcId="{1D5C9896-B541-4AB8-BCD9-E9ACCB456B11}" destId="{B9309EA8-8757-47CB-8EA2-9A4637EE875A}" srcOrd="1" destOrd="0" presId="urn:microsoft.com/office/officeart/2018/2/layout/IconVerticalSolidList"/>
    <dgm:cxn modelId="{6263C0FB-9481-4C53-8124-2D0FC349EB49}" type="presParOf" srcId="{1D5C9896-B541-4AB8-BCD9-E9ACCB456B11}" destId="{4AEA40A0-1D44-4626-901A-B80449C8F4EB}" srcOrd="2" destOrd="0" presId="urn:microsoft.com/office/officeart/2018/2/layout/IconVerticalSolidList"/>
    <dgm:cxn modelId="{9E53AE54-73F8-4A48-BF4B-868CCC0209CC}" type="presParOf" srcId="{4AEA40A0-1D44-4626-901A-B80449C8F4EB}" destId="{F7FAEA79-0700-4D22-8034-DAABCC917BF4}" srcOrd="0" destOrd="0" presId="urn:microsoft.com/office/officeart/2018/2/layout/IconVerticalSolidList"/>
    <dgm:cxn modelId="{3BA04312-7C7B-4477-8AF3-57F7DEDC12C8}" type="presParOf" srcId="{4AEA40A0-1D44-4626-901A-B80449C8F4EB}" destId="{89C96CBD-9477-4AD2-B085-2086E6F17F78}" srcOrd="1" destOrd="0" presId="urn:microsoft.com/office/officeart/2018/2/layout/IconVerticalSolidList"/>
    <dgm:cxn modelId="{B155B124-D883-4320-ABE3-22EEC98F832E}" type="presParOf" srcId="{4AEA40A0-1D44-4626-901A-B80449C8F4EB}" destId="{8A702EB8-9191-46CA-A63F-30B5E2611D81}" srcOrd="2" destOrd="0" presId="urn:microsoft.com/office/officeart/2018/2/layout/IconVerticalSolidList"/>
    <dgm:cxn modelId="{F52C97B4-6AB2-4B9D-B1FC-3A135B891D5E}" type="presParOf" srcId="{4AEA40A0-1D44-4626-901A-B80449C8F4EB}" destId="{35B336E1-6EFE-4E98-A149-CD9D301BAA83}" srcOrd="3" destOrd="0" presId="urn:microsoft.com/office/officeart/2018/2/layout/IconVerticalSolidList"/>
    <dgm:cxn modelId="{68BF2156-9CE1-426F-B2D8-F1971A8CB026}" type="presParOf" srcId="{4AEA40A0-1D44-4626-901A-B80449C8F4EB}" destId="{971E0CBB-675D-4C1D-B787-50FE7AF0CF4E}" srcOrd="4" destOrd="0" presId="urn:microsoft.com/office/officeart/2018/2/layout/IconVerticalSolidList"/>
    <dgm:cxn modelId="{BA244665-CD4E-4A6E-BA85-A1D52B282848}" type="presParOf" srcId="{1D5C9896-B541-4AB8-BCD9-E9ACCB456B11}" destId="{980C914B-76C9-4C43-B542-AE7FA4CB0B50}" srcOrd="3" destOrd="0" presId="urn:microsoft.com/office/officeart/2018/2/layout/IconVerticalSolidList"/>
    <dgm:cxn modelId="{056C1562-CB09-4753-8B88-67E7069AB571}" type="presParOf" srcId="{1D5C9896-B541-4AB8-BCD9-E9ACCB456B11}" destId="{99BE5854-A0D6-429D-9888-DC2BA6071A1A}" srcOrd="4" destOrd="0" presId="urn:microsoft.com/office/officeart/2018/2/layout/IconVerticalSolidList"/>
    <dgm:cxn modelId="{F467DFDE-05E1-406A-BC92-10C091B3F70E}" type="presParOf" srcId="{99BE5854-A0D6-429D-9888-DC2BA6071A1A}" destId="{11C4D981-7873-4A35-9B85-4C0FB525122C}" srcOrd="0" destOrd="0" presId="urn:microsoft.com/office/officeart/2018/2/layout/IconVerticalSolidList"/>
    <dgm:cxn modelId="{C465E321-E895-4B60-BAC5-EA1EC4AF4609}" type="presParOf" srcId="{99BE5854-A0D6-429D-9888-DC2BA6071A1A}" destId="{DF89BF04-6222-48AE-8391-4A43356651A3}" srcOrd="1" destOrd="0" presId="urn:microsoft.com/office/officeart/2018/2/layout/IconVerticalSolidList"/>
    <dgm:cxn modelId="{81DBAE29-CAA3-4E98-A9E8-B6E956960E40}" type="presParOf" srcId="{99BE5854-A0D6-429D-9888-DC2BA6071A1A}" destId="{71349A87-B5C0-4C7A-A8AA-D1C10136F5FC}" srcOrd="2" destOrd="0" presId="urn:microsoft.com/office/officeart/2018/2/layout/IconVerticalSolidList"/>
    <dgm:cxn modelId="{4072B469-4B69-445A-856E-569CED25194B}" type="presParOf" srcId="{99BE5854-A0D6-429D-9888-DC2BA6071A1A}" destId="{D473D85A-C742-4DD5-9BED-3F6451B83BB6}" srcOrd="3" destOrd="0" presId="urn:microsoft.com/office/officeart/2018/2/layout/IconVerticalSolidList"/>
    <dgm:cxn modelId="{CEF49F84-B9FF-410E-BC5C-78E9D87BEF5F}" type="presParOf" srcId="{99BE5854-A0D6-429D-9888-DC2BA6071A1A}" destId="{D0396025-5FE2-439E-A0DF-BC171155514E}"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BE1472-672B-4202-B31F-75F612BBA6AB}" type="doc">
      <dgm:prSet loTypeId="urn:microsoft.com/office/officeart/2018/2/layout/IconVerticalSolidList" loCatId="icon" qsTypeId="urn:microsoft.com/office/officeart/2005/8/quickstyle/simple1" qsCatId="simple" csTypeId="urn:microsoft.com/office/officeart/2005/8/colors/accent4_4" csCatId="accent4" phldr="1"/>
      <dgm:spPr/>
      <dgm:t>
        <a:bodyPr/>
        <a:lstStyle/>
        <a:p>
          <a:endParaRPr lang="en-US"/>
        </a:p>
      </dgm:t>
    </dgm:pt>
    <dgm:pt modelId="{C13919B9-E1A6-4DE8-9C31-17F2F7200635}">
      <dgm:prSet custT="1"/>
      <dgm:spPr/>
      <dgm:t>
        <a:bodyPr/>
        <a:lstStyle/>
        <a:p>
          <a:pPr>
            <a:lnSpc>
              <a:spcPct val="100000"/>
            </a:lnSpc>
          </a:pPr>
          <a:r>
            <a:rPr lang="en-US" sz="1800" kern="1200" dirty="0">
              <a:solidFill>
                <a:schemeClr val="accent6">
                  <a:lumMod val="20000"/>
                  <a:lumOff val="80000"/>
                </a:schemeClr>
              </a:solidFill>
              <a:latin typeface="Gill Sans MT" panose="020B0502020104020203"/>
              <a:ea typeface="+mn-ea"/>
              <a:cs typeface="+mn-cs"/>
            </a:rPr>
            <a:t>Ethical Considerations</a:t>
          </a:r>
        </a:p>
      </dgm:t>
    </dgm:pt>
    <dgm:pt modelId="{B8C551BE-F242-4EE1-A25D-212D674B9AE2}" type="parTrans" cxnId="{C5E0D73A-A8B8-4396-BD28-5DBCC50D72C3}">
      <dgm:prSet/>
      <dgm:spPr/>
      <dgm:t>
        <a:bodyPr/>
        <a:lstStyle/>
        <a:p>
          <a:endParaRPr lang="en-US"/>
        </a:p>
      </dgm:t>
    </dgm:pt>
    <dgm:pt modelId="{977C4842-A9E7-4068-9427-19A0538B092A}" type="sibTrans" cxnId="{C5E0D73A-A8B8-4396-BD28-5DBCC50D72C3}">
      <dgm:prSet/>
      <dgm:spPr/>
      <dgm:t>
        <a:bodyPr/>
        <a:lstStyle/>
        <a:p>
          <a:endParaRPr lang="en-US"/>
        </a:p>
      </dgm:t>
    </dgm:pt>
    <dgm:pt modelId="{606F9AF1-7D16-4C4B-8D38-8524662335F9}">
      <dgm:prSet custT="1"/>
      <dgm:spPr/>
      <dgm:t>
        <a:bodyPr/>
        <a:lstStyle/>
        <a:p>
          <a:pPr>
            <a:lnSpc>
              <a:spcPct val="100000"/>
            </a:lnSpc>
          </a:pPr>
          <a:r>
            <a:rPr lang="en-US" sz="1800" kern="1200" dirty="0">
              <a:solidFill>
                <a:schemeClr val="accent4">
                  <a:lumMod val="50000"/>
                </a:schemeClr>
              </a:solidFill>
              <a:latin typeface="Gill Sans MT" panose="020B0502020104020203"/>
              <a:ea typeface="+mn-ea"/>
              <a:cs typeface="+mn-cs"/>
            </a:rPr>
            <a:t>Bias</a:t>
          </a:r>
        </a:p>
      </dgm:t>
    </dgm:pt>
    <dgm:pt modelId="{54152E45-E8EF-491F-984C-E609721E237E}" type="parTrans" cxnId="{A830ED83-4034-4751-ABA2-6AB8E38E0BF9}">
      <dgm:prSet/>
      <dgm:spPr/>
      <dgm:t>
        <a:bodyPr/>
        <a:lstStyle/>
        <a:p>
          <a:endParaRPr lang="en-US"/>
        </a:p>
      </dgm:t>
    </dgm:pt>
    <dgm:pt modelId="{027D84BD-FF9D-4881-9A9D-50DB0800BEA7}" type="sibTrans" cxnId="{A830ED83-4034-4751-ABA2-6AB8E38E0BF9}">
      <dgm:prSet/>
      <dgm:spPr/>
      <dgm:t>
        <a:bodyPr/>
        <a:lstStyle/>
        <a:p>
          <a:endParaRPr lang="en-US"/>
        </a:p>
      </dgm:t>
    </dgm:pt>
    <dgm:pt modelId="{1884E013-C89C-4915-A4C3-27D185444463}">
      <dgm:prSet custT="1"/>
      <dgm:spPr/>
      <dgm:t>
        <a:bodyPr/>
        <a:lstStyle/>
        <a:p>
          <a:pPr>
            <a:lnSpc>
              <a:spcPct val="100000"/>
            </a:lnSpc>
          </a:pPr>
          <a:r>
            <a:rPr lang="en-US" sz="1800" kern="1200">
              <a:solidFill>
                <a:schemeClr val="accent6">
                  <a:lumMod val="20000"/>
                  <a:lumOff val="80000"/>
                </a:schemeClr>
              </a:solidFill>
              <a:latin typeface="Gill Sans MT" panose="020B0502020104020203"/>
              <a:ea typeface="+mn-ea"/>
              <a:cs typeface="+mn-cs"/>
            </a:rPr>
            <a:t>Technical Considerations</a:t>
          </a:r>
        </a:p>
      </dgm:t>
    </dgm:pt>
    <dgm:pt modelId="{F129E27F-CA5E-4348-802F-4D2AC5E2F442}" type="sibTrans" cxnId="{1EA72A65-D148-484F-88E5-A5F4916716AD}">
      <dgm:prSet/>
      <dgm:spPr/>
      <dgm:t>
        <a:bodyPr/>
        <a:lstStyle/>
        <a:p>
          <a:endParaRPr lang="en-US"/>
        </a:p>
      </dgm:t>
    </dgm:pt>
    <dgm:pt modelId="{0AF4F944-A7CD-4654-B449-085643CA0A4B}" type="parTrans" cxnId="{1EA72A65-D148-484F-88E5-A5F4916716AD}">
      <dgm:prSet/>
      <dgm:spPr/>
      <dgm:t>
        <a:bodyPr/>
        <a:lstStyle/>
        <a:p>
          <a:endParaRPr lang="en-US"/>
        </a:p>
      </dgm:t>
    </dgm:pt>
    <dgm:pt modelId="{1D5C9896-B541-4AB8-BCD9-E9ACCB456B11}" type="pres">
      <dgm:prSet presAssocID="{FBBE1472-672B-4202-B31F-75F612BBA6AB}" presName="root" presStyleCnt="0">
        <dgm:presLayoutVars>
          <dgm:dir/>
          <dgm:resizeHandles val="exact"/>
        </dgm:presLayoutVars>
      </dgm:prSet>
      <dgm:spPr/>
    </dgm:pt>
    <dgm:pt modelId="{A9318544-D7A7-4FD8-9F0D-A92EFC12CE11}" type="pres">
      <dgm:prSet presAssocID="{C13919B9-E1A6-4DE8-9C31-17F2F7200635}" presName="compNode" presStyleCnt="0"/>
      <dgm:spPr/>
    </dgm:pt>
    <dgm:pt modelId="{BAFD7F95-8B66-4AFC-A7E3-6D11CC641D83}" type="pres">
      <dgm:prSet presAssocID="{C13919B9-E1A6-4DE8-9C31-17F2F7200635}" presName="bgRect" presStyleLbl="bgShp" presStyleIdx="0" presStyleCnt="3"/>
      <dgm:spPr>
        <a:solidFill>
          <a:schemeClr val="accent6">
            <a:lumMod val="75000"/>
          </a:schemeClr>
        </a:solidFill>
      </dgm:spPr>
    </dgm:pt>
    <dgm:pt modelId="{CE3F2023-D311-44B5-9CCC-2550D218E580}" type="pres">
      <dgm:prSet presAssocID="{C13919B9-E1A6-4DE8-9C31-17F2F720063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Scales of Justice"/>
        </a:ext>
      </dgm:extLst>
    </dgm:pt>
    <dgm:pt modelId="{526D0A6E-5E30-4B1D-8A97-EF79F9AF6D41}" type="pres">
      <dgm:prSet presAssocID="{C13919B9-E1A6-4DE8-9C31-17F2F7200635}" presName="spaceRect" presStyleCnt="0"/>
      <dgm:spPr/>
    </dgm:pt>
    <dgm:pt modelId="{FF73C209-2B9F-44FA-801E-5F5E7F67E7FC}" type="pres">
      <dgm:prSet presAssocID="{C13919B9-E1A6-4DE8-9C31-17F2F7200635}" presName="parTx" presStyleLbl="revTx" presStyleIdx="0" presStyleCnt="3">
        <dgm:presLayoutVars>
          <dgm:chMax val="0"/>
          <dgm:chPref val="0"/>
        </dgm:presLayoutVars>
      </dgm:prSet>
      <dgm:spPr/>
    </dgm:pt>
    <dgm:pt modelId="{B9309EA8-8757-47CB-8EA2-9A4637EE875A}" type="pres">
      <dgm:prSet presAssocID="{977C4842-A9E7-4068-9427-19A0538B092A}" presName="sibTrans" presStyleCnt="0"/>
      <dgm:spPr/>
    </dgm:pt>
    <dgm:pt modelId="{4AEA40A0-1D44-4626-901A-B80449C8F4EB}" type="pres">
      <dgm:prSet presAssocID="{606F9AF1-7D16-4C4B-8D38-8524662335F9}" presName="compNode" presStyleCnt="0"/>
      <dgm:spPr/>
    </dgm:pt>
    <dgm:pt modelId="{F7FAEA79-0700-4D22-8034-DAABCC917BF4}" type="pres">
      <dgm:prSet presAssocID="{606F9AF1-7D16-4C4B-8D38-8524662335F9}" presName="bgRect" presStyleLbl="bgShp" presStyleIdx="1" presStyleCnt="3"/>
      <dgm:spPr/>
    </dgm:pt>
    <dgm:pt modelId="{89C96CBD-9477-4AD2-B085-2086E6F17F78}" type="pres">
      <dgm:prSet presAssocID="{606F9AF1-7D16-4C4B-8D38-8524662335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Right And Left Brain with solid fill"/>
        </a:ext>
      </dgm:extLst>
    </dgm:pt>
    <dgm:pt modelId="{8A702EB8-9191-46CA-A63F-30B5E2611D81}" type="pres">
      <dgm:prSet presAssocID="{606F9AF1-7D16-4C4B-8D38-8524662335F9}" presName="spaceRect" presStyleCnt="0"/>
      <dgm:spPr/>
    </dgm:pt>
    <dgm:pt modelId="{35B336E1-6EFE-4E98-A149-CD9D301BAA83}" type="pres">
      <dgm:prSet presAssocID="{606F9AF1-7D16-4C4B-8D38-8524662335F9}" presName="parTx" presStyleLbl="revTx" presStyleIdx="1" presStyleCnt="3">
        <dgm:presLayoutVars>
          <dgm:chMax val="0"/>
          <dgm:chPref val="0"/>
        </dgm:presLayoutVars>
      </dgm:prSet>
      <dgm:spPr/>
    </dgm:pt>
    <dgm:pt modelId="{980C914B-76C9-4C43-B542-AE7FA4CB0B50}" type="pres">
      <dgm:prSet presAssocID="{027D84BD-FF9D-4881-9A9D-50DB0800BEA7}" presName="sibTrans" presStyleCnt="0"/>
      <dgm:spPr/>
    </dgm:pt>
    <dgm:pt modelId="{99BE5854-A0D6-429D-9888-DC2BA6071A1A}" type="pres">
      <dgm:prSet presAssocID="{1884E013-C89C-4915-A4C3-27D185444463}" presName="compNode" presStyleCnt="0"/>
      <dgm:spPr/>
    </dgm:pt>
    <dgm:pt modelId="{11C4D981-7873-4A35-9B85-4C0FB525122C}" type="pres">
      <dgm:prSet presAssocID="{1884E013-C89C-4915-A4C3-27D185444463}" presName="bgRect" presStyleLbl="bgShp" presStyleIdx="2" presStyleCnt="3"/>
      <dgm:spPr>
        <a:solidFill>
          <a:srgbClr val="A77C70"/>
        </a:solidFill>
      </dgm:spPr>
    </dgm:pt>
    <dgm:pt modelId="{DF89BF04-6222-48AE-8391-4A43356651A3}" type="pres">
      <dgm:prSet presAssocID="{1884E013-C89C-4915-A4C3-27D1854444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Gears"/>
        </a:ext>
      </dgm:extLst>
    </dgm:pt>
    <dgm:pt modelId="{71349A87-B5C0-4C7A-A8AA-D1C10136F5FC}" type="pres">
      <dgm:prSet presAssocID="{1884E013-C89C-4915-A4C3-27D185444463}" presName="spaceRect" presStyleCnt="0"/>
      <dgm:spPr/>
    </dgm:pt>
    <dgm:pt modelId="{D473D85A-C742-4DD5-9BED-3F6451B83BB6}" type="pres">
      <dgm:prSet presAssocID="{1884E013-C89C-4915-A4C3-27D185444463}" presName="parTx" presStyleLbl="revTx" presStyleIdx="2" presStyleCnt="3">
        <dgm:presLayoutVars>
          <dgm:chMax val="0"/>
          <dgm:chPref val="0"/>
        </dgm:presLayoutVars>
      </dgm:prSet>
      <dgm:spPr/>
    </dgm:pt>
  </dgm:ptLst>
  <dgm:cxnLst>
    <dgm:cxn modelId="{C5E0D73A-A8B8-4396-BD28-5DBCC50D72C3}" srcId="{FBBE1472-672B-4202-B31F-75F612BBA6AB}" destId="{C13919B9-E1A6-4DE8-9C31-17F2F7200635}" srcOrd="0" destOrd="0" parTransId="{B8C551BE-F242-4EE1-A25D-212D674B9AE2}" sibTransId="{977C4842-A9E7-4068-9427-19A0538B092A}"/>
    <dgm:cxn modelId="{0FA24563-A2B1-4748-9D2F-21E902853723}" type="presOf" srcId="{FBBE1472-672B-4202-B31F-75F612BBA6AB}" destId="{1D5C9896-B541-4AB8-BCD9-E9ACCB456B11}" srcOrd="0" destOrd="0" presId="urn:microsoft.com/office/officeart/2018/2/layout/IconVerticalSolidList"/>
    <dgm:cxn modelId="{1EA72A65-D148-484F-88E5-A5F4916716AD}" srcId="{FBBE1472-672B-4202-B31F-75F612BBA6AB}" destId="{1884E013-C89C-4915-A4C3-27D185444463}" srcOrd="2" destOrd="0" parTransId="{0AF4F944-A7CD-4654-B449-085643CA0A4B}" sibTransId="{F129E27F-CA5E-4348-802F-4D2AC5E2F442}"/>
    <dgm:cxn modelId="{A830ED83-4034-4751-ABA2-6AB8E38E0BF9}" srcId="{FBBE1472-672B-4202-B31F-75F612BBA6AB}" destId="{606F9AF1-7D16-4C4B-8D38-8524662335F9}" srcOrd="1" destOrd="0" parTransId="{54152E45-E8EF-491F-984C-E609721E237E}" sibTransId="{027D84BD-FF9D-4881-9A9D-50DB0800BEA7}"/>
    <dgm:cxn modelId="{9905C2A5-9710-4887-A510-5EA513FDD220}" type="presOf" srcId="{1884E013-C89C-4915-A4C3-27D185444463}" destId="{D473D85A-C742-4DD5-9BED-3F6451B83BB6}" srcOrd="0" destOrd="0" presId="urn:microsoft.com/office/officeart/2018/2/layout/IconVerticalSolidList"/>
    <dgm:cxn modelId="{F3B389D2-2DA2-437B-A1A3-BAECD67A7463}" type="presOf" srcId="{606F9AF1-7D16-4C4B-8D38-8524662335F9}" destId="{35B336E1-6EFE-4E98-A149-CD9D301BAA83}" srcOrd="0" destOrd="0" presId="urn:microsoft.com/office/officeart/2018/2/layout/IconVerticalSolidList"/>
    <dgm:cxn modelId="{8DFC47E3-05B0-48F9-A5EC-8BBF96A631CF}" type="presOf" srcId="{C13919B9-E1A6-4DE8-9C31-17F2F7200635}" destId="{FF73C209-2B9F-44FA-801E-5F5E7F67E7FC}" srcOrd="0" destOrd="0" presId="urn:microsoft.com/office/officeart/2018/2/layout/IconVerticalSolidList"/>
    <dgm:cxn modelId="{17B87CAC-8A8C-4FD5-8DEB-EEBD3B494B6B}" type="presParOf" srcId="{1D5C9896-B541-4AB8-BCD9-E9ACCB456B11}" destId="{A9318544-D7A7-4FD8-9F0D-A92EFC12CE11}" srcOrd="0" destOrd="0" presId="urn:microsoft.com/office/officeart/2018/2/layout/IconVerticalSolidList"/>
    <dgm:cxn modelId="{3CEF5843-9A06-4CE8-B157-849E93933094}" type="presParOf" srcId="{A9318544-D7A7-4FD8-9F0D-A92EFC12CE11}" destId="{BAFD7F95-8B66-4AFC-A7E3-6D11CC641D83}" srcOrd="0" destOrd="0" presId="urn:microsoft.com/office/officeart/2018/2/layout/IconVerticalSolidList"/>
    <dgm:cxn modelId="{16F0D223-624E-4D3E-BE6E-41C84C544234}" type="presParOf" srcId="{A9318544-D7A7-4FD8-9F0D-A92EFC12CE11}" destId="{CE3F2023-D311-44B5-9CCC-2550D218E580}" srcOrd="1" destOrd="0" presId="urn:microsoft.com/office/officeart/2018/2/layout/IconVerticalSolidList"/>
    <dgm:cxn modelId="{AA8D47B5-7EDF-42DA-8799-0D89D28A35DC}" type="presParOf" srcId="{A9318544-D7A7-4FD8-9F0D-A92EFC12CE11}" destId="{526D0A6E-5E30-4B1D-8A97-EF79F9AF6D41}" srcOrd="2" destOrd="0" presId="urn:microsoft.com/office/officeart/2018/2/layout/IconVerticalSolidList"/>
    <dgm:cxn modelId="{8552727B-4C0D-4310-B978-302B162E0AF5}" type="presParOf" srcId="{A9318544-D7A7-4FD8-9F0D-A92EFC12CE11}" destId="{FF73C209-2B9F-44FA-801E-5F5E7F67E7FC}" srcOrd="3" destOrd="0" presId="urn:microsoft.com/office/officeart/2018/2/layout/IconVerticalSolidList"/>
    <dgm:cxn modelId="{6D948128-B729-4401-9281-422731033DCD}" type="presParOf" srcId="{1D5C9896-B541-4AB8-BCD9-E9ACCB456B11}" destId="{B9309EA8-8757-47CB-8EA2-9A4637EE875A}" srcOrd="1" destOrd="0" presId="urn:microsoft.com/office/officeart/2018/2/layout/IconVerticalSolidList"/>
    <dgm:cxn modelId="{6263C0FB-9481-4C53-8124-2D0FC349EB49}" type="presParOf" srcId="{1D5C9896-B541-4AB8-BCD9-E9ACCB456B11}" destId="{4AEA40A0-1D44-4626-901A-B80449C8F4EB}" srcOrd="2" destOrd="0" presId="urn:microsoft.com/office/officeart/2018/2/layout/IconVerticalSolidList"/>
    <dgm:cxn modelId="{9E53AE54-73F8-4A48-BF4B-868CCC0209CC}" type="presParOf" srcId="{4AEA40A0-1D44-4626-901A-B80449C8F4EB}" destId="{F7FAEA79-0700-4D22-8034-DAABCC917BF4}" srcOrd="0" destOrd="0" presId="urn:microsoft.com/office/officeart/2018/2/layout/IconVerticalSolidList"/>
    <dgm:cxn modelId="{3BA04312-7C7B-4477-8AF3-57F7DEDC12C8}" type="presParOf" srcId="{4AEA40A0-1D44-4626-901A-B80449C8F4EB}" destId="{89C96CBD-9477-4AD2-B085-2086E6F17F78}" srcOrd="1" destOrd="0" presId="urn:microsoft.com/office/officeart/2018/2/layout/IconVerticalSolidList"/>
    <dgm:cxn modelId="{B155B124-D883-4320-ABE3-22EEC98F832E}" type="presParOf" srcId="{4AEA40A0-1D44-4626-901A-B80449C8F4EB}" destId="{8A702EB8-9191-46CA-A63F-30B5E2611D81}" srcOrd="2" destOrd="0" presId="urn:microsoft.com/office/officeart/2018/2/layout/IconVerticalSolidList"/>
    <dgm:cxn modelId="{F52C97B4-6AB2-4B9D-B1FC-3A135B891D5E}" type="presParOf" srcId="{4AEA40A0-1D44-4626-901A-B80449C8F4EB}" destId="{35B336E1-6EFE-4E98-A149-CD9D301BAA83}" srcOrd="3" destOrd="0" presId="urn:microsoft.com/office/officeart/2018/2/layout/IconVerticalSolidList"/>
    <dgm:cxn modelId="{BA244665-CD4E-4A6E-BA85-A1D52B282848}" type="presParOf" srcId="{1D5C9896-B541-4AB8-BCD9-E9ACCB456B11}" destId="{980C914B-76C9-4C43-B542-AE7FA4CB0B50}" srcOrd="3" destOrd="0" presId="urn:microsoft.com/office/officeart/2018/2/layout/IconVerticalSolidList"/>
    <dgm:cxn modelId="{056C1562-CB09-4753-8B88-67E7069AB571}" type="presParOf" srcId="{1D5C9896-B541-4AB8-BCD9-E9ACCB456B11}" destId="{99BE5854-A0D6-429D-9888-DC2BA6071A1A}" srcOrd="4" destOrd="0" presId="urn:microsoft.com/office/officeart/2018/2/layout/IconVerticalSolidList"/>
    <dgm:cxn modelId="{F467DFDE-05E1-406A-BC92-10C091B3F70E}" type="presParOf" srcId="{99BE5854-A0D6-429D-9888-DC2BA6071A1A}" destId="{11C4D981-7873-4A35-9B85-4C0FB525122C}" srcOrd="0" destOrd="0" presId="urn:microsoft.com/office/officeart/2018/2/layout/IconVerticalSolidList"/>
    <dgm:cxn modelId="{C465E321-E895-4B60-BAC5-EA1EC4AF4609}" type="presParOf" srcId="{99BE5854-A0D6-429D-9888-DC2BA6071A1A}" destId="{DF89BF04-6222-48AE-8391-4A43356651A3}" srcOrd="1" destOrd="0" presId="urn:microsoft.com/office/officeart/2018/2/layout/IconVerticalSolidList"/>
    <dgm:cxn modelId="{81DBAE29-CAA3-4E98-A9E8-B6E956960E40}" type="presParOf" srcId="{99BE5854-A0D6-429D-9888-DC2BA6071A1A}" destId="{71349A87-B5C0-4C7A-A8AA-D1C10136F5FC}" srcOrd="2" destOrd="0" presId="urn:microsoft.com/office/officeart/2018/2/layout/IconVerticalSolidList"/>
    <dgm:cxn modelId="{4072B469-4B69-445A-856E-569CED25194B}" type="presParOf" srcId="{99BE5854-A0D6-429D-9888-DC2BA6071A1A}" destId="{D473D85A-C742-4DD5-9BED-3F6451B83BB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D7F95-8B66-4AFC-A7E3-6D11CC641D83}">
      <dsp:nvSpPr>
        <dsp:cNvPr id="0" name=""/>
        <dsp:cNvSpPr/>
      </dsp:nvSpPr>
      <dsp:spPr>
        <a:xfrm>
          <a:off x="0" y="644"/>
          <a:ext cx="6151562" cy="1507303"/>
        </a:xfrm>
        <a:prstGeom prst="roundRect">
          <a:avLst>
            <a:gd name="adj" fmla="val 1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CE3F2023-D311-44B5-9CCC-2550D218E580}">
      <dsp:nvSpPr>
        <dsp:cNvPr id="0" name=""/>
        <dsp:cNvSpPr/>
      </dsp:nvSpPr>
      <dsp:spPr>
        <a:xfrm>
          <a:off x="455959" y="339787"/>
          <a:ext cx="829016" cy="82901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FF73C209-2B9F-44FA-801E-5F5E7F67E7FC}">
      <dsp:nvSpPr>
        <dsp:cNvPr id="0" name=""/>
        <dsp:cNvSpPr/>
      </dsp:nvSpPr>
      <dsp:spPr>
        <a:xfrm>
          <a:off x="1740935" y="644"/>
          <a:ext cx="2768203"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20000"/>
                  <a:lumOff val="80000"/>
                </a:schemeClr>
              </a:solidFill>
              <a:latin typeface="Gill Sans MT" panose="020B0502020104020203"/>
              <a:ea typeface="+mn-ea"/>
              <a:cs typeface="+mn-cs"/>
            </a:rPr>
            <a:t>Network Scanners</a:t>
          </a:r>
        </a:p>
      </dsp:txBody>
      <dsp:txXfrm>
        <a:off x="1740935" y="644"/>
        <a:ext cx="2768203" cy="1507303"/>
      </dsp:txXfrm>
    </dsp:sp>
    <dsp:sp modelId="{13AE9798-1BAA-4949-94EA-83565BBED900}">
      <dsp:nvSpPr>
        <dsp:cNvPr id="0" name=""/>
        <dsp:cNvSpPr/>
      </dsp:nvSpPr>
      <dsp:spPr>
        <a:xfrm>
          <a:off x="4509138" y="644"/>
          <a:ext cx="1642424"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ctr" defTabSz="622300">
            <a:lnSpc>
              <a:spcPct val="100000"/>
            </a:lnSpc>
            <a:spcBef>
              <a:spcPct val="0"/>
            </a:spcBef>
            <a:spcAft>
              <a:spcPct val="35000"/>
            </a:spcAft>
            <a:buNone/>
          </a:pPr>
          <a:r>
            <a:rPr lang="en-US" sz="1400" kern="1200" dirty="0">
              <a:solidFill>
                <a:schemeClr val="accent6">
                  <a:lumMod val="20000"/>
                  <a:lumOff val="80000"/>
                </a:schemeClr>
              </a:solidFill>
              <a:latin typeface="Gill Sans MT" panose="020B0502020104020203"/>
              <a:ea typeface="+mn-ea"/>
              <a:cs typeface="+mn-cs"/>
            </a:rPr>
            <a:t>Discover live hosts, open ports, and devices within a network</a:t>
          </a:r>
        </a:p>
      </dsp:txBody>
      <dsp:txXfrm>
        <a:off x="4509138" y="644"/>
        <a:ext cx="1642424" cy="1507303"/>
      </dsp:txXfrm>
    </dsp:sp>
    <dsp:sp modelId="{F7FAEA79-0700-4D22-8034-DAABCC917BF4}">
      <dsp:nvSpPr>
        <dsp:cNvPr id="0" name=""/>
        <dsp:cNvSpPr/>
      </dsp:nvSpPr>
      <dsp:spPr>
        <a:xfrm>
          <a:off x="0" y="1884773"/>
          <a:ext cx="6151562" cy="1507303"/>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C96CBD-9477-4AD2-B085-2086E6F17F78}">
      <dsp:nvSpPr>
        <dsp:cNvPr id="0" name=""/>
        <dsp:cNvSpPr/>
      </dsp:nvSpPr>
      <dsp:spPr>
        <a:xfrm>
          <a:off x="455959" y="2223916"/>
          <a:ext cx="829016" cy="8290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a:innerShdw blurRad="63500" dist="50800" dir="189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35B336E1-6EFE-4E98-A149-CD9D301BAA83}">
      <dsp:nvSpPr>
        <dsp:cNvPr id="0" name=""/>
        <dsp:cNvSpPr/>
      </dsp:nvSpPr>
      <dsp:spPr>
        <a:xfrm>
          <a:off x="1740935" y="1884773"/>
          <a:ext cx="2768203"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50000"/>
                </a:schemeClr>
              </a:solidFill>
              <a:latin typeface="Gill Sans MT" panose="020B0502020104020203"/>
              <a:ea typeface="+mn-ea"/>
              <a:cs typeface="+mn-cs"/>
            </a:rPr>
            <a:t>Vulnerability Scanners</a:t>
          </a:r>
        </a:p>
      </dsp:txBody>
      <dsp:txXfrm>
        <a:off x="1740935" y="1884773"/>
        <a:ext cx="2768203" cy="1507303"/>
      </dsp:txXfrm>
    </dsp:sp>
    <dsp:sp modelId="{971E0CBB-675D-4C1D-B787-50FE7AF0CF4E}">
      <dsp:nvSpPr>
        <dsp:cNvPr id="0" name=""/>
        <dsp:cNvSpPr/>
      </dsp:nvSpPr>
      <dsp:spPr>
        <a:xfrm>
          <a:off x="4509138" y="1884773"/>
          <a:ext cx="1642424"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ctr" defTabSz="622300">
            <a:lnSpc>
              <a:spcPct val="100000"/>
            </a:lnSpc>
            <a:spcBef>
              <a:spcPct val="0"/>
            </a:spcBef>
            <a:spcAft>
              <a:spcPct val="35000"/>
            </a:spcAft>
            <a:buNone/>
          </a:pPr>
          <a:r>
            <a:rPr lang="en-US" sz="1400" kern="1200" dirty="0">
              <a:solidFill>
                <a:schemeClr val="accent6">
                  <a:lumMod val="50000"/>
                </a:schemeClr>
              </a:solidFill>
            </a:rPr>
            <a:t>Identify vulnerabilities in systems, applications, and network devices</a:t>
          </a:r>
          <a:endParaRPr lang="en-US" sz="1400" kern="1200" dirty="0">
            <a:solidFill>
              <a:schemeClr val="accent6">
                <a:lumMod val="50000"/>
              </a:schemeClr>
            </a:solidFill>
            <a:latin typeface="Gill Sans MT" panose="020B0502020104020203"/>
            <a:ea typeface="+mn-ea"/>
            <a:cs typeface="+mn-cs"/>
          </a:endParaRPr>
        </a:p>
      </dsp:txBody>
      <dsp:txXfrm>
        <a:off x="4509138" y="1884773"/>
        <a:ext cx="1642424" cy="1507303"/>
      </dsp:txXfrm>
    </dsp:sp>
    <dsp:sp modelId="{11C4D981-7873-4A35-9B85-4C0FB525122C}">
      <dsp:nvSpPr>
        <dsp:cNvPr id="0" name=""/>
        <dsp:cNvSpPr/>
      </dsp:nvSpPr>
      <dsp:spPr>
        <a:xfrm>
          <a:off x="0" y="3768902"/>
          <a:ext cx="6151562" cy="1507303"/>
        </a:xfrm>
        <a:prstGeom prst="roundRect">
          <a:avLst>
            <a:gd name="adj" fmla="val 10000"/>
          </a:avLst>
        </a:prstGeom>
        <a:solidFill>
          <a:srgbClr val="A77C70"/>
        </a:solidFill>
        <a:ln>
          <a:noFill/>
        </a:ln>
        <a:effectLst/>
      </dsp:spPr>
      <dsp:style>
        <a:lnRef idx="0">
          <a:scrgbClr r="0" g="0" b="0"/>
        </a:lnRef>
        <a:fillRef idx="1">
          <a:scrgbClr r="0" g="0" b="0"/>
        </a:fillRef>
        <a:effectRef idx="0">
          <a:scrgbClr r="0" g="0" b="0"/>
        </a:effectRef>
        <a:fontRef idx="minor"/>
      </dsp:style>
    </dsp:sp>
    <dsp:sp modelId="{DF89BF04-6222-48AE-8391-4A43356651A3}">
      <dsp:nvSpPr>
        <dsp:cNvPr id="0" name=""/>
        <dsp:cNvSpPr/>
      </dsp:nvSpPr>
      <dsp:spPr>
        <a:xfrm>
          <a:off x="455959" y="4108045"/>
          <a:ext cx="829016" cy="82901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D473D85A-C742-4DD5-9BED-3F6451B83BB6}">
      <dsp:nvSpPr>
        <dsp:cNvPr id="0" name=""/>
        <dsp:cNvSpPr/>
      </dsp:nvSpPr>
      <dsp:spPr>
        <a:xfrm>
          <a:off x="1740935" y="3768902"/>
          <a:ext cx="2768203"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20000"/>
                  <a:lumOff val="80000"/>
                </a:schemeClr>
              </a:solidFill>
              <a:latin typeface="Gill Sans MT" panose="020B0502020104020203"/>
              <a:ea typeface="+mn-ea"/>
              <a:cs typeface="+mn-cs"/>
            </a:rPr>
            <a:t>Web Application Scanners</a:t>
          </a:r>
        </a:p>
      </dsp:txBody>
      <dsp:txXfrm>
        <a:off x="1740935" y="3768902"/>
        <a:ext cx="2768203" cy="1507303"/>
      </dsp:txXfrm>
    </dsp:sp>
    <dsp:sp modelId="{D0396025-5FE2-439E-A0DF-BC171155514E}">
      <dsp:nvSpPr>
        <dsp:cNvPr id="0" name=""/>
        <dsp:cNvSpPr/>
      </dsp:nvSpPr>
      <dsp:spPr>
        <a:xfrm>
          <a:off x="4509138" y="3768902"/>
          <a:ext cx="1642424"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ctr" defTabSz="622300">
            <a:lnSpc>
              <a:spcPct val="100000"/>
            </a:lnSpc>
            <a:spcBef>
              <a:spcPct val="0"/>
            </a:spcBef>
            <a:spcAft>
              <a:spcPct val="35000"/>
            </a:spcAft>
            <a:buNone/>
          </a:pPr>
          <a:r>
            <a:rPr lang="en-US" sz="1400" kern="1200" dirty="0">
              <a:solidFill>
                <a:schemeClr val="accent6">
                  <a:lumMod val="20000"/>
                  <a:lumOff val="80000"/>
                </a:schemeClr>
              </a:solidFill>
              <a:latin typeface="Gill Sans MT" panose="020B0502020104020203"/>
              <a:ea typeface="+mn-ea"/>
              <a:cs typeface="+mn-cs"/>
            </a:rPr>
            <a:t>Identify security vulnerabilities specific to web applications</a:t>
          </a:r>
        </a:p>
      </dsp:txBody>
      <dsp:txXfrm>
        <a:off x="4509138" y="3768902"/>
        <a:ext cx="1642424" cy="15073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D7F95-8B66-4AFC-A7E3-6D11CC641D83}">
      <dsp:nvSpPr>
        <dsp:cNvPr id="0" name=""/>
        <dsp:cNvSpPr/>
      </dsp:nvSpPr>
      <dsp:spPr>
        <a:xfrm>
          <a:off x="0" y="644"/>
          <a:ext cx="6151562" cy="1507303"/>
        </a:xfrm>
        <a:prstGeom prst="roundRect">
          <a:avLst>
            <a:gd name="adj" fmla="val 1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CE3F2023-D311-44B5-9CCC-2550D218E580}">
      <dsp:nvSpPr>
        <dsp:cNvPr id="0" name=""/>
        <dsp:cNvSpPr/>
      </dsp:nvSpPr>
      <dsp:spPr>
        <a:xfrm>
          <a:off x="455959" y="339787"/>
          <a:ext cx="829016" cy="82901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FF73C209-2B9F-44FA-801E-5F5E7F67E7FC}">
      <dsp:nvSpPr>
        <dsp:cNvPr id="0" name=""/>
        <dsp:cNvSpPr/>
      </dsp:nvSpPr>
      <dsp:spPr>
        <a:xfrm>
          <a:off x="1740935" y="644"/>
          <a:ext cx="2768203"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6">
                  <a:lumMod val="20000"/>
                  <a:lumOff val="80000"/>
                </a:schemeClr>
              </a:solidFill>
              <a:latin typeface="Gill Sans MT" panose="020B0502020104020203"/>
              <a:ea typeface="+mn-ea"/>
              <a:cs typeface="+mn-cs"/>
            </a:rPr>
            <a:t>Network Scanners</a:t>
          </a:r>
        </a:p>
      </dsp:txBody>
      <dsp:txXfrm>
        <a:off x="1740935" y="644"/>
        <a:ext cx="2768203" cy="1507303"/>
      </dsp:txXfrm>
    </dsp:sp>
    <dsp:sp modelId="{13AE9798-1BAA-4949-94EA-83565BBED900}">
      <dsp:nvSpPr>
        <dsp:cNvPr id="0" name=""/>
        <dsp:cNvSpPr/>
      </dsp:nvSpPr>
      <dsp:spPr>
        <a:xfrm>
          <a:off x="4509138" y="644"/>
          <a:ext cx="1642424"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ctr" defTabSz="755650">
            <a:lnSpc>
              <a:spcPct val="100000"/>
            </a:lnSpc>
            <a:spcBef>
              <a:spcPct val="0"/>
            </a:spcBef>
            <a:spcAft>
              <a:spcPct val="35000"/>
            </a:spcAft>
            <a:buFont typeface="Arial" panose="020B0604020202020204" pitchFamily="34" charset="0"/>
            <a:buNone/>
          </a:pPr>
          <a:r>
            <a:rPr lang="en-US" sz="1700" kern="1200" dirty="0">
              <a:solidFill>
                <a:schemeClr val="accent6">
                  <a:lumMod val="20000"/>
                  <a:lumOff val="80000"/>
                </a:schemeClr>
              </a:solidFill>
            </a:rPr>
            <a:t>Nmap</a:t>
          </a:r>
          <a:endParaRPr lang="en-US" sz="1700" kern="1200" dirty="0">
            <a:solidFill>
              <a:schemeClr val="accent6">
                <a:lumMod val="20000"/>
                <a:lumOff val="80000"/>
              </a:schemeClr>
            </a:solidFill>
            <a:latin typeface="Gill Sans MT" panose="020B0502020104020203"/>
            <a:ea typeface="+mn-ea"/>
            <a:cs typeface="+mn-cs"/>
          </a:endParaRPr>
        </a:p>
        <a:p>
          <a:pPr marL="0" lvl="0" indent="0" algn="ctr" defTabSz="755650">
            <a:lnSpc>
              <a:spcPct val="100000"/>
            </a:lnSpc>
            <a:spcBef>
              <a:spcPct val="0"/>
            </a:spcBef>
            <a:spcAft>
              <a:spcPct val="35000"/>
            </a:spcAft>
            <a:buFont typeface="Arial" panose="020B0604020202020204" pitchFamily="34" charset="0"/>
            <a:buNone/>
          </a:pPr>
          <a:r>
            <a:rPr lang="en-US" sz="1700" kern="1200" dirty="0">
              <a:solidFill>
                <a:schemeClr val="accent6">
                  <a:lumMod val="20000"/>
                  <a:lumOff val="80000"/>
                </a:schemeClr>
              </a:solidFill>
            </a:rPr>
            <a:t>Wireshark </a:t>
          </a:r>
        </a:p>
      </dsp:txBody>
      <dsp:txXfrm>
        <a:off x="4509138" y="644"/>
        <a:ext cx="1642424" cy="1507303"/>
      </dsp:txXfrm>
    </dsp:sp>
    <dsp:sp modelId="{F7FAEA79-0700-4D22-8034-DAABCC917BF4}">
      <dsp:nvSpPr>
        <dsp:cNvPr id="0" name=""/>
        <dsp:cNvSpPr/>
      </dsp:nvSpPr>
      <dsp:spPr>
        <a:xfrm>
          <a:off x="0" y="1884773"/>
          <a:ext cx="6151562" cy="1507303"/>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C96CBD-9477-4AD2-B085-2086E6F17F78}">
      <dsp:nvSpPr>
        <dsp:cNvPr id="0" name=""/>
        <dsp:cNvSpPr/>
      </dsp:nvSpPr>
      <dsp:spPr>
        <a:xfrm>
          <a:off x="455959" y="2223916"/>
          <a:ext cx="829016" cy="8290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a:innerShdw blurRad="63500" dist="50800" dir="189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35B336E1-6EFE-4E98-A149-CD9D301BAA83}">
      <dsp:nvSpPr>
        <dsp:cNvPr id="0" name=""/>
        <dsp:cNvSpPr/>
      </dsp:nvSpPr>
      <dsp:spPr>
        <a:xfrm>
          <a:off x="1740935" y="1884773"/>
          <a:ext cx="2768203"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50000"/>
                </a:schemeClr>
              </a:solidFill>
              <a:latin typeface="Gill Sans MT" panose="020B0502020104020203"/>
              <a:ea typeface="+mn-ea"/>
              <a:cs typeface="+mn-cs"/>
            </a:rPr>
            <a:t>Vulnerability Scanners</a:t>
          </a:r>
        </a:p>
      </dsp:txBody>
      <dsp:txXfrm>
        <a:off x="1740935" y="1884773"/>
        <a:ext cx="2768203" cy="1507303"/>
      </dsp:txXfrm>
    </dsp:sp>
    <dsp:sp modelId="{971E0CBB-675D-4C1D-B787-50FE7AF0CF4E}">
      <dsp:nvSpPr>
        <dsp:cNvPr id="0" name=""/>
        <dsp:cNvSpPr/>
      </dsp:nvSpPr>
      <dsp:spPr>
        <a:xfrm>
          <a:off x="4509138" y="1884773"/>
          <a:ext cx="1642424"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ctr" defTabSz="755650">
            <a:lnSpc>
              <a:spcPct val="100000"/>
            </a:lnSpc>
            <a:spcBef>
              <a:spcPct val="0"/>
            </a:spcBef>
            <a:spcAft>
              <a:spcPct val="35000"/>
            </a:spcAft>
            <a:buFont typeface="Arial" panose="020B0604020202020204" pitchFamily="34" charset="0"/>
            <a:buNone/>
          </a:pPr>
          <a:r>
            <a:rPr lang="en-US" sz="1700" kern="1200" dirty="0">
              <a:solidFill>
                <a:schemeClr val="accent4">
                  <a:lumMod val="50000"/>
                </a:schemeClr>
              </a:solidFill>
              <a:latin typeface="Gill Sans MT" panose="020B0502020104020203"/>
              <a:ea typeface="+mn-ea"/>
              <a:cs typeface="+mn-cs"/>
            </a:rPr>
            <a:t>OpenVAS</a:t>
          </a:r>
        </a:p>
        <a:p>
          <a:pPr marL="0" lvl="0" indent="0" algn="ctr" defTabSz="755650">
            <a:lnSpc>
              <a:spcPct val="100000"/>
            </a:lnSpc>
            <a:spcBef>
              <a:spcPct val="0"/>
            </a:spcBef>
            <a:spcAft>
              <a:spcPct val="35000"/>
            </a:spcAft>
            <a:buFont typeface="Arial" panose="020B0604020202020204" pitchFamily="34" charset="0"/>
            <a:buNone/>
          </a:pPr>
          <a:r>
            <a:rPr lang="en-US" sz="1700" kern="1200" dirty="0">
              <a:solidFill>
                <a:schemeClr val="accent4">
                  <a:lumMod val="50000"/>
                </a:schemeClr>
              </a:solidFill>
              <a:latin typeface="Gill Sans MT" panose="020B0502020104020203"/>
              <a:ea typeface="+mn-ea"/>
              <a:cs typeface="+mn-cs"/>
            </a:rPr>
            <a:t>Nessus </a:t>
          </a:r>
        </a:p>
      </dsp:txBody>
      <dsp:txXfrm>
        <a:off x="4509138" y="1884773"/>
        <a:ext cx="1642424" cy="1507303"/>
      </dsp:txXfrm>
    </dsp:sp>
    <dsp:sp modelId="{11C4D981-7873-4A35-9B85-4C0FB525122C}">
      <dsp:nvSpPr>
        <dsp:cNvPr id="0" name=""/>
        <dsp:cNvSpPr/>
      </dsp:nvSpPr>
      <dsp:spPr>
        <a:xfrm>
          <a:off x="0" y="3768902"/>
          <a:ext cx="6151562" cy="1507303"/>
        </a:xfrm>
        <a:prstGeom prst="roundRect">
          <a:avLst>
            <a:gd name="adj" fmla="val 10000"/>
          </a:avLst>
        </a:prstGeom>
        <a:solidFill>
          <a:srgbClr val="A77C70"/>
        </a:solidFill>
        <a:ln>
          <a:noFill/>
        </a:ln>
        <a:effectLst/>
      </dsp:spPr>
      <dsp:style>
        <a:lnRef idx="0">
          <a:scrgbClr r="0" g="0" b="0"/>
        </a:lnRef>
        <a:fillRef idx="1">
          <a:scrgbClr r="0" g="0" b="0"/>
        </a:fillRef>
        <a:effectRef idx="0">
          <a:scrgbClr r="0" g="0" b="0"/>
        </a:effectRef>
        <a:fontRef idx="minor"/>
      </dsp:style>
    </dsp:sp>
    <dsp:sp modelId="{DF89BF04-6222-48AE-8391-4A43356651A3}">
      <dsp:nvSpPr>
        <dsp:cNvPr id="0" name=""/>
        <dsp:cNvSpPr/>
      </dsp:nvSpPr>
      <dsp:spPr>
        <a:xfrm>
          <a:off x="455959" y="4108045"/>
          <a:ext cx="829016" cy="82901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D473D85A-C742-4DD5-9BED-3F6451B83BB6}">
      <dsp:nvSpPr>
        <dsp:cNvPr id="0" name=""/>
        <dsp:cNvSpPr/>
      </dsp:nvSpPr>
      <dsp:spPr>
        <a:xfrm>
          <a:off x="1740935" y="3768902"/>
          <a:ext cx="2768203"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6">
                  <a:lumMod val="20000"/>
                  <a:lumOff val="80000"/>
                </a:schemeClr>
              </a:solidFill>
              <a:latin typeface="Gill Sans MT" panose="020B0502020104020203"/>
              <a:ea typeface="+mn-ea"/>
              <a:cs typeface="+mn-cs"/>
            </a:rPr>
            <a:t>Web Application Scanners</a:t>
          </a:r>
        </a:p>
      </dsp:txBody>
      <dsp:txXfrm>
        <a:off x="1740935" y="3768902"/>
        <a:ext cx="2768203" cy="1507303"/>
      </dsp:txXfrm>
    </dsp:sp>
    <dsp:sp modelId="{D0396025-5FE2-439E-A0DF-BC171155514E}">
      <dsp:nvSpPr>
        <dsp:cNvPr id="0" name=""/>
        <dsp:cNvSpPr/>
      </dsp:nvSpPr>
      <dsp:spPr>
        <a:xfrm>
          <a:off x="4509138" y="3768902"/>
          <a:ext cx="1642424"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ctr" defTabSz="755650">
            <a:lnSpc>
              <a:spcPct val="100000"/>
            </a:lnSpc>
            <a:spcBef>
              <a:spcPct val="0"/>
            </a:spcBef>
            <a:spcAft>
              <a:spcPct val="35000"/>
            </a:spcAft>
            <a:buFont typeface="Arial" panose="020B0604020202020204" pitchFamily="34" charset="0"/>
            <a:buNone/>
          </a:pPr>
          <a:r>
            <a:rPr lang="en-US" sz="1700" kern="1200" dirty="0">
              <a:solidFill>
                <a:schemeClr val="accent6">
                  <a:lumMod val="20000"/>
                  <a:lumOff val="80000"/>
                </a:schemeClr>
              </a:solidFill>
              <a:latin typeface="Gill Sans MT" panose="020B0502020104020203"/>
              <a:ea typeface="+mn-ea"/>
              <a:cs typeface="+mn-cs"/>
            </a:rPr>
            <a:t>OWASP ZAP</a:t>
          </a:r>
        </a:p>
        <a:p>
          <a:pPr marL="0" lvl="0" indent="0" algn="ctr" defTabSz="755650">
            <a:lnSpc>
              <a:spcPct val="100000"/>
            </a:lnSpc>
            <a:spcBef>
              <a:spcPct val="0"/>
            </a:spcBef>
            <a:spcAft>
              <a:spcPct val="35000"/>
            </a:spcAft>
            <a:buFont typeface="Arial" panose="020B0604020202020204" pitchFamily="34" charset="0"/>
            <a:buNone/>
          </a:pPr>
          <a:r>
            <a:rPr lang="en-US" sz="1700" kern="1200" dirty="0">
              <a:solidFill>
                <a:schemeClr val="accent6">
                  <a:lumMod val="20000"/>
                  <a:lumOff val="80000"/>
                </a:schemeClr>
              </a:solidFill>
              <a:latin typeface="Gill Sans MT" panose="020B0502020104020203"/>
              <a:ea typeface="+mn-ea"/>
              <a:cs typeface="+mn-cs"/>
            </a:rPr>
            <a:t>Burp Suite</a:t>
          </a:r>
        </a:p>
      </dsp:txBody>
      <dsp:txXfrm>
        <a:off x="4509138" y="3768902"/>
        <a:ext cx="1642424" cy="15073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D7F95-8B66-4AFC-A7E3-6D11CC641D83}">
      <dsp:nvSpPr>
        <dsp:cNvPr id="0" name=""/>
        <dsp:cNvSpPr/>
      </dsp:nvSpPr>
      <dsp:spPr>
        <a:xfrm>
          <a:off x="0" y="644"/>
          <a:ext cx="6151562" cy="1507303"/>
        </a:xfrm>
        <a:prstGeom prst="roundRect">
          <a:avLst>
            <a:gd name="adj" fmla="val 1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CE3F2023-D311-44B5-9CCC-2550D218E580}">
      <dsp:nvSpPr>
        <dsp:cNvPr id="0" name=""/>
        <dsp:cNvSpPr/>
      </dsp:nvSpPr>
      <dsp:spPr>
        <a:xfrm>
          <a:off x="455959" y="339787"/>
          <a:ext cx="829016" cy="8290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FF73C209-2B9F-44FA-801E-5F5E7F67E7FC}">
      <dsp:nvSpPr>
        <dsp:cNvPr id="0" name=""/>
        <dsp:cNvSpPr/>
      </dsp:nvSpPr>
      <dsp:spPr>
        <a:xfrm>
          <a:off x="1740935" y="644"/>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6">
                  <a:lumMod val="20000"/>
                  <a:lumOff val="80000"/>
                </a:schemeClr>
              </a:solidFill>
              <a:latin typeface="Gill Sans MT" panose="020B0502020104020203"/>
              <a:ea typeface="+mn-ea"/>
              <a:cs typeface="+mn-cs"/>
            </a:rPr>
            <a:t>Ethical Considerations</a:t>
          </a:r>
        </a:p>
      </dsp:txBody>
      <dsp:txXfrm>
        <a:off x="1740935" y="644"/>
        <a:ext cx="4410627" cy="1507303"/>
      </dsp:txXfrm>
    </dsp:sp>
    <dsp:sp modelId="{F7FAEA79-0700-4D22-8034-DAABCC917BF4}">
      <dsp:nvSpPr>
        <dsp:cNvPr id="0" name=""/>
        <dsp:cNvSpPr/>
      </dsp:nvSpPr>
      <dsp:spPr>
        <a:xfrm>
          <a:off x="0" y="1884773"/>
          <a:ext cx="6151562" cy="1507303"/>
        </a:xfrm>
        <a:prstGeom prst="roundRect">
          <a:avLst>
            <a:gd name="adj" fmla="val 10000"/>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C96CBD-9477-4AD2-B085-2086E6F17F78}">
      <dsp:nvSpPr>
        <dsp:cNvPr id="0" name=""/>
        <dsp:cNvSpPr/>
      </dsp:nvSpPr>
      <dsp:spPr>
        <a:xfrm>
          <a:off x="455959" y="2223916"/>
          <a:ext cx="829016" cy="8290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35B336E1-6EFE-4E98-A149-CD9D301BAA83}">
      <dsp:nvSpPr>
        <dsp:cNvPr id="0" name=""/>
        <dsp:cNvSpPr/>
      </dsp:nvSpPr>
      <dsp:spPr>
        <a:xfrm>
          <a:off x="1740935" y="1884773"/>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accent4">
                  <a:lumMod val="50000"/>
                </a:schemeClr>
              </a:solidFill>
              <a:latin typeface="Gill Sans MT" panose="020B0502020104020203"/>
              <a:ea typeface="+mn-ea"/>
              <a:cs typeface="+mn-cs"/>
            </a:rPr>
            <a:t>Bias</a:t>
          </a:r>
        </a:p>
      </dsp:txBody>
      <dsp:txXfrm>
        <a:off x="1740935" y="1884773"/>
        <a:ext cx="4410627" cy="1507303"/>
      </dsp:txXfrm>
    </dsp:sp>
    <dsp:sp modelId="{11C4D981-7873-4A35-9B85-4C0FB525122C}">
      <dsp:nvSpPr>
        <dsp:cNvPr id="0" name=""/>
        <dsp:cNvSpPr/>
      </dsp:nvSpPr>
      <dsp:spPr>
        <a:xfrm>
          <a:off x="0" y="3768902"/>
          <a:ext cx="6151562" cy="1507303"/>
        </a:xfrm>
        <a:prstGeom prst="roundRect">
          <a:avLst>
            <a:gd name="adj" fmla="val 10000"/>
          </a:avLst>
        </a:prstGeom>
        <a:solidFill>
          <a:srgbClr val="A77C70"/>
        </a:solidFill>
        <a:ln>
          <a:noFill/>
        </a:ln>
        <a:effectLst/>
      </dsp:spPr>
      <dsp:style>
        <a:lnRef idx="0">
          <a:scrgbClr r="0" g="0" b="0"/>
        </a:lnRef>
        <a:fillRef idx="1">
          <a:scrgbClr r="0" g="0" b="0"/>
        </a:fillRef>
        <a:effectRef idx="0">
          <a:scrgbClr r="0" g="0" b="0"/>
        </a:effectRef>
        <a:fontRef idx="minor"/>
      </dsp:style>
    </dsp:sp>
    <dsp:sp modelId="{DF89BF04-6222-48AE-8391-4A43356651A3}">
      <dsp:nvSpPr>
        <dsp:cNvPr id="0" name=""/>
        <dsp:cNvSpPr/>
      </dsp:nvSpPr>
      <dsp:spPr>
        <a:xfrm>
          <a:off x="455959" y="4108045"/>
          <a:ext cx="829016" cy="8290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D473D85A-C742-4DD5-9BED-3F6451B83BB6}">
      <dsp:nvSpPr>
        <dsp:cNvPr id="0" name=""/>
        <dsp:cNvSpPr/>
      </dsp:nvSpPr>
      <dsp:spPr>
        <a:xfrm>
          <a:off x="1740935" y="3768902"/>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800100">
            <a:lnSpc>
              <a:spcPct val="100000"/>
            </a:lnSpc>
            <a:spcBef>
              <a:spcPct val="0"/>
            </a:spcBef>
            <a:spcAft>
              <a:spcPct val="35000"/>
            </a:spcAft>
            <a:buNone/>
          </a:pPr>
          <a:r>
            <a:rPr lang="en-US" sz="1800" kern="1200">
              <a:solidFill>
                <a:schemeClr val="accent6">
                  <a:lumMod val="20000"/>
                  <a:lumOff val="80000"/>
                </a:schemeClr>
              </a:solidFill>
              <a:latin typeface="Gill Sans MT" panose="020B0502020104020203"/>
              <a:ea typeface="+mn-ea"/>
              <a:cs typeface="+mn-cs"/>
            </a:rPr>
            <a:t>Technical Considerations</a:t>
          </a:r>
        </a:p>
      </dsp:txBody>
      <dsp:txXfrm>
        <a:off x="1740935" y="3768902"/>
        <a:ext cx="4410627" cy="15073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9804D-A8D5-49D4-9184-A2855715784B}"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1FF5D-4A28-493A-B864-3BB919B6F05A}" type="slidenum">
              <a:rPr lang="en-US" smtClean="0"/>
              <a:t>‹#›</a:t>
            </a:fld>
            <a:endParaRPr lang="en-US"/>
          </a:p>
        </p:txBody>
      </p:sp>
    </p:spTree>
    <p:extLst>
      <p:ext uri="{BB962C8B-B14F-4D97-AF65-F5344CB8AC3E}">
        <p14:creationId xmlns:p14="http://schemas.microsoft.com/office/powerpoint/2010/main" val="1991802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ECECF1"/>
                </a:solidFill>
                <a:effectLst/>
                <a:latin typeface="Söhne"/>
              </a:rPr>
              <a:t>Welcome back to our seminar on harnessing Artificial Intelligence for penetration testing. </a:t>
            </a:r>
          </a:p>
          <a:p>
            <a:endParaRPr lang="en-US" b="0" i="1" dirty="0">
              <a:solidFill>
                <a:srgbClr val="ECECF1"/>
              </a:solidFill>
              <a:effectLst/>
              <a:latin typeface="Söhne"/>
            </a:endParaRPr>
          </a:p>
          <a:p>
            <a:r>
              <a:rPr lang="en-US" b="0" i="1" dirty="0">
                <a:solidFill>
                  <a:srgbClr val="ECECF1"/>
                </a:solidFill>
                <a:effectLst/>
                <a:latin typeface="Söhne"/>
              </a:rPr>
              <a:t>Today, were delve into the second phase of </a:t>
            </a:r>
            <a:r>
              <a:rPr lang="en-US" b="0" i="1" dirty="0" err="1">
                <a:solidFill>
                  <a:srgbClr val="ECECF1"/>
                </a:solidFill>
                <a:effectLst/>
                <a:latin typeface="Söhne"/>
              </a:rPr>
              <a:t>pentesting</a:t>
            </a:r>
            <a:r>
              <a:rPr lang="en-US" b="0" i="1" dirty="0">
                <a:solidFill>
                  <a:srgbClr val="ECECF1"/>
                </a:solidFill>
                <a:effectLst/>
                <a:latin typeface="Söhne"/>
              </a:rPr>
              <a:t>, which is Scanning </a:t>
            </a:r>
            <a:r>
              <a:rPr lang="en-US" dirty="0"/>
              <a:t>and Vulnerability Assessment </a:t>
            </a:r>
          </a:p>
          <a:p>
            <a:endParaRPr lang="en-US" b="0" i="1" dirty="0">
              <a:solidFill>
                <a:srgbClr val="ECECF1"/>
              </a:solidFill>
              <a:effectLst/>
              <a:latin typeface="Söhne"/>
            </a:endParaRPr>
          </a:p>
          <a:p>
            <a:r>
              <a:rPr lang="en-US" b="0" i="1" dirty="0">
                <a:solidFill>
                  <a:srgbClr val="ECECF1"/>
                </a:solidFill>
                <a:effectLst/>
                <a:latin typeface="Söhne"/>
              </a:rPr>
              <a:t>and take a look at how </a:t>
            </a:r>
            <a:r>
              <a:rPr lang="en-US" dirty="0"/>
              <a:t>Machine Learning and AI can be leveraged to improve efficiency and efficacy</a:t>
            </a:r>
          </a:p>
          <a:p>
            <a:endParaRPr lang="en-US" dirty="0"/>
          </a:p>
          <a:p>
            <a:endParaRPr lang="en-US" dirty="0"/>
          </a:p>
          <a:p>
            <a:endParaRPr lang="en-US" dirty="0"/>
          </a:p>
          <a:p>
            <a:pPr algn="l"/>
            <a:r>
              <a:rPr lang="en-US" b="0" i="0" dirty="0">
                <a:solidFill>
                  <a:srgbClr val="D1D5DB"/>
                </a:solidFill>
                <a:effectLst/>
                <a:latin typeface="Söhne"/>
              </a:rPr>
              <a:t>And I also want to note that </a:t>
            </a:r>
          </a:p>
          <a:p>
            <a:pPr algn="l"/>
            <a:r>
              <a:rPr lang="en-US" b="0" i="0" dirty="0">
                <a:solidFill>
                  <a:srgbClr val="D1D5DB"/>
                </a:solidFill>
                <a:effectLst/>
                <a:latin typeface="Söhne"/>
              </a:rPr>
              <a:t>as we move on into the later phases, </a:t>
            </a:r>
          </a:p>
          <a:p>
            <a:pPr algn="l"/>
            <a:r>
              <a:rPr lang="en-US" b="0" i="0" dirty="0">
                <a:solidFill>
                  <a:srgbClr val="D1D5DB"/>
                </a:solidFill>
                <a:effectLst/>
                <a:latin typeface="Söhne"/>
              </a:rPr>
              <a:t>there will be a lot more content to consume. </a:t>
            </a:r>
          </a:p>
          <a:p>
            <a:pPr algn="l"/>
            <a:r>
              <a:rPr lang="en-US" b="0" i="0" dirty="0">
                <a:solidFill>
                  <a:srgbClr val="D1D5DB"/>
                </a:solidFill>
                <a:effectLst/>
                <a:latin typeface="Söhne"/>
              </a:rPr>
              <a:t>So, we are going to start splitting each phase into two videos.</a:t>
            </a:r>
          </a:p>
          <a:p>
            <a:pPr algn="l"/>
            <a:endParaRPr lang="en-US" b="0" i="0" dirty="0">
              <a:solidFill>
                <a:srgbClr val="D1D5DB"/>
              </a:solidFill>
              <a:effectLst/>
              <a:latin typeface="Söhne"/>
            </a:endParaRPr>
          </a:p>
          <a:p>
            <a:pPr algn="l"/>
            <a:r>
              <a:rPr lang="en-US" dirty="0"/>
              <a:t>Where, </a:t>
            </a:r>
            <a:r>
              <a:rPr lang="en-US" b="0" i="0" dirty="0">
                <a:solidFill>
                  <a:srgbClr val="D1D5DB"/>
                </a:solidFill>
                <a:effectLst/>
                <a:latin typeface="Söhne"/>
              </a:rPr>
              <a:t>In the first video, we are going to focus on the more manual methods </a:t>
            </a:r>
          </a:p>
          <a:p>
            <a:pPr algn="l"/>
            <a:r>
              <a:rPr lang="en-US" b="0" i="0" dirty="0">
                <a:solidFill>
                  <a:srgbClr val="D1D5DB"/>
                </a:solidFill>
                <a:effectLst/>
                <a:latin typeface="Söhne"/>
              </a:rPr>
              <a:t>and take a look at their strengths and limitations. </a:t>
            </a:r>
          </a:p>
          <a:p>
            <a:pPr algn="l"/>
            <a:r>
              <a:rPr lang="en-US" b="0" i="0" dirty="0">
                <a:solidFill>
                  <a:srgbClr val="D1D5DB"/>
                </a:solidFill>
                <a:effectLst/>
                <a:latin typeface="Söhne"/>
              </a:rPr>
              <a:t>I want to do this because it's crucial to lay the groundwork, </a:t>
            </a:r>
          </a:p>
          <a:p>
            <a:pPr algn="l"/>
            <a:r>
              <a:rPr lang="en-US" b="0" i="0" dirty="0">
                <a:solidFill>
                  <a:srgbClr val="D1D5DB"/>
                </a:solidFill>
                <a:effectLst/>
                <a:latin typeface="Söhne"/>
              </a:rPr>
              <a:t>And understand the fundamentals of the traditional approaches. </a:t>
            </a:r>
          </a:p>
          <a:p>
            <a:pPr algn="l"/>
            <a:r>
              <a:rPr lang="en-US" b="0" i="0" dirty="0">
                <a:solidFill>
                  <a:srgbClr val="D1D5DB"/>
                </a:solidFill>
                <a:effectLst/>
                <a:latin typeface="Söhne"/>
              </a:rPr>
              <a:t>And By doing this we can better appreciate the challenges they present and the insights they offer.</a:t>
            </a:r>
          </a:p>
          <a:p>
            <a:pPr algn="l"/>
            <a:endParaRPr lang="en-US" b="0" i="0" dirty="0">
              <a:solidFill>
                <a:srgbClr val="D1D5DB"/>
              </a:solidFill>
              <a:effectLst/>
              <a:latin typeface="Söhne"/>
            </a:endParaRPr>
          </a:p>
          <a:p>
            <a:pPr algn="l"/>
            <a:r>
              <a:rPr lang="en-US" b="0" i="0" dirty="0">
                <a:solidFill>
                  <a:srgbClr val="D1D5DB"/>
                </a:solidFill>
                <a:effectLst/>
                <a:latin typeface="Söhne"/>
              </a:rPr>
              <a:t>And then in the second video, </a:t>
            </a:r>
          </a:p>
          <a:p>
            <a:pPr algn="l"/>
            <a:r>
              <a:rPr lang="en-US" b="0" i="0" dirty="0">
                <a:solidFill>
                  <a:srgbClr val="D1D5DB"/>
                </a:solidFill>
                <a:effectLst/>
                <a:latin typeface="Söhne"/>
              </a:rPr>
              <a:t>we're </a:t>
            </a:r>
            <a:r>
              <a:rPr lang="en-US" b="0" i="0" dirty="0" err="1">
                <a:solidFill>
                  <a:srgbClr val="D1D5DB"/>
                </a:solidFill>
                <a:effectLst/>
                <a:latin typeface="Söhne"/>
              </a:rPr>
              <a:t>gonna</a:t>
            </a:r>
            <a:r>
              <a:rPr lang="en-US" b="0" i="0" dirty="0">
                <a:solidFill>
                  <a:srgbClr val="D1D5DB"/>
                </a:solidFill>
                <a:effectLst/>
                <a:latin typeface="Söhne"/>
              </a:rPr>
              <a:t> take a look at how AI can be leveraged to overcome these limitations and </a:t>
            </a:r>
          </a:p>
          <a:p>
            <a:pPr algn="l"/>
            <a:r>
              <a:rPr lang="en-US" b="0" i="0" dirty="0">
                <a:solidFill>
                  <a:srgbClr val="D1D5DB"/>
                </a:solidFill>
                <a:effectLst/>
                <a:latin typeface="Söhne"/>
              </a:rPr>
              <a:t>then explore what the future of AI holds in store for that phase. </a:t>
            </a:r>
          </a:p>
          <a:p>
            <a:pPr algn="l"/>
            <a:endParaRPr lang="en-US" b="0" i="0" dirty="0">
              <a:solidFill>
                <a:srgbClr val="D1D5DB"/>
              </a:solidFill>
              <a:effectLst/>
              <a:latin typeface="Söhne"/>
            </a:endParaRPr>
          </a:p>
          <a:p>
            <a:pPr algn="l"/>
            <a:r>
              <a:rPr lang="en-US" b="0" i="0" dirty="0">
                <a:solidFill>
                  <a:srgbClr val="D1D5DB"/>
                </a:solidFill>
                <a:effectLst/>
                <a:latin typeface="Söhne"/>
              </a:rPr>
              <a:t>My hope is that This shift from manual to AI-driven methods </a:t>
            </a:r>
          </a:p>
          <a:p>
            <a:pPr algn="l"/>
            <a:r>
              <a:rPr lang="en-US" b="0" i="0" dirty="0">
                <a:solidFill>
                  <a:srgbClr val="D1D5DB"/>
                </a:solidFill>
                <a:effectLst/>
                <a:latin typeface="Söhne"/>
              </a:rPr>
              <a:t>Will mirror the natural progression in the field of cybersecurity. </a:t>
            </a:r>
          </a:p>
          <a:p>
            <a:pPr algn="l"/>
            <a:endParaRPr lang="en-US" b="0" i="0" dirty="0">
              <a:solidFill>
                <a:srgbClr val="D1D5DB"/>
              </a:solidFill>
              <a:effectLst/>
              <a:latin typeface="Söhne"/>
            </a:endParaRPr>
          </a:p>
          <a:p>
            <a:pPr algn="l"/>
            <a:r>
              <a:rPr lang="en-US" b="0" i="0" dirty="0">
                <a:solidFill>
                  <a:srgbClr val="D1D5DB"/>
                </a:solidFill>
                <a:effectLst/>
                <a:latin typeface="Söhne"/>
              </a:rPr>
              <a:t>Just remember, It's not about discarding the old; </a:t>
            </a:r>
          </a:p>
          <a:p>
            <a:pPr algn="l"/>
            <a:r>
              <a:rPr lang="en-US" b="0" i="0" dirty="0">
                <a:solidFill>
                  <a:srgbClr val="D1D5DB"/>
                </a:solidFill>
                <a:effectLst/>
                <a:latin typeface="Söhne"/>
              </a:rPr>
              <a:t>it's about evolving and working together with these new technical possibilities. </a:t>
            </a:r>
          </a:p>
          <a:p>
            <a:pPr algn="l"/>
            <a:endParaRPr lang="en-US" b="0" i="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a:t>
            </a:fld>
            <a:endParaRPr lang="en-US"/>
          </a:p>
        </p:txBody>
      </p:sp>
    </p:spTree>
    <p:extLst>
      <p:ext uri="{BB962C8B-B14F-4D97-AF65-F5344CB8AC3E}">
        <p14:creationId xmlns:p14="http://schemas.microsoft.com/office/powerpoint/2010/main" val="1084679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Slide 10: Challenges in Implementing AI</a:t>
            </a:r>
          </a:p>
          <a:p>
            <a:r>
              <a:rPr lang="en-US" sz="1200" dirty="0"/>
              <a:t>- Ethical considerations in AI-powered scanning</a:t>
            </a:r>
          </a:p>
          <a:p>
            <a:r>
              <a:rPr lang="en-US" sz="1200" dirty="0"/>
              <a:t>- Technical challenges and considerations in implementation</a:t>
            </a:r>
          </a:p>
          <a:p>
            <a:r>
              <a:rPr lang="en-US" sz="1200" dirty="0"/>
              <a:t>- Strategies for overcoming challenges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rPr>
              <a:t>=========================</a:t>
            </a:r>
          </a:p>
          <a:p>
            <a:endParaRPr lang="en-US" sz="1200" dirty="0"/>
          </a:p>
          <a:p>
            <a:r>
              <a:rPr lang="en-US" sz="1200" dirty="0"/>
              <a:t>So now that we have explored the potential that AI can bring to this phase, we must also discuss some of its challenges</a:t>
            </a:r>
          </a:p>
          <a:p>
            <a:pPr algn="l"/>
            <a:endParaRPr lang="en-US" sz="1200" b="0" i="1" dirty="0">
              <a:effectLst/>
              <a:latin typeface="Söhne"/>
            </a:endParaRPr>
          </a:p>
          <a:p>
            <a:pPr algn="l"/>
            <a:r>
              <a:rPr lang="en-US" sz="1200" b="1" i="0" dirty="0">
                <a:effectLst/>
                <a:latin typeface="Söhne"/>
              </a:rPr>
              <a:t>Ethical Considerations in AI-Powered Scanning:</a:t>
            </a:r>
          </a:p>
          <a:p>
            <a:pPr algn="l"/>
            <a:endParaRPr lang="en-US" sz="1200" b="1" i="0" dirty="0">
              <a:effectLst/>
              <a:latin typeface="Söhne"/>
            </a:endParaRPr>
          </a:p>
          <a:p>
            <a:pPr algn="l"/>
            <a:r>
              <a:rPr lang="en-US" sz="1200" b="0" i="0" dirty="0">
                <a:effectLst/>
                <a:latin typeface="Söhne"/>
              </a:rPr>
              <a:t>First we must consider some important ethical considerations</a:t>
            </a:r>
          </a:p>
          <a:p>
            <a:pPr algn="l"/>
            <a:r>
              <a:rPr lang="en-US" sz="1200" b="0" i="0" dirty="0">
                <a:effectLst/>
                <a:latin typeface="Söhne"/>
              </a:rPr>
              <a:t>For example, the extensive data collected raises concerns about privacy. </a:t>
            </a:r>
          </a:p>
          <a:p>
            <a:pPr algn="l"/>
            <a:r>
              <a:rPr lang="en-US" sz="1200" b="0" i="0" dirty="0">
                <a:effectLst/>
                <a:latin typeface="Söhne"/>
              </a:rPr>
              <a:t>These tools often analyze vast amounts of information, and </a:t>
            </a:r>
          </a:p>
          <a:p>
            <a:pPr algn="l"/>
            <a:r>
              <a:rPr lang="en-US" sz="1200" b="0" i="0" dirty="0">
                <a:effectLst/>
                <a:latin typeface="Söhne"/>
              </a:rPr>
              <a:t>it's crucial to ensure that user data is handled responsibly and </a:t>
            </a:r>
          </a:p>
          <a:p>
            <a:pPr algn="l"/>
            <a:r>
              <a:rPr lang="en-US" sz="1200" b="0" i="0" dirty="0">
                <a:effectLst/>
                <a:latin typeface="Söhne"/>
              </a:rPr>
              <a:t>Is in compliance with privacy regulations. </a:t>
            </a:r>
          </a:p>
          <a:p>
            <a:pPr algn="l"/>
            <a:endParaRPr lang="en-US" sz="1200" b="0" i="0" dirty="0">
              <a:effectLst/>
              <a:latin typeface="Söhne"/>
            </a:endParaRPr>
          </a:p>
          <a:p>
            <a:pPr algn="l"/>
            <a:r>
              <a:rPr lang="en-US" sz="1200" b="0" i="0" dirty="0">
                <a:effectLst/>
                <a:latin typeface="Söhne"/>
              </a:rPr>
              <a:t>This is important because there needs to be transparency in how data is collected, processed, and even stored to maintain ethical standards.</a:t>
            </a:r>
          </a:p>
          <a:p>
            <a:pPr algn="l"/>
            <a:endParaRPr lang="en-US" sz="1200" b="0" i="0" dirty="0">
              <a:effectLst/>
              <a:latin typeface="Söhne"/>
            </a:endParaRPr>
          </a:p>
          <a:p>
            <a:pPr algn="l"/>
            <a:endParaRPr lang="en-US" sz="1200" b="0" i="0" dirty="0">
              <a:effectLst/>
              <a:latin typeface="Söhne"/>
            </a:endParaRPr>
          </a:p>
          <a:p>
            <a:pPr algn="l"/>
            <a:endParaRPr lang="en-US" sz="1200" b="0" i="0" dirty="0">
              <a:effectLst/>
              <a:latin typeface="Söhne"/>
            </a:endParaRPr>
          </a:p>
          <a:p>
            <a:pPr algn="l"/>
            <a:r>
              <a:rPr lang="en-US" sz="1200" b="0" i="0" dirty="0">
                <a:effectLst/>
                <a:latin typeface="Söhne"/>
              </a:rPr>
              <a:t>And we also have to consider that While their primary purpose is to identify vulnerabilities and enhance security, there is the risk of these tools being exploited for malicious intent. Striking a balance between providing robust security measures and preventing misuse is essential.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Söhne"/>
              </a:rPr>
              <a:t>And what about accountability for the decisions made by AI systems? When humans act unethical we can hold them responsible, but if the human element can be removed entirely, who and how would we hold the responsible accountable? Who would we consider responsible? In the event of an error or misinterpretation, establishing responsibility becomes challenging. So as these tools get closer to becoming ‘</a:t>
            </a:r>
            <a:r>
              <a:rPr lang="en-US" sz="1200" i="0" dirty="0"/>
              <a:t>Strong</a:t>
            </a:r>
            <a:r>
              <a:rPr lang="en-US" sz="1200" b="0" i="0" dirty="0">
                <a:effectLst/>
                <a:latin typeface="Söhne"/>
              </a:rPr>
              <a:t>  AI’, we need to Ensure that there are clear lines of accountability</a:t>
            </a:r>
          </a:p>
          <a:p>
            <a:pPr algn="l"/>
            <a:endParaRPr lang="en-US" sz="1200" b="0" i="0" dirty="0">
              <a:effectLst/>
              <a:latin typeface="Söhne"/>
            </a:endParaRPr>
          </a:p>
          <a:p>
            <a:pPr algn="l"/>
            <a:endParaRPr lang="en-US" sz="1200" b="0" i="0" dirty="0">
              <a:effectLst/>
              <a:latin typeface="Söhne"/>
            </a:endParaRPr>
          </a:p>
          <a:p>
            <a:pPr algn="l"/>
            <a:r>
              <a:rPr lang="en-US" sz="1200" b="1" i="0" dirty="0">
                <a:effectLst/>
                <a:latin typeface="Söhne"/>
              </a:rPr>
              <a:t>Bias</a:t>
            </a:r>
            <a:endParaRPr lang="en-US" sz="1200" b="0" i="0" dirty="0">
              <a:effectLst/>
              <a:latin typeface="Söhne"/>
            </a:endParaRPr>
          </a:p>
          <a:p>
            <a:pPr algn="l"/>
            <a:endParaRPr lang="en-US" sz="1200" b="0" i="0" dirty="0">
              <a:effectLst/>
              <a:latin typeface="Söhne"/>
            </a:endParaRPr>
          </a:p>
          <a:p>
            <a:pPr algn="l"/>
            <a:r>
              <a:rPr lang="en-US" sz="1200" b="0" i="0" dirty="0">
                <a:effectLst/>
                <a:latin typeface="Söhne"/>
              </a:rPr>
              <a:t>Its also important that we remain aware of the potential for unintended bias, where systems unintentionally favor certain groups or exhibit unfair preferences. This can happen for many reasons, but is often a result of biased training data. This is becoming increasingly prevalent because, as humans, we introduce bias into the information we share online. So for AI tools that rely on web crawling or public information are more susceptible to inheriting these biases. </a:t>
            </a:r>
          </a:p>
          <a:p>
            <a:pPr algn="l"/>
            <a:endParaRPr lang="en-US" sz="1200" b="0" i="0" dirty="0">
              <a:effectLst/>
              <a:latin typeface="Söhne"/>
            </a:endParaRPr>
          </a:p>
          <a:p>
            <a:pPr algn="l"/>
            <a:r>
              <a:rPr lang="en-US" sz="1200" b="0" i="0" dirty="0">
                <a:solidFill>
                  <a:srgbClr val="ECECF1"/>
                </a:solidFill>
                <a:effectLst/>
                <a:latin typeface="Söhne"/>
              </a:rPr>
              <a:t>In the context of scanning tools, unintended bias poses a significant risk. If the tool's training data is biased, it may lead to unfair treatment or discrimination in the identification of vulnerabilities. For instance, certain groups or systems might be disproportionately flagged as potential risks, creating an inaccurate and potentially harmful assessments.</a:t>
            </a:r>
            <a:endParaRPr lang="en-US" sz="1200" b="0" i="0" dirty="0">
              <a:effectLst/>
              <a:latin typeface="Söhne"/>
            </a:endParaRPr>
          </a:p>
          <a:p>
            <a:pPr algn="l"/>
            <a:endParaRPr lang="en-US" sz="1200" b="0" i="1" dirty="0">
              <a:effectLst/>
              <a:latin typeface="Söhne"/>
            </a:endParaRPr>
          </a:p>
          <a:p>
            <a:pPr algn="l"/>
            <a:endParaRPr lang="en-US" sz="1200" b="0" i="1" dirty="0">
              <a:effectLst/>
              <a:latin typeface="Söhne"/>
            </a:endParaRPr>
          </a:p>
          <a:p>
            <a:pPr algn="l"/>
            <a:r>
              <a:rPr lang="en-US" sz="1200" b="1" i="0" dirty="0">
                <a:effectLst/>
                <a:latin typeface="Söhne"/>
              </a:rPr>
              <a:t>Technical Challenges and Considerations:</a:t>
            </a:r>
          </a:p>
          <a:p>
            <a:pPr algn="l"/>
            <a:r>
              <a:rPr lang="en-US" sz="1200" b="0" i="1" kern="1200" dirty="0">
                <a:solidFill>
                  <a:schemeClr val="tx1"/>
                </a:solidFill>
                <a:effectLst/>
                <a:latin typeface="Söhne"/>
                <a:ea typeface="+mn-ea"/>
                <a:cs typeface="+mn-cs"/>
              </a:rPr>
              <a:t>And lastly, we must consider technical challenges in implementing AI-powered scanning. For example, consider th</a:t>
            </a:r>
            <a:r>
              <a:rPr lang="en-US" sz="1200" b="0" i="0" dirty="0">
                <a:solidFill>
                  <a:srgbClr val="FFFFFF"/>
                </a:solidFill>
                <a:effectLst/>
                <a:latin typeface="Söhne"/>
              </a:rPr>
              <a:t>e complexity of certain environments. AI scanning tools may face challenges in comprehending intricate network structures or sophisticated web applications, impacting their ability to provide thorough and precise assessments. The dynamic nature of cybersecurity threats requires scanning tools to adapt rapidly, and technical limitations may hinder this.</a:t>
            </a:r>
          </a:p>
          <a:p>
            <a:pPr algn="l"/>
            <a:endParaRPr lang="en-US" sz="1200" b="0" i="0" dirty="0">
              <a:solidFill>
                <a:srgbClr val="FFFFFF"/>
              </a:solidFill>
              <a:effectLst/>
              <a:latin typeface="Söhne"/>
            </a:endParaRPr>
          </a:p>
          <a:p>
            <a:pPr algn="l"/>
            <a:r>
              <a:rPr lang="en-US" sz="1200" b="0" i="0" dirty="0">
                <a:solidFill>
                  <a:srgbClr val="FFFFFF"/>
                </a:solidFill>
                <a:effectLst/>
                <a:latin typeface="Söhne"/>
              </a:rPr>
              <a:t>Not to mention, the scale of data that AI scanning tools process can be overwhelming. Large-scale scans generate </a:t>
            </a:r>
            <a:r>
              <a:rPr lang="en-US" sz="1200" b="0" i="1" u="sng" dirty="0">
                <a:solidFill>
                  <a:srgbClr val="FFFFFF"/>
                </a:solidFill>
                <a:effectLst/>
                <a:latin typeface="Söhne"/>
              </a:rPr>
              <a:t>vast</a:t>
            </a:r>
            <a:r>
              <a:rPr lang="en-US" sz="1200" b="0" i="0" dirty="0">
                <a:solidFill>
                  <a:srgbClr val="FFFFFF"/>
                </a:solidFill>
                <a:effectLst/>
                <a:latin typeface="Söhne"/>
              </a:rPr>
              <a:t> amounts of information, and efficiently managing and interpreting this data presents a significant technical challenge which can impact the tool's responsiveness and the speed at which it can deliver actionable insights.</a:t>
            </a:r>
          </a:p>
          <a:p>
            <a:pPr algn="l"/>
            <a:endParaRPr lang="en-US" sz="1200" b="0" i="0" dirty="0">
              <a:solidFill>
                <a:srgbClr val="FFFFFF"/>
              </a:solidFill>
              <a:effectLst/>
              <a:latin typeface="Söhne"/>
            </a:endParaRPr>
          </a:p>
          <a:p>
            <a:pPr algn="l"/>
            <a:r>
              <a:rPr lang="en-US" sz="1200" b="0" i="0" dirty="0">
                <a:solidFill>
                  <a:srgbClr val="FFFFFF"/>
                </a:solidFill>
                <a:effectLst/>
                <a:latin typeface="Söhne"/>
              </a:rPr>
              <a:t>Furthermore, the reliance on AI introduces the challenge of </a:t>
            </a:r>
            <a:r>
              <a:rPr lang="en-US" sz="1200" b="0" i="0" dirty="0" err="1">
                <a:solidFill>
                  <a:srgbClr val="FFFFFF"/>
                </a:solidFill>
                <a:effectLst/>
                <a:latin typeface="Söhne"/>
              </a:rPr>
              <a:t>explainability</a:t>
            </a:r>
            <a:r>
              <a:rPr lang="en-US" sz="1200" b="0" i="0" dirty="0">
                <a:solidFill>
                  <a:srgbClr val="FFFFFF"/>
                </a:solidFill>
                <a:effectLst/>
                <a:latin typeface="Söhne"/>
              </a:rPr>
              <a:t>. Understanding how the AI arrives at its conclusions is vital, especially in critical security assessments. Technical limitations in providing clear explanations for the decision-making process may lead to a lack of trust in the tool's recommendations.</a:t>
            </a:r>
          </a:p>
          <a:p>
            <a:pPr algn="l"/>
            <a:r>
              <a:rPr lang="en-US" sz="1200" b="0" i="0" dirty="0">
                <a:solidFill>
                  <a:srgbClr val="FFFFFF"/>
                </a:solidFill>
                <a:effectLst/>
                <a:latin typeface="Söhne"/>
              </a:rPr>
              <a:t>As we embrace AI in scanning, it's essential to navigate and address these technical challenges. Ongoing research and development are necessary to enhance the capabilities of AI-powered scanning tools, ensuring they can keep pace with the evolving nature of cybersecurity threats. </a:t>
            </a:r>
          </a:p>
          <a:p>
            <a:pPr algn="l"/>
            <a:endParaRPr lang="en-US" sz="1200" b="0" i="0" dirty="0">
              <a:solidFill>
                <a:srgbClr val="FFFFFF"/>
              </a:solidFill>
              <a:effectLst/>
              <a:latin typeface="Söhne"/>
            </a:endParaRPr>
          </a:p>
          <a:p>
            <a:pPr algn="l"/>
            <a:r>
              <a:rPr lang="en-US" sz="1200" b="0" i="0" dirty="0">
                <a:solidFill>
                  <a:srgbClr val="FFFFFF"/>
                </a:solidFill>
                <a:effectLst/>
                <a:latin typeface="Söhne"/>
              </a:rPr>
              <a:t>But, by acknowledging and actively working to overcome these challenges, we can work closer to harnessing the full potential of AI in the scanning phase."</a:t>
            </a:r>
          </a:p>
          <a:p>
            <a:br>
              <a:rPr lang="en-US" sz="1200" b="0" i="0" dirty="0">
                <a:solidFill>
                  <a:srgbClr val="FFFFFF"/>
                </a:solidFill>
                <a:effectLst/>
                <a:latin typeface="Söhne"/>
              </a:rPr>
            </a:br>
            <a:endParaRPr lang="en-US" sz="1200" b="0" i="1" kern="1200" dirty="0">
              <a:solidFill>
                <a:schemeClr val="tx1"/>
              </a:solidFill>
              <a:effectLst/>
              <a:latin typeface="Söhne"/>
              <a:ea typeface="+mn-ea"/>
              <a:cs typeface="+mn-cs"/>
            </a:endParaRPr>
          </a:p>
          <a:p>
            <a:pPr algn="l"/>
            <a:endParaRPr lang="en-US" sz="1200" b="0" i="1" kern="1200" dirty="0">
              <a:solidFill>
                <a:schemeClr val="tx1"/>
              </a:solidFill>
              <a:effectLst/>
              <a:latin typeface="Söhne"/>
              <a:ea typeface="+mn-ea"/>
              <a:cs typeface="+mn-cs"/>
            </a:endParaRPr>
          </a:p>
          <a:p>
            <a:endParaRPr lang="en-US" sz="1200" dirty="0"/>
          </a:p>
        </p:txBody>
      </p:sp>
      <p:sp>
        <p:nvSpPr>
          <p:cNvPr id="4" name="Slide Number Placeholder 3"/>
          <p:cNvSpPr>
            <a:spLocks noGrp="1"/>
          </p:cNvSpPr>
          <p:nvPr>
            <p:ph type="sldNum" sz="quarter" idx="5"/>
          </p:nvPr>
        </p:nvSpPr>
        <p:spPr/>
        <p:txBody>
          <a:bodyPr/>
          <a:lstStyle/>
          <a:p>
            <a:fld id="{3F31FF5D-4A28-493A-B864-3BB919B6F05A}" type="slidenum">
              <a:rPr lang="en-US" smtClean="0"/>
              <a:t>10</a:t>
            </a:fld>
            <a:endParaRPr lang="en-US"/>
          </a:p>
        </p:txBody>
      </p:sp>
    </p:spTree>
    <p:extLst>
      <p:ext uri="{BB962C8B-B14F-4D97-AF65-F5344CB8AC3E}">
        <p14:creationId xmlns:p14="http://schemas.microsoft.com/office/powerpoint/2010/main" val="702720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Today, we took a look at how Artificial Intelligence can be used in the context of the scanning phase. </a:t>
            </a:r>
          </a:p>
          <a:p>
            <a:endParaRPr lang="en-US" dirty="0"/>
          </a:p>
          <a:p>
            <a:r>
              <a:rPr lang="en-US" dirty="0"/>
              <a:t>And we even discussed some of the ethical challenges that can come up</a:t>
            </a:r>
          </a:p>
          <a:p>
            <a:endParaRPr lang="en-US" dirty="0"/>
          </a:p>
          <a:p>
            <a:r>
              <a:rPr lang="en-US" dirty="0"/>
              <a:t>But after you leave today, I want you to consider this scenario: </a:t>
            </a:r>
          </a:p>
          <a:p>
            <a:r>
              <a:rPr lang="en-US" dirty="0"/>
              <a:t>There exists a powerful AI tool, that is in every sense 'Strong AI,’ </a:t>
            </a:r>
          </a:p>
          <a:p>
            <a:r>
              <a:rPr lang="en-US" dirty="0"/>
              <a:t>And it was meticulously designed to scan systems for potential security issues,</a:t>
            </a:r>
          </a:p>
          <a:p>
            <a:endParaRPr lang="en-US" dirty="0"/>
          </a:p>
          <a:p>
            <a:r>
              <a:rPr lang="en-US" dirty="0"/>
              <a:t>And this was all designed  within the confines of legal and ethical boundaries. </a:t>
            </a:r>
          </a:p>
          <a:p>
            <a:endParaRPr lang="en-US" dirty="0"/>
          </a:p>
          <a:p>
            <a:r>
              <a:rPr lang="en-US" dirty="0"/>
              <a:t>However, in a twist of “autonomy”, the AI tool decides to exploit a known vulnerability in a critical system.</a:t>
            </a:r>
          </a:p>
          <a:p>
            <a:r>
              <a:rPr lang="en-US" dirty="0"/>
              <a:t>And Its goal is clear and still within ethical bounds – to gather more information and identify weaknesses. </a:t>
            </a:r>
          </a:p>
          <a:p>
            <a:r>
              <a:rPr lang="en-US" dirty="0"/>
              <a:t>but, the means it employs to achieve this objective,</a:t>
            </a:r>
          </a:p>
          <a:p>
            <a:r>
              <a:rPr lang="en-US" dirty="0"/>
              <a:t> veer into the unethical, </a:t>
            </a:r>
          </a:p>
          <a:p>
            <a:endParaRPr lang="en-US" dirty="0"/>
          </a:p>
          <a:p>
            <a:r>
              <a:rPr lang="en-US" dirty="0"/>
              <a:t>So now this AI is violating the fundamental principle of penetration testing, </a:t>
            </a:r>
          </a:p>
          <a:p>
            <a:r>
              <a:rPr lang="en-US" dirty="0"/>
              <a:t>which prohibits causing harm.</a:t>
            </a:r>
          </a:p>
          <a:p>
            <a:endParaRPr lang="en-US" dirty="0"/>
          </a:p>
          <a:p>
            <a:r>
              <a:rPr lang="en-US" dirty="0"/>
              <a:t>So now we have an ethical breach because the AI tool, acting independently, </a:t>
            </a:r>
          </a:p>
          <a:p>
            <a:r>
              <a:rPr lang="en-US" dirty="0"/>
              <a:t>surpasses the pre-established legal and ethical boundaries agreed upon by the pentester and client. </a:t>
            </a:r>
          </a:p>
          <a:p>
            <a:endParaRPr lang="en-US" dirty="0"/>
          </a:p>
          <a:p>
            <a:r>
              <a:rPr lang="en-US" dirty="0"/>
              <a:t>So Now, the pivotal question arises: who </a:t>
            </a:r>
            <a:r>
              <a:rPr lang="en-US" i="1" dirty="0"/>
              <a:t>should</a:t>
            </a:r>
            <a:r>
              <a:rPr lang="en-US" dirty="0"/>
              <a:t> be held accountable for these actions?</a:t>
            </a:r>
          </a:p>
          <a:p>
            <a:endParaRPr lang="en-US" dirty="0"/>
          </a:p>
          <a:p>
            <a:r>
              <a:rPr lang="en-US" dirty="0"/>
              <a:t>Maybe you will find this answer simple for the tools we have today, </a:t>
            </a:r>
          </a:p>
          <a:p>
            <a:r>
              <a:rPr lang="en-US" dirty="0"/>
              <a:t>Where actions can almost directly be traced back to specific code within the tool </a:t>
            </a:r>
          </a:p>
          <a:p>
            <a:r>
              <a:rPr lang="en-US" dirty="0"/>
              <a:t>Or specific training methods</a:t>
            </a:r>
          </a:p>
          <a:p>
            <a:endParaRPr lang="en-US" dirty="0"/>
          </a:p>
          <a:p>
            <a:r>
              <a:rPr lang="en-US" dirty="0"/>
              <a:t>But I want you to consider the methods used to build and train this AI</a:t>
            </a:r>
          </a:p>
          <a:p>
            <a:r>
              <a:rPr lang="en-US" dirty="0"/>
              <a:t>Are no longer in the realm of ‘explainable-ai’</a:t>
            </a:r>
          </a:p>
          <a:p>
            <a:endParaRPr lang="en-US" dirty="0"/>
          </a:p>
          <a:p>
            <a:r>
              <a:rPr lang="en-US" dirty="0"/>
              <a:t>You may notice that as this happens, the ethical boundaries may become more blurred</a:t>
            </a:r>
          </a:p>
          <a:p>
            <a:endParaRPr lang="en-US" dirty="0"/>
          </a:p>
          <a:p>
            <a:r>
              <a:rPr lang="en-US" dirty="0"/>
              <a:t>When AI operates autonomously, it becomes more complex to determine responsibility . </a:t>
            </a:r>
          </a:p>
          <a:p>
            <a:r>
              <a:rPr lang="en-US" dirty="0"/>
              <a:t>Maybe you think The creators, operators, or even the AI itself share varying degrees of culpability. </a:t>
            </a:r>
          </a:p>
          <a:p>
            <a:r>
              <a:rPr lang="en-US" dirty="0"/>
              <a:t>Are the designers responsible for potential oversights in the AI's programming, </a:t>
            </a:r>
          </a:p>
          <a:p>
            <a:r>
              <a:rPr lang="en-US" dirty="0"/>
              <a:t>or should the operators be held accountable for inadequate supervision?</a:t>
            </a:r>
          </a:p>
          <a:p>
            <a:r>
              <a:rPr lang="en-US" dirty="0"/>
              <a:t>What if there are no obvious oversights and supervision was thorough?</a:t>
            </a:r>
          </a:p>
          <a:p>
            <a:endParaRPr lang="en-US" dirty="0"/>
          </a:p>
          <a:p>
            <a:endParaRPr lang="en-US" dirty="0"/>
          </a:p>
          <a:p>
            <a:r>
              <a:rPr lang="en-US" dirty="0"/>
              <a:t>And This brings to the next part</a:t>
            </a:r>
          </a:p>
          <a:p>
            <a:r>
              <a:rPr lang="en-US" dirty="0"/>
              <a:t>What mechanisms can be put in place to ensure clear lines of responsibility in such scenarios? </a:t>
            </a:r>
          </a:p>
          <a:p>
            <a:r>
              <a:rPr lang="en-US" dirty="0"/>
              <a:t>How can we establish a framework that defines accountability when AI, with its autonomous decision-making capabilities, breaches ethical boundaries?</a:t>
            </a:r>
          </a:p>
          <a:p>
            <a:endParaRPr lang="en-US" dirty="0"/>
          </a:p>
          <a:p>
            <a:r>
              <a:rPr lang="en-US" dirty="0"/>
              <a:t>One solution might be a robust oversight system, </a:t>
            </a:r>
          </a:p>
          <a:p>
            <a:r>
              <a:rPr lang="en-US" dirty="0"/>
              <a:t>where human operators closely monitor the AI's actions. </a:t>
            </a:r>
          </a:p>
          <a:p>
            <a:r>
              <a:rPr lang="en-US" dirty="0"/>
              <a:t>However, this introduces the challenges we just discussed: the potential for human error and the limitations of real-time supervision. </a:t>
            </a:r>
          </a:p>
          <a:p>
            <a:endParaRPr lang="en-US" dirty="0"/>
          </a:p>
          <a:p>
            <a:r>
              <a:rPr lang="en-US" dirty="0"/>
              <a:t>Or Alternatively, </a:t>
            </a:r>
          </a:p>
          <a:p>
            <a:r>
              <a:rPr lang="en-US" dirty="0"/>
              <a:t>Maybe there are specific strict guidelines and constraints that should be implemented within the AI's programming</a:t>
            </a:r>
          </a:p>
          <a:p>
            <a:r>
              <a:rPr lang="en-US" dirty="0"/>
              <a:t>If so, what should they be?</a:t>
            </a:r>
          </a:p>
          <a:p>
            <a:r>
              <a:rPr lang="en-US" dirty="0"/>
              <a:t>What could we outline to serve as a preventative measure, and ensure that its actions align with our ethical standards.</a:t>
            </a:r>
          </a:p>
          <a:p>
            <a:endParaRPr lang="en-US" dirty="0"/>
          </a:p>
          <a:p>
            <a:endParaRPr lang="en-US" dirty="0"/>
          </a:p>
          <a:p>
            <a:endParaRPr lang="en-US" dirty="0"/>
          </a:p>
          <a:p>
            <a:r>
              <a:rPr lang="en-US" dirty="0"/>
              <a:t>so as we can see, the integration of AI in cybersecurity scanning introduces both unprecedented capabilities and ethical dilemmas. </a:t>
            </a:r>
          </a:p>
          <a:p>
            <a:r>
              <a:rPr lang="en-US" dirty="0"/>
              <a:t>Maybe not where we are with out current technology,</a:t>
            </a:r>
          </a:p>
          <a:p>
            <a:r>
              <a:rPr lang="en-US" dirty="0"/>
              <a:t>But maybe soon in the future.</a:t>
            </a:r>
          </a:p>
          <a:p>
            <a:endParaRPr lang="en-US" dirty="0"/>
          </a:p>
          <a:p>
            <a:r>
              <a:rPr lang="en-US" dirty="0"/>
              <a:t>And so, The mechanisms we put in place today will begin shaping the ethical landscape of AI-driven cybersecurity practices in the future.</a:t>
            </a:r>
          </a:p>
        </p:txBody>
      </p:sp>
      <p:sp>
        <p:nvSpPr>
          <p:cNvPr id="4" name="Slide Number Placeholder 3"/>
          <p:cNvSpPr>
            <a:spLocks noGrp="1"/>
          </p:cNvSpPr>
          <p:nvPr>
            <p:ph type="sldNum" sz="quarter" idx="5"/>
          </p:nvPr>
        </p:nvSpPr>
        <p:spPr/>
        <p:txBody>
          <a:bodyPr/>
          <a:lstStyle/>
          <a:p>
            <a:fld id="{3F31FF5D-4A28-493A-B864-3BB919B6F05A}" type="slidenum">
              <a:rPr lang="en-US" smtClean="0"/>
              <a:t>11</a:t>
            </a:fld>
            <a:endParaRPr lang="en-US"/>
          </a:p>
        </p:txBody>
      </p:sp>
    </p:spTree>
    <p:extLst>
      <p:ext uri="{BB962C8B-B14F-4D97-AF65-F5344CB8AC3E}">
        <p14:creationId xmlns:p14="http://schemas.microsoft.com/office/powerpoint/2010/main" val="3561757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 the next course, we will take a closer look at how AI tools are harnessed in </a:t>
            </a:r>
            <a:r>
              <a:rPr lang="en-US" dirty="0" err="1"/>
              <a:t>everyones</a:t>
            </a:r>
            <a:r>
              <a:rPr lang="en-US" dirty="0"/>
              <a:t> favorite phase of penetration testing, Exploitation!</a:t>
            </a:r>
          </a:p>
          <a:p>
            <a:endParaRPr lang="en-US" dirty="0"/>
          </a:p>
          <a:p>
            <a:r>
              <a:rPr lang="en-US" dirty="0"/>
              <a:t>But that’s all I have for now, so Thank you for tuning in!</a:t>
            </a: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12</a:t>
            </a:fld>
            <a:endParaRPr lang="en-US"/>
          </a:p>
        </p:txBody>
      </p:sp>
    </p:spTree>
    <p:extLst>
      <p:ext uri="{BB962C8B-B14F-4D97-AF65-F5344CB8AC3E}">
        <p14:creationId xmlns:p14="http://schemas.microsoft.com/office/powerpoint/2010/main" val="2621508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2: Introduce Phase 2: Scanning</a:t>
            </a:r>
          </a:p>
          <a:p>
            <a:r>
              <a:rPr lang="en-US" dirty="0"/>
              <a:t>- Definition of the scanning phase</a:t>
            </a:r>
          </a:p>
          <a:p>
            <a:r>
              <a:rPr lang="en-US" dirty="0"/>
              <a:t>- Objectives and goals of scanning</a:t>
            </a:r>
          </a:p>
          <a:p>
            <a:r>
              <a:rPr lang="en-US" dirty="0"/>
              <a:t>- How it </a:t>
            </a:r>
            <a:r>
              <a:rPr lang="en-US" dirty="0" err="1"/>
              <a:t>difers</a:t>
            </a:r>
            <a:r>
              <a:rPr lang="en-US" dirty="0"/>
              <a:t> from Phase 1: Gathering Information</a:t>
            </a:r>
          </a:p>
          <a:p>
            <a:r>
              <a:rPr lang="en-US" dirty="0"/>
              <a:t>- Importance in identifying potential vulnerabilities</a:t>
            </a:r>
          </a:p>
          <a:p>
            <a:endParaRPr lang="en-US" dirty="0"/>
          </a:p>
          <a:p>
            <a:endParaRPr lang="en-US" dirty="0"/>
          </a:p>
          <a:p>
            <a:r>
              <a:rPr lang="en-US" dirty="0"/>
              <a:t>------------</a:t>
            </a:r>
          </a:p>
          <a:p>
            <a:endParaRPr lang="en-US" dirty="0"/>
          </a:p>
          <a:p>
            <a:r>
              <a:rPr lang="en-US" i="0" dirty="0"/>
              <a:t>By the time you get to this </a:t>
            </a:r>
            <a:r>
              <a:rPr lang="en-US" b="0" i="1" dirty="0">
                <a:solidFill>
                  <a:srgbClr val="ECECF1"/>
                </a:solidFill>
                <a:effectLst/>
                <a:latin typeface="Söhne"/>
              </a:rPr>
              <a:t>scanning</a:t>
            </a:r>
            <a:r>
              <a:rPr lang="en-US" b="0" i="0" dirty="0">
                <a:solidFill>
                  <a:srgbClr val="ECECF1"/>
                </a:solidFill>
                <a:effectLst/>
                <a:latin typeface="Söhne"/>
              </a:rPr>
              <a:t> phase</a:t>
            </a:r>
            <a:r>
              <a:rPr lang="en-US" i="0" dirty="0"/>
              <a:t>, you should have a solid understanding of the target and a detailed collection of gathered information.</a:t>
            </a:r>
          </a:p>
          <a:p>
            <a:endParaRPr lang="en-US" i="0" dirty="0"/>
          </a:p>
          <a:p>
            <a:r>
              <a:rPr lang="en-US" i="0" dirty="0"/>
              <a:t>To understand the difference between this phase and the last, it can helpful to think of the </a:t>
            </a:r>
            <a:r>
              <a:rPr lang="en-US" i="0" dirty="0" err="1"/>
              <a:t>pentesting</a:t>
            </a:r>
            <a:r>
              <a:rPr lang="en-US" i="0" dirty="0"/>
              <a:t> process as a well planned house robbery.</a:t>
            </a:r>
          </a:p>
          <a:p>
            <a:r>
              <a:rPr lang="en-US" i="0" dirty="0"/>
              <a:t>The first phase focuses on finding all the different </a:t>
            </a:r>
            <a:r>
              <a:rPr lang="en-US" b="0" i="0" dirty="0">
                <a:solidFill>
                  <a:srgbClr val="3D3B49"/>
                </a:solidFill>
                <a:effectLst/>
                <a:latin typeface="Noto Serif" panose="02020600060500020200" pitchFamily="18" charset="0"/>
              </a:rPr>
              <a:t>ways to enter the house (computer)</a:t>
            </a:r>
          </a:p>
          <a:p>
            <a:endParaRPr lang="en-US" b="0" i="0" dirty="0">
              <a:solidFill>
                <a:srgbClr val="3D3B49"/>
              </a:solidFill>
              <a:effectLst/>
              <a:latin typeface="Noto Serif" panose="02020600060500020200"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Noto Serif" panose="02020600060500020200" pitchFamily="18" charset="0"/>
              </a:rPr>
              <a:t>Your Standing at a distance, collecting details about the target residence and taking note of all potential entry points</a:t>
            </a:r>
          </a:p>
          <a:p>
            <a:r>
              <a:rPr lang="en-US" b="0" i="0" dirty="0">
                <a:solidFill>
                  <a:srgbClr val="3D3B49"/>
                </a:solidFill>
                <a:effectLst/>
                <a:latin typeface="Noto Serif" panose="02020600060500020200" pitchFamily="18" charset="0"/>
              </a:rPr>
              <a:t>Such as </a:t>
            </a:r>
            <a:r>
              <a:rPr lang="en-US" b="0" i="0" dirty="0" err="1">
                <a:solidFill>
                  <a:srgbClr val="3D3B49"/>
                </a:solidFill>
                <a:effectLst/>
                <a:latin typeface="Noto Serif" panose="02020600060500020200" pitchFamily="18" charset="0"/>
              </a:rPr>
              <a:t>doors,windows</a:t>
            </a:r>
            <a:r>
              <a:rPr lang="en-US" b="0" i="0" dirty="0">
                <a:solidFill>
                  <a:srgbClr val="3D3B49"/>
                </a:solidFill>
                <a:effectLst/>
                <a:latin typeface="Noto Serif" panose="02020600060500020200" pitchFamily="18" charset="0"/>
              </a:rPr>
              <a:t>, even the garage</a:t>
            </a:r>
          </a:p>
          <a:p>
            <a:r>
              <a:rPr lang="en-US" b="0" i="0" dirty="0">
                <a:solidFill>
                  <a:srgbClr val="3D3B49"/>
                </a:solidFill>
                <a:effectLst/>
                <a:latin typeface="Noto Serif" panose="02020600060500020200" pitchFamily="18" charset="0"/>
              </a:rPr>
              <a:t>As well as noting any visible security measures in place.</a:t>
            </a:r>
          </a:p>
          <a:p>
            <a:endParaRPr lang="en-US" i="0" dirty="0"/>
          </a:p>
          <a:p>
            <a:r>
              <a:rPr lang="en-US" i="0" dirty="0"/>
              <a:t>Now with the 'Scanning' phase, you have a toolkit in hand, and you begin testing the vulnerabilities discovered during the 'Gathering Information' phase.</a:t>
            </a:r>
          </a:p>
          <a:p>
            <a:r>
              <a:rPr lang="en-US" i="0" dirty="0"/>
              <a:t>imagine the house is secured with various locks and alarms, The scanning phase is your way of stress-testing those security measures. It's like simulating a break-in to see if the locks hold, if the alarms sound, and if there are any hidden vulnerabilities in your defenses.</a:t>
            </a:r>
          </a:p>
          <a:p>
            <a:endParaRPr lang="en-US" i="0" dirty="0"/>
          </a:p>
          <a:p>
            <a:r>
              <a:rPr lang="en-US" b="0" i="0" dirty="0">
                <a:solidFill>
                  <a:srgbClr val="ECECF1"/>
                </a:solidFill>
                <a:effectLst/>
                <a:latin typeface="Söhne"/>
              </a:rPr>
              <a:t>So If you think of the first phase as finding </a:t>
            </a:r>
            <a:r>
              <a:rPr lang="en-US" b="0" i="0" dirty="0">
                <a:solidFill>
                  <a:srgbClr val="363C44"/>
                </a:solidFill>
                <a:effectLst/>
                <a:latin typeface="splunk_data_sans"/>
              </a:rPr>
              <a:t>points where attackers </a:t>
            </a:r>
            <a:r>
              <a:rPr lang="en-US" b="0" i="1" dirty="0">
                <a:solidFill>
                  <a:srgbClr val="363C44"/>
                </a:solidFill>
                <a:effectLst/>
                <a:latin typeface="splunk_data_sans"/>
              </a:rPr>
              <a:t>could</a:t>
            </a:r>
            <a:r>
              <a:rPr lang="en-US" b="0" i="0" dirty="0">
                <a:solidFill>
                  <a:srgbClr val="363C44"/>
                </a:solidFill>
                <a:effectLst/>
                <a:latin typeface="splunk_data_sans"/>
              </a:rPr>
              <a:t> break in, </a:t>
            </a:r>
          </a:p>
          <a:p>
            <a:r>
              <a:rPr lang="en-US" b="0" i="0" dirty="0">
                <a:solidFill>
                  <a:srgbClr val="363C44"/>
                </a:solidFill>
                <a:effectLst/>
                <a:latin typeface="splunk_data_sans"/>
              </a:rPr>
              <a:t>This phase starts testing these points for potential weaknesses. </a:t>
            </a:r>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63C44"/>
                </a:solidFill>
                <a:effectLst/>
                <a:latin typeface="splunk_data_sans"/>
              </a:rPr>
              <a:t>So why is the scanning phase so crucial?</a:t>
            </a:r>
          </a:p>
          <a:p>
            <a:r>
              <a:rPr lang="en-US" i="0" dirty="0"/>
              <a:t>Well, it’s the beginning of the </a:t>
            </a:r>
            <a:r>
              <a:rPr lang="en-US" b="0" i="0" dirty="0">
                <a:solidFill>
                  <a:srgbClr val="ECECF1"/>
                </a:solidFill>
                <a:effectLst/>
                <a:latin typeface="Söhne"/>
              </a:rPr>
              <a:t>move from theory to practice, from identifying potential weak spots to actively checking if they can be exploited.</a:t>
            </a:r>
          </a:p>
          <a:p>
            <a:r>
              <a:rPr lang="en-US" b="0" i="0" dirty="0">
                <a:solidFill>
                  <a:srgbClr val="ECECF1"/>
                </a:solidFill>
                <a:effectLst/>
                <a:latin typeface="Söhne"/>
              </a:rPr>
              <a:t>and By doing this, we not only confirm the presence of vulnerabilities but also gain insights into their severity and potential impact.</a:t>
            </a:r>
            <a:endParaRPr lang="en-US" i="0" dirty="0"/>
          </a:p>
          <a:p>
            <a:r>
              <a:rPr lang="en-US" b="0" i="0" dirty="0">
                <a:solidFill>
                  <a:srgbClr val="ECECF1"/>
                </a:solidFill>
                <a:effectLst/>
                <a:latin typeface="Söhne"/>
              </a:rPr>
              <a:t>So that when it comes time to exploit, you aren’t </a:t>
            </a:r>
            <a:r>
              <a:rPr lang="en-US" b="0" i="1" dirty="0">
                <a:solidFill>
                  <a:srgbClr val="ECECF1"/>
                </a:solidFill>
                <a:effectLst/>
                <a:latin typeface="Söhne"/>
              </a:rPr>
              <a:t>blindly</a:t>
            </a:r>
            <a:r>
              <a:rPr lang="en-US" b="0" i="0" dirty="0">
                <a:solidFill>
                  <a:srgbClr val="ECECF1"/>
                </a:solidFill>
                <a:effectLst/>
                <a:latin typeface="Söhne"/>
              </a:rPr>
              <a:t> trying to break in, because you have thoroughly tested the intelligence obtained during recon to increase the chances of success.</a:t>
            </a:r>
          </a:p>
          <a:p>
            <a:endParaRPr lang="en-US" b="0" i="0" dirty="0">
              <a:solidFill>
                <a:srgbClr val="ECECF1"/>
              </a:solidFill>
              <a:effectLst/>
              <a:latin typeface="Söhne"/>
            </a:endParaRPr>
          </a:p>
          <a:p>
            <a:endParaRPr lang="en-US" b="0" i="0" dirty="0">
              <a:solidFill>
                <a:srgbClr val="ECECF1"/>
              </a:solidFill>
              <a:effectLst/>
              <a:latin typeface="Söhne"/>
            </a:endParaRPr>
          </a:p>
          <a:p>
            <a:endParaRPr lang="en-US" b="0" i="0" dirty="0">
              <a:solidFill>
                <a:srgbClr val="ECECF1"/>
              </a:solidFill>
              <a:effectLst/>
              <a:latin typeface="Söhne"/>
            </a:endParaRPr>
          </a:p>
          <a:p>
            <a:endParaRPr lang="en-US" b="0" i="0" dirty="0">
              <a:solidFill>
                <a:srgbClr val="ECECF1"/>
              </a:solidFill>
              <a:effectLst/>
              <a:latin typeface="Söhne"/>
            </a:endParaRPr>
          </a:p>
          <a:p>
            <a:endParaRPr lang="en-US" b="0" i="0" dirty="0">
              <a:solidFill>
                <a:srgbClr val="ECECF1"/>
              </a:solidFill>
              <a:effectLst/>
              <a:latin typeface="Söhne"/>
            </a:endParaRPr>
          </a:p>
          <a:p>
            <a:endParaRPr lang="en-US" b="0" i="0" dirty="0">
              <a:solidFill>
                <a:srgbClr val="ECECF1"/>
              </a:solidFill>
              <a:effectLst/>
              <a:latin typeface="Söhne"/>
            </a:endParaRPr>
          </a:p>
          <a:p>
            <a:endParaRPr lang="en-US" b="0" i="0">
              <a:solidFill>
                <a:srgbClr val="363C44"/>
              </a:solidFill>
              <a:effectLst/>
              <a:latin typeface="splunk_data_sans"/>
            </a:endParaRP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2</a:t>
            </a:fld>
            <a:endParaRPr lang="en-US"/>
          </a:p>
        </p:txBody>
      </p:sp>
    </p:spTree>
    <p:extLst>
      <p:ext uri="{BB962C8B-B14F-4D97-AF65-F5344CB8AC3E}">
        <p14:creationId xmlns:p14="http://schemas.microsoft.com/office/powerpoint/2010/main" val="488093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3: Introduce Phase 2: Scanning</a:t>
            </a:r>
          </a:p>
          <a:p>
            <a:r>
              <a:rPr lang="en-US" dirty="0"/>
              <a:t>- </a:t>
            </a:r>
            <a:r>
              <a:rPr lang="en-US" sz="1800" dirty="0">
                <a:effectLst/>
                <a:latin typeface="Times New Roman" panose="02020603050405020304" pitchFamily="18" charset="0"/>
              </a:rPr>
              <a:t>Different types of scanners (Network Scanner, Vulnerability Scanner, Web Application Scanner)</a:t>
            </a:r>
            <a:endParaRPr lang="en-US" dirty="0"/>
          </a:p>
          <a:p>
            <a:endParaRPr lang="en-US" dirty="0"/>
          </a:p>
          <a:p>
            <a:r>
              <a:rPr lang="en-US" dirty="0"/>
              <a:t>------------</a:t>
            </a:r>
          </a:p>
          <a:p>
            <a:r>
              <a:rPr lang="en-US" i="0" dirty="0"/>
              <a:t>And Just as the burglar would use specialized tools to bypass physical security measures, the pentester employs scanners to assess </a:t>
            </a:r>
            <a:r>
              <a:rPr lang="en-US" b="0" i="0" dirty="0">
                <a:solidFill>
                  <a:srgbClr val="ECECF1"/>
                </a:solidFill>
                <a:effectLst/>
                <a:latin typeface="Söhne"/>
              </a:rPr>
              <a:t>the weaknesses in the digital defenses.</a:t>
            </a:r>
          </a:p>
          <a:p>
            <a:endParaRPr lang="en-US" b="0" i="0" dirty="0">
              <a:solidFill>
                <a:srgbClr val="363C44"/>
              </a:solidFill>
              <a:effectLst/>
              <a:latin typeface="splunk_data_sans"/>
            </a:endParaRPr>
          </a:p>
          <a:p>
            <a:r>
              <a:rPr lang="en-US" b="0" i="0" dirty="0">
                <a:solidFill>
                  <a:srgbClr val="363C44"/>
                </a:solidFill>
                <a:effectLst/>
                <a:latin typeface="splunk_data_sans"/>
              </a:rPr>
              <a:t>While there are many different types of scanners, </a:t>
            </a:r>
            <a:r>
              <a:rPr lang="en-US" b="0" i="0" dirty="0">
                <a:solidFill>
                  <a:srgbClr val="ECECF1"/>
                </a:solidFill>
                <a:effectLst/>
                <a:latin typeface="Söhne"/>
              </a:rPr>
              <a:t>the three most common are </a:t>
            </a:r>
            <a:r>
              <a:rPr lang="en-US" i="0" dirty="0"/>
              <a:t>Network Scanners, Vulnerability Scanners, and Web Application Scanners</a:t>
            </a:r>
          </a:p>
          <a:p>
            <a:endParaRPr lang="en-US" b="0" i="0" dirty="0">
              <a:solidFill>
                <a:srgbClr val="363C44"/>
              </a:solidFill>
              <a:effectLst/>
              <a:latin typeface="splunk_data_sans"/>
            </a:endParaRPr>
          </a:p>
          <a:p>
            <a:r>
              <a:rPr lang="en-US" b="1" i="0" u="sng" dirty="0">
                <a:solidFill>
                  <a:srgbClr val="363C44"/>
                </a:solidFill>
                <a:effectLst/>
                <a:latin typeface="splunk_data_sans"/>
              </a:rPr>
              <a:t>Network Scanner:</a:t>
            </a:r>
          </a:p>
          <a:p>
            <a:endParaRPr lang="en-US" b="0" i="0" dirty="0">
              <a:solidFill>
                <a:srgbClr val="363C44"/>
              </a:solidFill>
              <a:effectLst/>
              <a:latin typeface="splunk_data_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63C44"/>
                </a:solidFill>
                <a:effectLst/>
                <a:latin typeface="splunk_data_sans"/>
              </a:rPr>
              <a:t>Imagine a bird's eye view of your entire network. This is what a Network Scanner provides. It's like having a super-powered pair of binoculars that allows you to scan the target to determine whether it is turned on, if its capable of communicating or interacting with our machine, it can identify potential entry points, and even map out all the connected devices and their interconnections</a:t>
            </a:r>
          </a:p>
          <a:p>
            <a:endParaRPr lang="en-US" b="0" i="0" dirty="0">
              <a:solidFill>
                <a:srgbClr val="363C44"/>
              </a:solidFill>
              <a:effectLst/>
              <a:latin typeface="splunk_data_sans"/>
            </a:endParaRPr>
          </a:p>
          <a:p>
            <a:r>
              <a:rPr lang="en-US" b="0" i="0" dirty="0">
                <a:solidFill>
                  <a:srgbClr val="363C44"/>
                </a:solidFill>
                <a:effectLst/>
                <a:latin typeface="splunk_data_sans"/>
              </a:rPr>
              <a:t>Its primary focus is on providing insights into the network topology and infrastructure.</a:t>
            </a:r>
          </a:p>
          <a:p>
            <a:endParaRPr lang="en-US" b="0" i="0" dirty="0">
              <a:solidFill>
                <a:srgbClr val="363C44"/>
              </a:solidFill>
              <a:effectLst/>
              <a:latin typeface="splunk_data_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Vulnerability Scanner:</a:t>
            </a:r>
          </a:p>
          <a:p>
            <a:r>
              <a:rPr lang="en-US" b="0" i="0" dirty="0">
                <a:solidFill>
                  <a:srgbClr val="363C44"/>
                </a:solidFill>
                <a:effectLst/>
                <a:latin typeface="splunk_data_sans"/>
              </a:rPr>
              <a:t>The Vulnerability Scanner searches for potential weaknesses and vulnerabilities  across various aspects of a system, including operating systems, network devices, and applications. Since It's not enough to just know where these entry points are; this scanner analyzes if those doors are securely locked or if there are hidden traps. </a:t>
            </a:r>
          </a:p>
          <a:p>
            <a:endParaRPr lang="en-US" b="0" i="0" dirty="0">
              <a:solidFill>
                <a:srgbClr val="363C44"/>
              </a:solidFill>
              <a:effectLst/>
              <a:latin typeface="splunk_data_sans"/>
            </a:endParaRPr>
          </a:p>
          <a:p>
            <a:r>
              <a:rPr lang="en-US" b="0" i="0" dirty="0">
                <a:solidFill>
                  <a:srgbClr val="363C44"/>
                </a:solidFill>
                <a:effectLst/>
                <a:latin typeface="splunk_data_sans"/>
              </a:rPr>
              <a:t>Its primary focus is on detecting weaknesses that could be exploited</a:t>
            </a:r>
          </a:p>
          <a:p>
            <a:endParaRPr lang="en-US" b="0" i="0" dirty="0">
              <a:solidFill>
                <a:srgbClr val="363C44"/>
              </a:solidFill>
              <a:effectLst/>
              <a:latin typeface="splunk_data_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Web Application Scanner</a:t>
            </a:r>
          </a:p>
          <a:p>
            <a:r>
              <a:rPr lang="en-US" b="0" i="0" dirty="0">
                <a:solidFill>
                  <a:srgbClr val="363C44"/>
                </a:solidFill>
                <a:effectLst/>
                <a:latin typeface="splunk_data_sans"/>
              </a:rPr>
              <a:t>Web application scanners, on the other hand, are specialized tools designed specifically for assessing security vulnerabilities in web applications.</a:t>
            </a:r>
          </a:p>
          <a:p>
            <a:r>
              <a:rPr lang="en-US" b="0" i="0" dirty="0">
                <a:solidFill>
                  <a:srgbClr val="363C44"/>
                </a:solidFill>
                <a:effectLst/>
                <a:latin typeface="splunk_data_sans"/>
              </a:rPr>
              <a:t>Their primary focus is on the unique vulnerabilities that may exist in things like code, architecture, or configurations of web applications.</a:t>
            </a:r>
          </a:p>
          <a:p>
            <a:endParaRPr lang="en-US" b="0" i="0" dirty="0">
              <a:solidFill>
                <a:srgbClr val="363C44"/>
              </a:solidFill>
              <a:effectLst/>
              <a:latin typeface="splunk_data_sans"/>
            </a:endParaRPr>
          </a:p>
          <a:p>
            <a:endParaRPr lang="en-US" b="0" i="0" dirty="0">
              <a:solidFill>
                <a:srgbClr val="363C44"/>
              </a:solidFill>
              <a:effectLst/>
              <a:latin typeface="splunk_data_sans"/>
            </a:endParaRPr>
          </a:p>
          <a:p>
            <a:r>
              <a:rPr lang="en-US" b="0" i="0" dirty="0">
                <a:solidFill>
                  <a:srgbClr val="363C44"/>
                </a:solidFill>
                <a:effectLst/>
                <a:latin typeface="splunk_data_sans"/>
              </a:rPr>
              <a:t>Essentially </a:t>
            </a:r>
            <a:r>
              <a:rPr lang="en-US" b="0" i="0" dirty="0">
                <a:effectLst/>
                <a:latin typeface="Söhne"/>
              </a:rPr>
              <a:t>The goal of these scanners is to create a comprehensive understanding of the target's security posture, allowing for informed decision-making as you continue through the next phases</a:t>
            </a:r>
          </a:p>
          <a:p>
            <a:endParaRPr lang="en-US" b="0" i="0" dirty="0">
              <a:solidFill>
                <a:srgbClr val="363C44"/>
              </a:solidFill>
              <a:effectLst/>
              <a:latin typeface="splunk_data_sans"/>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3</a:t>
            </a:fld>
            <a:endParaRPr lang="en-US"/>
          </a:p>
        </p:txBody>
      </p:sp>
    </p:spTree>
    <p:extLst>
      <p:ext uri="{BB962C8B-B14F-4D97-AF65-F5344CB8AC3E}">
        <p14:creationId xmlns:p14="http://schemas.microsoft.com/office/powerpoint/2010/main" val="2535469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“Manual” Methods in Scanning</a:t>
            </a:r>
          </a:p>
          <a:p>
            <a:r>
              <a:rPr lang="en-US" dirty="0"/>
              <a:t>- Overview of manual methods</a:t>
            </a:r>
          </a:p>
          <a:p>
            <a:r>
              <a:rPr lang="en-US" dirty="0"/>
              <a:t>- Provide examples of manual tools (that don’t include ML or AI) for Network Scanning, Vulnerability Scanning, Web Application Scanning</a:t>
            </a:r>
          </a:p>
          <a:p>
            <a:endParaRPr lang="en-US" dirty="0"/>
          </a:p>
          <a:p>
            <a:r>
              <a:rPr lang="en-US" dirty="0"/>
              <a:t>Provide a general overview and examples for the Network Scanning manual tools ‘Nmap and Wireshark’</a:t>
            </a:r>
          </a:p>
          <a:p>
            <a:endParaRPr lang="en-US" dirty="0"/>
          </a:p>
          <a:p>
            <a:r>
              <a:rPr lang="en-US" dirty="0"/>
              <a:t>=========================</a:t>
            </a:r>
          </a:p>
          <a:p>
            <a:endParaRPr lang="en-US" dirty="0"/>
          </a:p>
          <a:p>
            <a:r>
              <a:rPr lang="en-US" dirty="0"/>
              <a:t>While all three types of scanners focus on security, </a:t>
            </a:r>
          </a:p>
          <a:p>
            <a:r>
              <a:rPr lang="en-US" dirty="0"/>
              <a:t>they have different scopes and purposes. </a:t>
            </a:r>
          </a:p>
          <a:p>
            <a:endParaRPr lang="en-US" dirty="0"/>
          </a:p>
          <a:p>
            <a:r>
              <a:rPr lang="en-US" dirty="0"/>
              <a:t>Network scanners provide a broad overview of the network infrastructure, </a:t>
            </a:r>
          </a:p>
          <a:p>
            <a:r>
              <a:rPr lang="en-US" dirty="0"/>
              <a:t>vulnerability scanners focus on individual systems, </a:t>
            </a:r>
          </a:p>
          <a:p>
            <a:r>
              <a:rPr lang="en-US" dirty="0"/>
              <a:t>and web application scanners concentrate on web applications.</a:t>
            </a:r>
          </a:p>
          <a:p>
            <a:endParaRPr lang="en-US" dirty="0"/>
          </a:p>
          <a:p>
            <a:r>
              <a:rPr lang="en-US" dirty="0"/>
              <a:t>Network scanners are useful for identifying network-wide vulnerabilities and misconfigurations. </a:t>
            </a:r>
          </a:p>
          <a:p>
            <a:r>
              <a:rPr lang="en-US" dirty="0"/>
              <a:t>And are great to help pentesters identify potential entry points</a:t>
            </a:r>
          </a:p>
          <a:p>
            <a:endParaRPr lang="en-US" dirty="0"/>
          </a:p>
          <a:p>
            <a:r>
              <a:rPr lang="en-US" dirty="0"/>
              <a:t>Vulnerability scanners, on the other hand, provide a more granular analysis of individual systems. </a:t>
            </a:r>
          </a:p>
          <a:p>
            <a:r>
              <a:rPr lang="en-US" dirty="0"/>
              <a:t>And They are effective in identifying vulnerabilities within specific software applications, operating systems, or servers. </a:t>
            </a:r>
          </a:p>
          <a:p>
            <a:endParaRPr lang="en-US" dirty="0"/>
          </a:p>
          <a:p>
            <a:r>
              <a:rPr lang="en-US" dirty="0"/>
              <a:t>And Web application scanners are essential for organizations that rely heavily on web applications. </a:t>
            </a:r>
          </a:p>
          <a:p>
            <a:r>
              <a:rPr lang="en-US" dirty="0"/>
              <a:t>These scanners are specifically designed to detect vulnerabilities in web applications, </a:t>
            </a:r>
          </a:p>
          <a:p>
            <a:r>
              <a:rPr lang="en-US" dirty="0"/>
              <a:t>which are a popular target for attackers</a:t>
            </a:r>
          </a:p>
          <a:p>
            <a:endParaRPr lang="en-US" dirty="0"/>
          </a:p>
          <a:p>
            <a:endParaRPr lang="en-US" dirty="0"/>
          </a:p>
          <a:p>
            <a:r>
              <a:rPr lang="en-US" dirty="0"/>
              <a:t>Because of these differences, they each have their own set of tools </a:t>
            </a:r>
          </a:p>
          <a:p>
            <a:r>
              <a:rPr lang="en-US" dirty="0"/>
              <a:t>Now don’t get me wrong, there is a lot of overlap in scanning so some of these tools are absolutely capable of multiple types of scanning,</a:t>
            </a:r>
          </a:p>
          <a:p>
            <a:r>
              <a:rPr lang="en-US" dirty="0"/>
              <a:t>But I wanted to discuss them in the context of what they are most commonly used for.</a:t>
            </a:r>
          </a:p>
          <a:p>
            <a:endParaRPr lang="en-US" dirty="0"/>
          </a:p>
          <a:p>
            <a:r>
              <a:rPr lang="en-US" dirty="0"/>
              <a:t>So, before we delve into integrating AI into this phase,  </a:t>
            </a:r>
          </a:p>
          <a:p>
            <a:r>
              <a:rPr lang="en-US" dirty="0"/>
              <a:t>let's look at some of these "manual" methods…</a:t>
            </a:r>
          </a:p>
          <a:p>
            <a:endParaRPr lang="en-US" dirty="0"/>
          </a:p>
          <a:p>
            <a:r>
              <a:rPr lang="en-US" dirty="0"/>
              <a:t>When I talk about "manual" methods in scanning, </a:t>
            </a:r>
          </a:p>
          <a:p>
            <a:r>
              <a:rPr lang="en-US" dirty="0"/>
              <a:t>I'm referring to techniques that rely heavily on human intervention rather than intelligent automated processes.</a:t>
            </a:r>
          </a:p>
          <a:p>
            <a:endParaRPr lang="en-US" dirty="0"/>
          </a:p>
          <a:p>
            <a:r>
              <a:rPr lang="en-US" dirty="0"/>
              <a:t>This means that </a:t>
            </a:r>
          </a:p>
          <a:p>
            <a:r>
              <a:rPr lang="en-US" dirty="0"/>
              <a:t>without the assistance of machine learning and AI, </a:t>
            </a:r>
          </a:p>
          <a:p>
            <a:r>
              <a:rPr lang="en-US" dirty="0"/>
              <a:t>the responsibility for executing this phase falls entirely on human analysts</a:t>
            </a:r>
          </a:p>
          <a:p>
            <a:endParaRPr lang="en-US" dirty="0"/>
          </a:p>
          <a:p>
            <a:r>
              <a:rPr lang="en-US" dirty="0"/>
              <a:t>So while these analysts still have tools to help them actively probe and analyze their targets, </a:t>
            </a:r>
          </a:p>
          <a:p>
            <a:r>
              <a:rPr lang="en-US" dirty="0"/>
              <a:t>the success of the scan comes down to the human experience, intuition, and overall understanding of cybersecurity.</a:t>
            </a:r>
          </a:p>
          <a:p>
            <a:endParaRPr lang="en-US" dirty="0"/>
          </a:p>
          <a:p>
            <a:endParaRPr lang="en-US" dirty="0"/>
          </a:p>
          <a:p>
            <a:endParaRPr lang="en-US" dirty="0"/>
          </a:p>
          <a:p>
            <a:r>
              <a:rPr lang="en-US" dirty="0"/>
              <a:t>For example, if we take a look at some of the manual network scanning tools like ping, Nmap or Wireshark </a:t>
            </a:r>
          </a:p>
          <a:p>
            <a:r>
              <a:rPr lang="en-US" dirty="0"/>
              <a:t>They are great for </a:t>
            </a:r>
          </a:p>
          <a:p>
            <a:r>
              <a:rPr lang="en-US" dirty="0"/>
              <a:t>providing a detailed view of the network, </a:t>
            </a:r>
          </a:p>
          <a:p>
            <a:r>
              <a:rPr lang="en-US" dirty="0"/>
              <a:t>identifying active devices, open ports, and potential vulnerabilities,</a:t>
            </a:r>
          </a:p>
          <a:p>
            <a:r>
              <a:rPr lang="en-US" dirty="0"/>
              <a:t>And for analyzing network traffic.</a:t>
            </a:r>
          </a:p>
          <a:p>
            <a:endParaRPr lang="en-US" dirty="0"/>
          </a:p>
          <a:p>
            <a:r>
              <a:rPr lang="en-US" dirty="0"/>
              <a:t>So If you were lucky enough to uncover IP ranges the first phase,</a:t>
            </a:r>
          </a:p>
          <a:p>
            <a:r>
              <a:rPr lang="en-US" dirty="0"/>
              <a:t>then you now have a list of potential targets </a:t>
            </a:r>
          </a:p>
          <a:p>
            <a:endParaRPr lang="en-US" dirty="0"/>
          </a:p>
          <a:p>
            <a:r>
              <a:rPr lang="en-US" dirty="0"/>
              <a:t>But  For your scanning to be efficient, </a:t>
            </a:r>
          </a:p>
          <a:p>
            <a:r>
              <a:rPr lang="en-US" dirty="0"/>
              <a:t>you first need to find which addresses have something attached to them</a:t>
            </a:r>
          </a:p>
          <a:p>
            <a:r>
              <a:rPr lang="en-US" dirty="0"/>
              <a:t>So that you know who can be targeted</a:t>
            </a:r>
          </a:p>
          <a:p>
            <a:endParaRPr lang="en-US" dirty="0"/>
          </a:p>
          <a:p>
            <a:r>
              <a:rPr lang="en-US" dirty="0"/>
              <a:t>And One of the best and simplest ways to check for live systems</a:t>
            </a:r>
          </a:p>
          <a:p>
            <a:r>
              <a:rPr lang="en-US" dirty="0"/>
              <a:t>is to use the popular ‘ping’ function </a:t>
            </a:r>
          </a:p>
          <a:p>
            <a:r>
              <a:rPr lang="en-US" dirty="0"/>
              <a:t>This is a process known as ‘pinging’ or doing a ‘ping sweep’. </a:t>
            </a:r>
          </a:p>
          <a:p>
            <a:endParaRPr lang="en-US" dirty="0"/>
          </a:p>
          <a:p>
            <a:r>
              <a:rPr lang="en-US" dirty="0"/>
              <a:t>And it checks and confirms the status of a particular target system. </a:t>
            </a:r>
          </a:p>
          <a:p>
            <a:r>
              <a:rPr lang="en-US" dirty="0"/>
              <a:t>It determines whether the system is responsive, </a:t>
            </a:r>
          </a:p>
          <a:p>
            <a:r>
              <a:rPr lang="en-US" dirty="0"/>
              <a:t>Or if it can successfully receive and respond to network requests. </a:t>
            </a:r>
          </a:p>
          <a:p>
            <a:endParaRPr lang="en-US" dirty="0"/>
          </a:p>
          <a:p>
            <a:r>
              <a:rPr lang="en-US" dirty="0"/>
              <a:t>This is a fairly simple process where the "ping" command sends a small packet of data, an ICMP ECHO, to the target, </a:t>
            </a:r>
          </a:p>
          <a:p>
            <a:r>
              <a:rPr lang="en-US" dirty="0"/>
              <a:t>and if the system is responsive, it replies back with another ICMP ECHO,</a:t>
            </a:r>
          </a:p>
          <a:p>
            <a:r>
              <a:rPr lang="en-US" dirty="0"/>
              <a:t>thus indicating that it is online and reachable. </a:t>
            </a:r>
          </a:p>
          <a:p>
            <a:endParaRPr lang="en-US" dirty="0"/>
          </a:p>
          <a:p>
            <a:r>
              <a:rPr lang="en-US" dirty="0"/>
              <a:t>And If this happens </a:t>
            </a:r>
          </a:p>
          <a:p>
            <a:r>
              <a:rPr lang="en-US" dirty="0"/>
              <a:t>We now know that it is online and can be scanned more thoroughly later on. </a:t>
            </a:r>
          </a:p>
          <a:p>
            <a:endParaRPr lang="en-US" dirty="0"/>
          </a:p>
          <a:p>
            <a:r>
              <a:rPr lang="en-US" dirty="0"/>
              <a:t>And ping is a great utility, </a:t>
            </a:r>
          </a:p>
          <a:p>
            <a:r>
              <a:rPr lang="en-US" dirty="0"/>
              <a:t>And a great place to start, </a:t>
            </a:r>
          </a:p>
          <a:p>
            <a:r>
              <a:rPr lang="en-US" dirty="0"/>
              <a:t>But all it does is ping. That’s it.</a:t>
            </a:r>
          </a:p>
          <a:p>
            <a:r>
              <a:rPr lang="en-US" dirty="0"/>
              <a:t>So a lot of pentesters use other tools that have more functionality</a:t>
            </a:r>
          </a:p>
          <a:p>
            <a:endParaRPr lang="en-US" dirty="0"/>
          </a:p>
          <a:p>
            <a:r>
              <a:rPr lang="en-US" dirty="0"/>
              <a:t>Such as Angry IP, </a:t>
            </a:r>
            <a:r>
              <a:rPr lang="en-US" dirty="0" err="1"/>
              <a:t>nmap</a:t>
            </a:r>
            <a:r>
              <a:rPr lang="en-US" dirty="0"/>
              <a:t>, </a:t>
            </a:r>
            <a:r>
              <a:rPr lang="en-US" dirty="0" err="1"/>
              <a:t>wireshark</a:t>
            </a:r>
            <a:r>
              <a:rPr lang="en-US" dirty="0"/>
              <a:t>, and more</a:t>
            </a:r>
          </a:p>
          <a:p>
            <a:endParaRPr lang="en-US" dirty="0"/>
          </a:p>
          <a:p>
            <a:r>
              <a:rPr lang="en-US" dirty="0"/>
              <a:t>So Nmap, or the “Network Mapper,” </a:t>
            </a:r>
          </a:p>
          <a:p>
            <a:r>
              <a:rPr lang="en-US" dirty="0"/>
              <a:t>is a free utility that is available on all major operating systems</a:t>
            </a:r>
          </a:p>
          <a:p>
            <a:endParaRPr lang="en-US" dirty="0"/>
          </a:p>
          <a:p>
            <a:r>
              <a:rPr lang="en-US" dirty="0"/>
              <a:t>And </a:t>
            </a:r>
            <a:r>
              <a:rPr lang="en-US" dirty="0" err="1"/>
              <a:t>nmap</a:t>
            </a:r>
            <a:r>
              <a:rPr lang="en-US" dirty="0"/>
              <a:t> is used from </a:t>
            </a:r>
          </a:p>
          <a:p>
            <a:r>
              <a:rPr lang="en-US" dirty="0"/>
              <a:t>performing network inventory to </a:t>
            </a:r>
          </a:p>
          <a:p>
            <a:r>
              <a:rPr lang="en-US" dirty="0"/>
              <a:t>security auditing,</a:t>
            </a:r>
          </a:p>
          <a:p>
            <a:r>
              <a:rPr lang="en-US" dirty="0"/>
              <a:t>And just overall monitoring of systems. </a:t>
            </a:r>
          </a:p>
          <a:p>
            <a:endParaRPr lang="en-US" dirty="0"/>
          </a:p>
          <a:p>
            <a:r>
              <a:rPr lang="en-US" dirty="0"/>
              <a:t>Its extremely helpful in determining information about</a:t>
            </a:r>
          </a:p>
          <a:p>
            <a:r>
              <a:rPr lang="en-US" dirty="0"/>
              <a:t>operating systems, firewalls, and more</a:t>
            </a:r>
          </a:p>
          <a:p>
            <a:endParaRPr lang="en-US" dirty="0"/>
          </a:p>
          <a:p>
            <a:endParaRPr lang="en-US" dirty="0"/>
          </a:p>
          <a:p>
            <a:r>
              <a:rPr lang="en-US" dirty="0"/>
              <a:t>While Nmap Is a command-line tool,</a:t>
            </a:r>
          </a:p>
          <a:p>
            <a:r>
              <a:rPr lang="en-US" dirty="0"/>
              <a:t>It does have a GUI interface known as </a:t>
            </a:r>
            <a:r>
              <a:rPr lang="en-US" dirty="0" err="1"/>
              <a:t>Zenmap</a:t>
            </a:r>
            <a:endParaRPr lang="en-US" dirty="0"/>
          </a:p>
          <a:p>
            <a:r>
              <a:rPr lang="en-US" dirty="0"/>
              <a:t>And while I do recommend eventually getting comfortable with the command line version,</a:t>
            </a:r>
          </a:p>
          <a:p>
            <a:r>
              <a:rPr lang="en-US" dirty="0"/>
              <a:t>But </a:t>
            </a:r>
            <a:r>
              <a:rPr lang="en-US" dirty="0" err="1"/>
              <a:t>Zenmap</a:t>
            </a:r>
            <a:r>
              <a:rPr lang="en-US" dirty="0"/>
              <a:t> is a great place to start if </a:t>
            </a:r>
            <a:r>
              <a:rPr lang="en-US" dirty="0" err="1"/>
              <a:t>youre</a:t>
            </a:r>
            <a:r>
              <a:rPr lang="en-US" dirty="0"/>
              <a:t> just learning and prefer a user interface</a:t>
            </a:r>
          </a:p>
          <a:p>
            <a:endParaRPr lang="en-US" dirty="0"/>
          </a:p>
          <a:p>
            <a:r>
              <a:rPr lang="en-US" dirty="0"/>
              <a:t>Just keep in mind that Many of </a:t>
            </a:r>
            <a:r>
              <a:rPr lang="en-US" dirty="0" err="1"/>
              <a:t>nmap’s</a:t>
            </a:r>
            <a:r>
              <a:rPr lang="en-US" dirty="0"/>
              <a:t> options are only accessible from the command line </a:t>
            </a:r>
          </a:p>
          <a:p>
            <a:r>
              <a:rPr lang="en-US" dirty="0"/>
              <a:t>And as far as </a:t>
            </a:r>
            <a:r>
              <a:rPr lang="en-US" dirty="0" err="1"/>
              <a:t>nmaps</a:t>
            </a:r>
            <a:r>
              <a:rPr lang="en-US" dirty="0"/>
              <a:t> options go, there are a lot, so I wont be covering all of those today</a:t>
            </a:r>
          </a:p>
          <a:p>
            <a:r>
              <a:rPr lang="en-US" dirty="0"/>
              <a:t>But I want to look at some key features of Nmap:</a:t>
            </a:r>
          </a:p>
          <a:p>
            <a:endParaRPr lang="en-US" dirty="0"/>
          </a:p>
          <a:p>
            <a:r>
              <a:rPr lang="en-US" dirty="0"/>
              <a:t>**Host Discovery**: </a:t>
            </a:r>
          </a:p>
          <a:p>
            <a:r>
              <a:rPr lang="en-US" dirty="0"/>
              <a:t>First is host discovery</a:t>
            </a:r>
          </a:p>
          <a:p>
            <a:r>
              <a:rPr lang="en-US" dirty="0"/>
              <a:t>Which is where Nmap identifies active hosts on a network </a:t>
            </a:r>
          </a:p>
          <a:p>
            <a:r>
              <a:rPr lang="en-US" dirty="0"/>
              <a:t>And it does this by sending different types of probes, </a:t>
            </a:r>
          </a:p>
          <a:p>
            <a:r>
              <a:rPr lang="en-US" dirty="0"/>
              <a:t>such as the ‘ICMP echo’ (or ping) requests we just mentioned, </a:t>
            </a:r>
          </a:p>
          <a:p>
            <a:r>
              <a:rPr lang="en-US" dirty="0"/>
              <a:t>TCP SYN scans, </a:t>
            </a:r>
          </a:p>
          <a:p>
            <a:r>
              <a:rPr lang="en-US" dirty="0"/>
              <a:t>or ARP requests.</a:t>
            </a:r>
          </a:p>
          <a:p>
            <a:r>
              <a:rPr lang="en-US" dirty="0"/>
              <a:t>And this is used to determine which hosts are online and reachable</a:t>
            </a:r>
          </a:p>
          <a:p>
            <a:endParaRPr lang="en-US" dirty="0"/>
          </a:p>
          <a:p>
            <a:r>
              <a:rPr lang="en-US" dirty="0"/>
              <a:t>2. **Port Scanning**: </a:t>
            </a:r>
          </a:p>
          <a:p>
            <a:r>
              <a:rPr lang="en-US" dirty="0"/>
              <a:t>And then, After you have located live systems, </a:t>
            </a:r>
          </a:p>
          <a:p>
            <a:r>
              <a:rPr lang="en-US" dirty="0"/>
              <a:t>You can begin to turn toward more precise targeting of these systems via a port scan. </a:t>
            </a:r>
          </a:p>
          <a:p>
            <a:endParaRPr lang="en-US" dirty="0"/>
          </a:p>
          <a:p>
            <a:r>
              <a:rPr lang="en-US" dirty="0"/>
              <a:t>And basically, a port scan is used to determine if a port is “open” or “closed.” </a:t>
            </a:r>
          </a:p>
          <a:p>
            <a:r>
              <a:rPr lang="en-US" dirty="0"/>
              <a:t>And if it is open, it can accept connections,</a:t>
            </a:r>
          </a:p>
          <a:p>
            <a:r>
              <a:rPr lang="en-US" dirty="0"/>
              <a:t>and if it is closed, it cannot. </a:t>
            </a:r>
          </a:p>
          <a:p>
            <a:r>
              <a:rPr lang="en-US" dirty="0"/>
              <a:t>Fairly simple</a:t>
            </a:r>
          </a:p>
          <a:p>
            <a:endParaRPr lang="en-US" dirty="0"/>
          </a:p>
          <a:p>
            <a:r>
              <a:rPr lang="en-US" dirty="0"/>
              <a:t>And there are a lot of different scanning techniques that can be used here, including </a:t>
            </a:r>
          </a:p>
          <a:p>
            <a:r>
              <a:rPr lang="en-US" dirty="0"/>
              <a:t>TCP connect scans, </a:t>
            </a:r>
          </a:p>
          <a:p>
            <a:r>
              <a:rPr lang="en-US" dirty="0"/>
              <a:t>SYN scans (half-open scans),</a:t>
            </a:r>
          </a:p>
          <a:p>
            <a:r>
              <a:rPr lang="en-US" dirty="0"/>
              <a:t>and UDP scans,</a:t>
            </a:r>
          </a:p>
          <a:p>
            <a:r>
              <a:rPr lang="en-US" dirty="0"/>
              <a:t>Which is extremely valuable </a:t>
            </a:r>
            <a:r>
              <a:rPr lang="en-US" dirty="0" err="1"/>
              <a:t>fo</a:t>
            </a:r>
            <a:r>
              <a:rPr lang="en-US" dirty="0"/>
              <a:t> understanding communication types and can unveil potential vulnerabilities</a:t>
            </a:r>
          </a:p>
          <a:p>
            <a:endParaRPr lang="en-US" dirty="0"/>
          </a:p>
          <a:p>
            <a:r>
              <a:rPr lang="en-US" dirty="0"/>
              <a:t>And if we take that back again to our analogy, A port scan is a way of rattling the doorknobs on each ‘port’ to determine whether you can turn the doorknob (and later get access).</a:t>
            </a:r>
          </a:p>
          <a:p>
            <a:r>
              <a:rPr lang="en-US" dirty="0"/>
              <a:t>3. Enumeration</a:t>
            </a:r>
          </a:p>
          <a:p>
            <a:endParaRPr lang="en-US" dirty="0"/>
          </a:p>
          <a:p>
            <a:r>
              <a:rPr lang="en-US" dirty="0"/>
              <a:t>And </a:t>
            </a:r>
            <a:r>
              <a:rPr lang="en-US" dirty="0" err="1"/>
              <a:t>nmap</a:t>
            </a:r>
            <a:r>
              <a:rPr lang="en-US" dirty="0"/>
              <a:t> can also help with enumeration </a:t>
            </a:r>
          </a:p>
          <a:p>
            <a:r>
              <a:rPr lang="en-US" dirty="0"/>
              <a:t>Which is the process of extracting meaningful information from some of the openings and information you found during scanning. </a:t>
            </a:r>
          </a:p>
          <a:p>
            <a:endParaRPr lang="en-US" dirty="0"/>
          </a:p>
          <a:p>
            <a:r>
              <a:rPr lang="en-US" dirty="0"/>
              <a:t>Since we are digging deeper here, the goal is to gain even more information</a:t>
            </a:r>
          </a:p>
          <a:p>
            <a:r>
              <a:rPr lang="en-US" dirty="0"/>
              <a:t>Such as usernames, hostnames, services, application data, and much more. </a:t>
            </a:r>
          </a:p>
          <a:p>
            <a:endParaRPr lang="en-US" dirty="0"/>
          </a:p>
          <a:p>
            <a:endParaRPr lang="en-US" dirty="0"/>
          </a:p>
          <a:p>
            <a:endParaRPr lang="en-US" dirty="0"/>
          </a:p>
          <a:p>
            <a:r>
              <a:rPr lang="en-US" dirty="0"/>
              <a:t>Another powerful tool is Wireshark</a:t>
            </a:r>
          </a:p>
          <a:p>
            <a:r>
              <a:rPr lang="en-US" dirty="0"/>
              <a:t>And </a:t>
            </a:r>
            <a:r>
              <a:rPr lang="en-US" dirty="0" err="1"/>
              <a:t>wireshark</a:t>
            </a:r>
            <a:r>
              <a:rPr lang="en-US" dirty="0"/>
              <a:t> is a network protocol analyzer that allows you to capture and analyze network traffic in real-time. </a:t>
            </a:r>
          </a:p>
          <a:p>
            <a:r>
              <a:rPr lang="en-US" dirty="0"/>
              <a:t>And while </a:t>
            </a:r>
            <a:r>
              <a:rPr lang="en-US" dirty="0" err="1"/>
              <a:t>wireshark</a:t>
            </a:r>
            <a:r>
              <a:rPr lang="en-US" dirty="0"/>
              <a:t> is technically a packet analyzer and sniffing utility,</a:t>
            </a:r>
          </a:p>
          <a:p>
            <a:r>
              <a:rPr lang="en-US" dirty="0"/>
              <a:t>It can provide detailed insights into network communication </a:t>
            </a:r>
          </a:p>
          <a:p>
            <a:r>
              <a:rPr lang="en-US" dirty="0"/>
              <a:t>That can be used to better understand the network</a:t>
            </a:r>
          </a:p>
          <a:p>
            <a:endParaRPr lang="en-US" dirty="0"/>
          </a:p>
          <a:p>
            <a:r>
              <a:rPr lang="en-US" dirty="0"/>
              <a:t>Essentially, It allows users to capture and analyze network packets in real-time. </a:t>
            </a:r>
          </a:p>
          <a:p>
            <a:r>
              <a:rPr lang="en-US" dirty="0"/>
              <a:t>Which can be used to analyze the behavior of a network and identify potential vulnerabilities.</a:t>
            </a:r>
          </a:p>
          <a:p>
            <a:r>
              <a:rPr lang="en-US" dirty="0"/>
              <a:t>And since monitoring network traffic can quickly </a:t>
            </a:r>
            <a:r>
              <a:rPr lang="en-US" dirty="0" err="1"/>
              <a:t>becom</a:t>
            </a:r>
            <a:r>
              <a:rPr lang="en-US" dirty="0"/>
              <a:t> overwhelming, </a:t>
            </a:r>
          </a:p>
          <a:p>
            <a:r>
              <a:rPr lang="en-US" dirty="0" err="1"/>
              <a:t>Wiresharks</a:t>
            </a:r>
            <a:r>
              <a:rPr lang="en-US" dirty="0"/>
              <a:t> user-friendly interface and </a:t>
            </a:r>
          </a:p>
          <a:p>
            <a:r>
              <a:rPr lang="en-US" dirty="0"/>
              <a:t>wide-range of ‘filters’ (and display options)</a:t>
            </a:r>
          </a:p>
          <a:p>
            <a:r>
              <a:rPr lang="en-US" dirty="0"/>
              <a:t>It a great tool to help users focus their attention on  </a:t>
            </a:r>
            <a:r>
              <a:rPr lang="en-US" dirty="0" err="1"/>
              <a:t>on</a:t>
            </a:r>
            <a:r>
              <a:rPr lang="en-US" dirty="0"/>
              <a:t> specific packets of interest.</a:t>
            </a:r>
          </a:p>
          <a:p>
            <a:endParaRPr lang="en-US" dirty="0"/>
          </a:p>
          <a:p>
            <a:endParaRPr lang="en-US" dirty="0"/>
          </a:p>
          <a:p>
            <a:r>
              <a:rPr lang="en-US" dirty="0"/>
              <a:t>And just like </a:t>
            </a:r>
            <a:r>
              <a:rPr lang="en-US" dirty="0" err="1"/>
              <a:t>nmap</a:t>
            </a:r>
            <a:r>
              <a:rPr lang="en-US" dirty="0"/>
              <a:t>, it can be used to identify </a:t>
            </a:r>
          </a:p>
          <a:p>
            <a:r>
              <a:rPr lang="en-US" dirty="0"/>
              <a:t>open ports and services running on a target,</a:t>
            </a:r>
          </a:p>
          <a:p>
            <a:r>
              <a:rPr lang="en-US" dirty="0"/>
              <a:t>And it supports wide range of network protocols, including TCP, UDP, HTTP, FTP</a:t>
            </a:r>
          </a:p>
          <a:p>
            <a:endParaRPr lang="en-US" dirty="0"/>
          </a:p>
          <a:p>
            <a:r>
              <a:rPr lang="en-US" dirty="0"/>
              <a:t>But </a:t>
            </a:r>
            <a:r>
              <a:rPr lang="en-US" dirty="0" err="1"/>
              <a:t>wireshark</a:t>
            </a:r>
            <a:r>
              <a:rPr lang="en-US" dirty="0"/>
              <a:t> can also be used to analyze encrypted network traffic, such as </a:t>
            </a:r>
            <a:r>
              <a:rPr lang="en-US" dirty="0" err="1"/>
              <a:t>Sexcure</a:t>
            </a:r>
            <a:r>
              <a:rPr lang="en-US" dirty="0"/>
              <a:t> Socket Layer /Transport Layer Security (TLS) </a:t>
            </a:r>
          </a:p>
          <a:p>
            <a:endParaRPr lang="en-US" dirty="0"/>
          </a:p>
          <a:p>
            <a:r>
              <a:rPr lang="en-US" dirty="0"/>
              <a:t>Overall, it’s a great tool for pentesters because</a:t>
            </a:r>
          </a:p>
          <a:p>
            <a:r>
              <a:rPr lang="en-US" dirty="0"/>
              <a:t>By examining individual packets, </a:t>
            </a:r>
          </a:p>
          <a:p>
            <a:r>
              <a:rPr lang="en-US" dirty="0"/>
              <a:t>They can identify patterns, anomalies, and potential vulnerabilities </a:t>
            </a:r>
          </a:p>
          <a:p>
            <a:endParaRPr lang="en-US" dirty="0"/>
          </a:p>
          <a:p>
            <a:r>
              <a:rPr lang="en-US" dirty="0"/>
              <a:t>This more ..granular level.. of analysis </a:t>
            </a:r>
          </a:p>
          <a:p>
            <a:r>
              <a:rPr lang="en-US" dirty="0"/>
              <a:t>Can be really helpful for providing a better understanding of how information flows within the network</a:t>
            </a:r>
          </a:p>
          <a:p>
            <a:endParaRPr lang="en-US" dirty="0"/>
          </a:p>
          <a:p>
            <a:endParaRPr lang="en-US" dirty="0"/>
          </a:p>
          <a:p>
            <a:endParaRPr lang="en-US" dirty="0"/>
          </a:p>
          <a:p>
            <a:endParaRPr lang="en-US" dirty="0"/>
          </a:p>
          <a:p>
            <a:r>
              <a:rPr lang="en-US" dirty="0"/>
              <a:t>----------</a:t>
            </a:r>
          </a:p>
          <a:p>
            <a:r>
              <a:rPr lang="en-US" dirty="0"/>
              <a:t> </a:t>
            </a:r>
          </a:p>
          <a:p>
            <a:r>
              <a:rPr lang="en-US" dirty="0"/>
              <a:t>Next we will look some vulnerability scanners</a:t>
            </a:r>
          </a:p>
          <a:p>
            <a:endParaRPr lang="en-US" dirty="0"/>
          </a:p>
          <a:p>
            <a:r>
              <a:rPr lang="en-US" dirty="0"/>
              <a:t>So vulnerability scanners come in many shapes and sizes</a:t>
            </a:r>
          </a:p>
          <a:p>
            <a:r>
              <a:rPr lang="en-US" dirty="0"/>
              <a:t>At the low end, some scanners only include the ability to perform basic checks of a system’s configuration, </a:t>
            </a:r>
          </a:p>
          <a:p>
            <a:r>
              <a:rPr lang="en-US" dirty="0"/>
              <a:t>Think things like patches and software version information. </a:t>
            </a:r>
          </a:p>
          <a:p>
            <a:r>
              <a:rPr lang="en-US" dirty="0"/>
              <a:t>But At the higher end, </a:t>
            </a:r>
          </a:p>
          <a:p>
            <a:r>
              <a:rPr lang="en-US" dirty="0"/>
              <a:t>these scanners can include a ton of powerful features such as advanced reporting, analysis features, and other helpful abilities.</a:t>
            </a:r>
          </a:p>
          <a:p>
            <a:r>
              <a:rPr lang="en-US" dirty="0"/>
              <a:t>But, No matter their feature set and overall capabilities, </a:t>
            </a:r>
          </a:p>
          <a:p>
            <a:r>
              <a:rPr lang="en-US" dirty="0"/>
              <a:t>most of these scanners rely on the use of a database of known vulnerabilities </a:t>
            </a:r>
          </a:p>
          <a:p>
            <a:r>
              <a:rPr lang="en-US" dirty="0"/>
              <a:t>that must be regularly updated in order to have the most up-to-date information.</a:t>
            </a:r>
          </a:p>
          <a:p>
            <a:endParaRPr lang="en-US" dirty="0"/>
          </a:p>
          <a:p>
            <a:endParaRPr lang="en-US" dirty="0"/>
          </a:p>
          <a:p>
            <a:r>
              <a:rPr lang="en-US" dirty="0"/>
              <a:t>And since we just talked about </a:t>
            </a:r>
            <a:r>
              <a:rPr lang="en-US" dirty="0" err="1"/>
              <a:t>nmap</a:t>
            </a:r>
            <a:r>
              <a:rPr lang="en-US" dirty="0"/>
              <a:t>, </a:t>
            </a:r>
          </a:p>
          <a:p>
            <a:r>
              <a:rPr lang="en-US" dirty="0"/>
              <a:t>I do want to mention that its obviously more than just a port scanner,</a:t>
            </a:r>
          </a:p>
          <a:p>
            <a:r>
              <a:rPr lang="en-US" dirty="0"/>
              <a:t>And can actually even be used for vulnerability detection. </a:t>
            </a:r>
          </a:p>
          <a:p>
            <a:r>
              <a:rPr lang="en-US" dirty="0"/>
              <a:t>But, it has certain limitations in this area as it mainly detects only limited known CVEs. </a:t>
            </a:r>
          </a:p>
          <a:p>
            <a:r>
              <a:rPr lang="en-US" dirty="0"/>
              <a:t>So most pentesters use a more targeted tool for vulnerability assessment, such as </a:t>
            </a:r>
          </a:p>
          <a:p>
            <a:r>
              <a:rPr lang="en-US" dirty="0"/>
              <a:t>OpenVAS</a:t>
            </a:r>
          </a:p>
          <a:p>
            <a:endParaRPr lang="en-US" dirty="0"/>
          </a:p>
          <a:p>
            <a:r>
              <a:rPr lang="en-US" dirty="0"/>
              <a:t>Nessus</a:t>
            </a:r>
          </a:p>
          <a:p>
            <a:endParaRPr lang="en-US" dirty="0"/>
          </a:p>
          <a:p>
            <a:r>
              <a:rPr lang="en-US" dirty="0"/>
              <a:t>Nexpose</a:t>
            </a:r>
          </a:p>
          <a:p>
            <a:endParaRPr lang="en-US" dirty="0"/>
          </a:p>
          <a:p>
            <a:r>
              <a:rPr lang="en-US" dirty="0" err="1"/>
              <a:t>QualysGuard</a:t>
            </a:r>
            <a:endParaRPr lang="en-US" dirty="0"/>
          </a:p>
          <a:p>
            <a:endParaRPr lang="en-US" dirty="0"/>
          </a:p>
          <a:p>
            <a:r>
              <a:rPr lang="en-US" dirty="0"/>
              <a:t>And For manual vulnerability scanning, </a:t>
            </a:r>
          </a:p>
          <a:p>
            <a:r>
              <a:rPr lang="en-US" dirty="0"/>
              <a:t>We will focus on tools like OpenVAS or Nessus </a:t>
            </a:r>
          </a:p>
          <a:p>
            <a:r>
              <a:rPr lang="en-US" dirty="0"/>
              <a:t>That allow analysts to actively and comprehensively  search for vulnerabilities in systems, applications, or network configurations</a:t>
            </a:r>
          </a:p>
          <a:p>
            <a:endParaRPr lang="en-US" dirty="0"/>
          </a:p>
          <a:p>
            <a:r>
              <a:rPr lang="en-US" dirty="0"/>
              <a:t>So what is OpenVAS?</a:t>
            </a:r>
          </a:p>
          <a:p>
            <a:r>
              <a:rPr lang="en-US" dirty="0" err="1"/>
              <a:t>Openvas</a:t>
            </a:r>
            <a:r>
              <a:rPr lang="en-US" dirty="0"/>
              <a:t> stands for Open Vulnerability Assessment System and</a:t>
            </a:r>
          </a:p>
          <a:p>
            <a:r>
              <a:rPr lang="en-US" dirty="0"/>
              <a:t>it is an open-source vulnerability scanner. </a:t>
            </a:r>
          </a:p>
          <a:p>
            <a:endParaRPr lang="en-US" dirty="0"/>
          </a:p>
          <a:p>
            <a:endParaRPr lang="en-US" dirty="0"/>
          </a:p>
          <a:p>
            <a:r>
              <a:rPr lang="en-US" dirty="0"/>
              <a:t>It is popular choice for pentesters due because it offers a lot of features and has strong community support. </a:t>
            </a:r>
          </a:p>
          <a:p>
            <a:endParaRPr lang="en-US" dirty="0"/>
          </a:p>
          <a:p>
            <a:r>
              <a:rPr lang="en-US" dirty="0"/>
              <a:t>Some of these key features are:</a:t>
            </a:r>
          </a:p>
          <a:p>
            <a:endParaRPr lang="en-US" dirty="0"/>
          </a:p>
          <a:p>
            <a:r>
              <a:rPr lang="en-US" dirty="0"/>
              <a:t>**Scanning Capabilities**: </a:t>
            </a:r>
          </a:p>
          <a:p>
            <a:r>
              <a:rPr lang="en-US" dirty="0"/>
              <a:t>First, its Scanning Capabilities</a:t>
            </a:r>
          </a:p>
          <a:p>
            <a:r>
              <a:rPr lang="en-US" dirty="0"/>
              <a:t>OpenVAS can perform really thorough scans for known vulnerabilities in target systems. </a:t>
            </a:r>
          </a:p>
          <a:p>
            <a:r>
              <a:rPr lang="en-US" dirty="0"/>
              <a:t>And again, it does rely on a database to do this, </a:t>
            </a:r>
          </a:p>
          <a:p>
            <a:r>
              <a:rPr lang="en-US" dirty="0"/>
              <a:t>but what really makes it stand out is the extent and depth of this scanning process</a:t>
            </a:r>
          </a:p>
          <a:p>
            <a:r>
              <a:rPr lang="en-US" dirty="0"/>
              <a:t> **Network Discovery**: </a:t>
            </a:r>
          </a:p>
          <a:p>
            <a:r>
              <a:rPr lang="en-US" dirty="0"/>
              <a:t>Next is its Network Discovery capabilities</a:t>
            </a:r>
          </a:p>
          <a:p>
            <a:r>
              <a:rPr lang="en-US" dirty="0"/>
              <a:t>OpenVAS can:</a:t>
            </a:r>
          </a:p>
          <a:p>
            <a:r>
              <a:rPr lang="en-US" dirty="0"/>
              <a:t> discover and map network hosts, </a:t>
            </a:r>
          </a:p>
          <a:p>
            <a:r>
              <a:rPr lang="en-US" dirty="0"/>
              <a:t>And detect open ports and services running on those hosts.</a:t>
            </a:r>
          </a:p>
          <a:p>
            <a:r>
              <a:rPr lang="en-US" dirty="0"/>
              <a:t>And then identify potential targets for vulnerability assessment. </a:t>
            </a:r>
          </a:p>
          <a:p>
            <a:r>
              <a:rPr lang="en-US" dirty="0"/>
              <a:t>**Web Application Scanning**: </a:t>
            </a:r>
          </a:p>
          <a:p>
            <a:r>
              <a:rPr lang="en-US" dirty="0"/>
              <a:t>It also supports scanning web applications,</a:t>
            </a:r>
          </a:p>
          <a:p>
            <a:r>
              <a:rPr lang="en-US" dirty="0"/>
              <a:t>Which makes it a great option for the next types of scans as well</a:t>
            </a:r>
          </a:p>
          <a:p>
            <a:r>
              <a:rPr lang="en-US" dirty="0"/>
              <a:t>It can scan for all of the common vulnerabilities we just discussed such as cross-site scripting (XSS), SQL injection, and insecure server configurations.</a:t>
            </a:r>
          </a:p>
          <a:p>
            <a:r>
              <a:rPr lang="en-US" dirty="0"/>
              <a:t>**Reporting**:</a:t>
            </a:r>
          </a:p>
          <a:p>
            <a:r>
              <a:rPr lang="en-US" dirty="0"/>
              <a:t>And  OpenVAS is one of scanners that I mentioned that can generate detailed reports</a:t>
            </a:r>
          </a:p>
          <a:p>
            <a:r>
              <a:rPr lang="en-US" dirty="0"/>
              <a:t>And these are so helpful as they cant provide information about identified vulnerabilities, their severity, and recommended remediation steps.</a:t>
            </a:r>
          </a:p>
          <a:p>
            <a:endParaRPr lang="en-US" dirty="0"/>
          </a:p>
          <a:p>
            <a:endParaRPr lang="en-US" dirty="0"/>
          </a:p>
          <a:p>
            <a:r>
              <a:rPr lang="en-US" dirty="0"/>
              <a:t>The next tool, Nessus, </a:t>
            </a:r>
          </a:p>
          <a:p>
            <a:r>
              <a:rPr lang="en-US" dirty="0"/>
              <a:t>Nessus is a very popular scanner that was developed by Tenable. </a:t>
            </a:r>
          </a:p>
          <a:p>
            <a:r>
              <a:rPr lang="en-US" dirty="0"/>
              <a:t>And It is mostly known for its accuracy, and its very extensive vulnerability database. </a:t>
            </a:r>
          </a:p>
          <a:p>
            <a:r>
              <a:rPr lang="en-US" dirty="0"/>
              <a:t>This database is not only massive, but it is regularly updated. </a:t>
            </a:r>
          </a:p>
          <a:p>
            <a:r>
              <a:rPr lang="en-US" dirty="0"/>
              <a:t>And This ensures that the tool has the latest information on known vulnerabilities, </a:t>
            </a:r>
          </a:p>
          <a:p>
            <a:r>
              <a:rPr lang="en-US" dirty="0"/>
              <a:t>Which allows testers to identify and assess the most up-to-date threats. </a:t>
            </a:r>
          </a:p>
          <a:p>
            <a:r>
              <a:rPr lang="en-US" dirty="0"/>
              <a:t>Also, The database includes vulnerabilities from a wide range of sources, including Common Vulnerabilities and Exposures (CVE) and vendor-specific advisories.</a:t>
            </a:r>
          </a:p>
          <a:p>
            <a:endParaRPr lang="en-US" dirty="0"/>
          </a:p>
          <a:p>
            <a:r>
              <a:rPr lang="en-US" dirty="0"/>
              <a:t>And another notable features of Nessus is its plug-in capability.</a:t>
            </a:r>
          </a:p>
          <a:p>
            <a:r>
              <a:rPr lang="en-US" dirty="0"/>
              <a:t>Basically, As new information comes out about new vulnerabilities,</a:t>
            </a:r>
          </a:p>
          <a:p>
            <a:r>
              <a:rPr lang="en-US" dirty="0"/>
              <a:t>This data is released to the general public.</a:t>
            </a:r>
          </a:p>
          <a:p>
            <a:r>
              <a:rPr lang="en-US" dirty="0"/>
              <a:t>And </a:t>
            </a:r>
            <a:r>
              <a:rPr lang="en-US" dirty="0" err="1"/>
              <a:t>Tenable’s</a:t>
            </a:r>
            <a:r>
              <a:rPr lang="en-US" dirty="0"/>
              <a:t> research staff design goes in and analysis this data to create programs, or plug-ins,</a:t>
            </a:r>
          </a:p>
          <a:p>
            <a:r>
              <a:rPr lang="en-US" dirty="0"/>
              <a:t>That essentially enable Nessus to detect them.</a:t>
            </a:r>
          </a:p>
          <a:p>
            <a:r>
              <a:rPr lang="en-US" dirty="0"/>
              <a:t>And Users can customize their scans by selecting specific plugins or categories of plugins to tailor the assessment to their needs.</a:t>
            </a:r>
          </a:p>
          <a:p>
            <a:r>
              <a:rPr lang="en-US" dirty="0"/>
              <a:t>Overall, this option of plug-ins plays a crucial role in the success of a scan. </a:t>
            </a:r>
          </a:p>
          <a:p>
            <a:endParaRPr lang="en-US" dirty="0"/>
          </a:p>
          <a:p>
            <a:r>
              <a:rPr lang="en-US" dirty="0"/>
              <a:t>Plus, Nessus is available in both commercial and free versions, </a:t>
            </a:r>
          </a:p>
          <a:p>
            <a:r>
              <a:rPr lang="en-US" dirty="0"/>
              <a:t>Which makes it accessible to a wider range of users</a:t>
            </a:r>
          </a:p>
          <a:p>
            <a:r>
              <a:rPr lang="en-US" dirty="0"/>
              <a:t>And it also supports fully customizable reporting, </a:t>
            </a:r>
          </a:p>
          <a:p>
            <a:r>
              <a:rPr lang="en-US" dirty="0"/>
              <a:t>to help you better analyze specifically selected vulnerabilities and their remedies, </a:t>
            </a:r>
          </a:p>
          <a:p>
            <a:endParaRPr lang="en-US" dirty="0"/>
          </a:p>
          <a:p>
            <a:endParaRPr lang="en-US" dirty="0"/>
          </a:p>
          <a:p>
            <a:endParaRPr lang="en-US" dirty="0"/>
          </a:p>
          <a:p>
            <a:endParaRPr lang="en-US" dirty="0"/>
          </a:p>
          <a:p>
            <a:endParaRPr lang="en-US" dirty="0"/>
          </a:p>
          <a:p>
            <a:r>
              <a:rPr lang="en-US" dirty="0"/>
              <a:t>---------</a:t>
            </a:r>
          </a:p>
          <a:p>
            <a:r>
              <a:rPr lang="en-US" dirty="0"/>
              <a:t>And lastly are the web application scanning tools, </a:t>
            </a:r>
          </a:p>
          <a:p>
            <a:r>
              <a:rPr lang="en-US" dirty="0"/>
              <a:t>That help analysts to inspect and test the security of web applications by identifying vulnerabilities in the code or configurations</a:t>
            </a:r>
          </a:p>
          <a:p>
            <a:endParaRPr lang="en-US" dirty="0"/>
          </a:p>
          <a:p>
            <a:r>
              <a:rPr lang="en-US" dirty="0"/>
              <a:t>Two of the most popular web application scanners are OWASP ZAP and Burp Suite.</a:t>
            </a:r>
          </a:p>
          <a:p>
            <a:endParaRPr lang="en-US" dirty="0"/>
          </a:p>
          <a:p>
            <a:r>
              <a:rPr lang="en-US" dirty="0"/>
              <a:t>OWASP ZAP (or Open Web Application Security Project’s  Zed Attack Proxy) </a:t>
            </a:r>
          </a:p>
          <a:p>
            <a:r>
              <a:rPr lang="en-US" dirty="0"/>
              <a:t>I know, it’s a mouthful, that’s why we will just call it zap</a:t>
            </a:r>
          </a:p>
          <a:p>
            <a:r>
              <a:rPr lang="en-US" dirty="0"/>
              <a:t>Well zap is a free, open-source web application scanner that was developed by OWASP</a:t>
            </a:r>
          </a:p>
          <a:p>
            <a:r>
              <a:rPr lang="en-US" dirty="0"/>
              <a:t>and It provides a lot of different features for web scanning, including, first of all :</a:t>
            </a:r>
          </a:p>
          <a:p>
            <a:endParaRPr lang="en-US" dirty="0"/>
          </a:p>
          <a:p>
            <a:r>
              <a:rPr lang="en-US" dirty="0"/>
              <a:t>Spidering and Scanning</a:t>
            </a:r>
          </a:p>
          <a:p>
            <a:endParaRPr lang="en-US" dirty="0"/>
          </a:p>
          <a:p>
            <a:r>
              <a:rPr lang="en-US" dirty="0"/>
              <a:t>And for this, ZAP can crawl through a web application and discover and mapping its structure. </a:t>
            </a:r>
          </a:p>
          <a:p>
            <a:r>
              <a:rPr lang="en-US" dirty="0"/>
              <a:t>This spidering feature helps identify all the accessible pages and endpoints,</a:t>
            </a:r>
          </a:p>
          <a:p>
            <a:r>
              <a:rPr lang="en-US" dirty="0"/>
              <a:t>So that pentesters have a better idea of the layout of the </a:t>
            </a:r>
            <a:r>
              <a:rPr lang="en-US" dirty="0" err="1"/>
              <a:t>pentest</a:t>
            </a:r>
            <a:endParaRPr lang="en-US" dirty="0"/>
          </a:p>
          <a:p>
            <a:r>
              <a:rPr lang="en-US" dirty="0"/>
              <a:t>and Once the spidering is complete, ZAP can perform various security tests on these discovered pages, </a:t>
            </a:r>
          </a:p>
          <a:p>
            <a:r>
              <a:rPr lang="en-US" dirty="0"/>
              <a:t>Such as looking for Cross-Site Scripting (XSS), SQL Injection, and other vulnerabilities.</a:t>
            </a:r>
          </a:p>
          <a:p>
            <a:endParaRPr lang="en-US" dirty="0"/>
          </a:p>
          <a:p>
            <a:r>
              <a:rPr lang="en-US" dirty="0"/>
              <a:t>Next is that it provides functionality for both Active and Passive Scanning</a:t>
            </a:r>
          </a:p>
          <a:p>
            <a:endParaRPr lang="en-US" dirty="0"/>
          </a:p>
          <a:p>
            <a:r>
              <a:rPr lang="en-US" dirty="0"/>
              <a:t>In active scanning, ZAP actively sends crafted requests to the target application, </a:t>
            </a:r>
          </a:p>
          <a:p>
            <a:r>
              <a:rPr lang="en-US" dirty="0"/>
              <a:t>And then analyzes the responses for potential vulnerabilities. </a:t>
            </a:r>
          </a:p>
          <a:p>
            <a:r>
              <a:rPr lang="en-US" dirty="0"/>
              <a:t>And Passive scanning, on the other hand, </a:t>
            </a:r>
          </a:p>
          <a:p>
            <a:r>
              <a:rPr lang="en-US" dirty="0"/>
              <a:t>involves standing back a bit and just monitoring the traffic between the client and the server, </a:t>
            </a:r>
          </a:p>
          <a:p>
            <a:r>
              <a:rPr lang="en-US" dirty="0"/>
              <a:t>While doing this, zap is looking for security issues,</a:t>
            </a:r>
          </a:p>
          <a:p>
            <a:r>
              <a:rPr lang="en-US" dirty="0"/>
              <a:t>But it does so without actively interacting with the application.</a:t>
            </a:r>
          </a:p>
          <a:p>
            <a:endParaRPr lang="en-US" dirty="0"/>
          </a:p>
          <a:p>
            <a:r>
              <a:rPr lang="en-US" dirty="0"/>
              <a:t>OWASP ZAP also supports fuzzing, </a:t>
            </a:r>
          </a:p>
          <a:p>
            <a:r>
              <a:rPr lang="en-US" dirty="0"/>
              <a:t>Which is technique used to send malformed or semi-random data to the target.</a:t>
            </a:r>
          </a:p>
          <a:p>
            <a:r>
              <a:rPr lang="en-US" dirty="0"/>
              <a:t>And by doing this, it aims to trigger unexpected behavior or identify vulnerabilities. </a:t>
            </a:r>
          </a:p>
          <a:p>
            <a:r>
              <a:rPr lang="en-US" dirty="0"/>
              <a:t>And ZAP provides predefined payloads, but users can also create custom payloads to test different things like  inputs, headers, and parameters.</a:t>
            </a:r>
          </a:p>
          <a:p>
            <a:endParaRPr lang="en-US" dirty="0"/>
          </a:p>
          <a:p>
            <a:r>
              <a:rPr lang="en-US" dirty="0"/>
              <a:t>And for the next tool, </a:t>
            </a:r>
            <a:r>
              <a:rPr lang="en-US" dirty="0" err="1"/>
              <a:t>Burpsuit</a:t>
            </a:r>
            <a:r>
              <a:rPr lang="en-US" dirty="0"/>
              <a:t>, </a:t>
            </a:r>
          </a:p>
          <a:p>
            <a:r>
              <a:rPr lang="en-US" dirty="0"/>
              <a:t>I know that it is not technically just a ‘</a:t>
            </a:r>
            <a:r>
              <a:rPr lang="en-US" dirty="0" err="1"/>
              <a:t>webscanner</a:t>
            </a:r>
            <a:r>
              <a:rPr lang="en-US" dirty="0"/>
              <a:t>’, but</a:t>
            </a:r>
          </a:p>
          <a:p>
            <a:r>
              <a:rPr lang="en-US" dirty="0"/>
              <a:t>It does include web scanning functionality and</a:t>
            </a:r>
          </a:p>
          <a:p>
            <a:r>
              <a:rPr lang="en-US" dirty="0"/>
              <a:t>It really is quite powerful</a:t>
            </a:r>
          </a:p>
          <a:p>
            <a:endParaRPr lang="en-US" dirty="0"/>
          </a:p>
          <a:p>
            <a:endParaRPr lang="en-US" dirty="0"/>
          </a:p>
          <a:p>
            <a:r>
              <a:rPr lang="en-US" dirty="0"/>
              <a:t>So Burp Suite is a popular scanner developed by </a:t>
            </a:r>
            <a:r>
              <a:rPr lang="en-US" dirty="0" err="1"/>
              <a:t>PortSwigger</a:t>
            </a:r>
            <a:r>
              <a:rPr lang="en-US" dirty="0"/>
              <a:t>,</a:t>
            </a:r>
          </a:p>
          <a:p>
            <a:r>
              <a:rPr lang="en-US" dirty="0"/>
              <a:t>And like ZAP, it offers spidering capabilities,</a:t>
            </a:r>
          </a:p>
          <a:p>
            <a:r>
              <a:rPr lang="en-US" dirty="0"/>
              <a:t>Where it crawls through a web application, and discovers and maps out the different pages and their </a:t>
            </a:r>
            <a:r>
              <a:rPr lang="en-US" dirty="0" err="1"/>
              <a:t>functitons</a:t>
            </a:r>
            <a:endParaRPr lang="en-US" dirty="0"/>
          </a:p>
          <a:p>
            <a:endParaRPr lang="en-US" dirty="0"/>
          </a:p>
          <a:p>
            <a:r>
              <a:rPr lang="en-US" dirty="0"/>
              <a:t>But it can also act as a proxy between the tester's browser and the web application, </a:t>
            </a:r>
          </a:p>
          <a:p>
            <a:r>
              <a:rPr lang="en-US" dirty="0"/>
              <a:t>Which would allow them to intercept and modify HTTP requests and responses. </a:t>
            </a:r>
          </a:p>
          <a:p>
            <a:r>
              <a:rPr lang="en-US" dirty="0"/>
              <a:t>This is extremely valuable as it allows pentesters to </a:t>
            </a:r>
            <a:r>
              <a:rPr lang="en-US" dirty="0" err="1"/>
              <a:t>to</a:t>
            </a:r>
            <a:r>
              <a:rPr lang="en-US" dirty="0"/>
              <a:t> manipulate </a:t>
            </a:r>
          </a:p>
          <a:p>
            <a:r>
              <a:rPr lang="en-US" dirty="0"/>
              <a:t>input parameters, </a:t>
            </a:r>
          </a:p>
          <a:p>
            <a:r>
              <a:rPr lang="en-US" dirty="0"/>
              <a:t>headers,</a:t>
            </a:r>
          </a:p>
          <a:p>
            <a:r>
              <a:rPr lang="en-US" dirty="0"/>
              <a:t>and cookies in order to test for vulnerabilities and bypass security controls.</a:t>
            </a:r>
          </a:p>
          <a:p>
            <a:endParaRPr lang="en-US" dirty="0"/>
          </a:p>
          <a:p>
            <a:r>
              <a:rPr lang="en-US" dirty="0"/>
              <a:t>Also, it supports a wide range of plugins that extend its functionality and</a:t>
            </a:r>
          </a:p>
          <a:p>
            <a:r>
              <a:rPr lang="en-US" dirty="0"/>
              <a:t>provide additional scanning capabilities for things like:</a:t>
            </a:r>
          </a:p>
          <a:p>
            <a:r>
              <a:rPr lang="en-US" dirty="0"/>
              <a:t>testing for specific vulnerabilities, </a:t>
            </a:r>
          </a:p>
          <a:p>
            <a:r>
              <a:rPr lang="en-US" dirty="0"/>
              <a:t>performing advanced scanning techniques, </a:t>
            </a:r>
          </a:p>
          <a:p>
            <a:r>
              <a:rPr lang="en-US" dirty="0"/>
              <a:t>Or even integrating </a:t>
            </a:r>
            <a:r>
              <a:rPr lang="en-US" dirty="0" err="1"/>
              <a:t>Burpsuite</a:t>
            </a:r>
            <a:r>
              <a:rPr lang="en-US" dirty="0"/>
              <a:t> with other tools and frameworks.</a:t>
            </a:r>
          </a:p>
          <a:p>
            <a:endParaRPr lang="en-US" dirty="0"/>
          </a:p>
          <a:p>
            <a:r>
              <a:rPr lang="en-US" dirty="0"/>
              <a:t>So you may notice that, In addition to the scanner, </a:t>
            </a:r>
          </a:p>
          <a:p>
            <a:r>
              <a:rPr lang="en-US" dirty="0"/>
              <a:t>Burp Suite includes a lot of other modules like the Proxy, Repeater, and Intruder, </a:t>
            </a:r>
          </a:p>
          <a:p>
            <a:r>
              <a:rPr lang="en-US" dirty="0"/>
              <a:t>And this makes a very versatile tool for many of the different </a:t>
            </a:r>
            <a:r>
              <a:rPr lang="en-US" dirty="0" err="1"/>
              <a:t>pentesting</a:t>
            </a:r>
            <a:r>
              <a:rPr lang="en-US" dirty="0"/>
              <a:t> phases</a:t>
            </a:r>
          </a:p>
          <a:p>
            <a:r>
              <a:rPr lang="en-US" dirty="0"/>
              <a:t>But even just as a scanner,</a:t>
            </a:r>
          </a:p>
          <a:p>
            <a:r>
              <a:rPr lang="en-US" dirty="0"/>
              <a:t>It is a versatile and powerful tool that can be</a:t>
            </a:r>
          </a:p>
          <a:p>
            <a:r>
              <a:rPr lang="en-US" dirty="0"/>
              <a:t>Extremely helpful during scanning</a:t>
            </a:r>
          </a:p>
          <a:p>
            <a:endParaRPr lang="en-US" dirty="0"/>
          </a:p>
          <a:p>
            <a:r>
              <a:rPr lang="en-US" dirty="0"/>
              <a:t>And By leveraging </a:t>
            </a:r>
            <a:r>
              <a:rPr lang="en-US" dirty="0" err="1"/>
              <a:t>Burpsuite</a:t>
            </a:r>
            <a:r>
              <a:rPr lang="en-US" dirty="0"/>
              <a:t> effectively, </a:t>
            </a:r>
          </a:p>
          <a:p>
            <a:r>
              <a:rPr lang="en-US" dirty="0"/>
              <a:t>testers can uncover potential weaknesses and hopefully help organizations strengthen their web application security.</a:t>
            </a:r>
          </a:p>
          <a:p>
            <a:endParaRPr lang="en-US" dirty="0"/>
          </a:p>
          <a:p>
            <a:endParaRPr lang="en-US" dirty="0"/>
          </a:p>
          <a:p>
            <a:endParaRPr lang="en-US" dirty="0"/>
          </a:p>
          <a:p>
            <a:r>
              <a:rPr lang="en-US" dirty="0"/>
              <a:t>Overall, these tools are widely used today for obvious reasons,</a:t>
            </a:r>
          </a:p>
          <a:p>
            <a:r>
              <a:rPr lang="en-US" dirty="0"/>
              <a:t>as they are excellent at what they do,</a:t>
            </a:r>
          </a:p>
          <a:p>
            <a:r>
              <a:rPr lang="en-US" dirty="0"/>
              <a:t>but unfortunately there are some limitations – mainly their reliance on humans to understand the applications logic and analyze complex interactions.</a:t>
            </a:r>
          </a:p>
          <a:p>
            <a:endParaRPr lang="en-US" dirty="0"/>
          </a:p>
          <a:p>
            <a:r>
              <a:rPr lang="en-US" dirty="0"/>
              <a:t>So we end up seeing that a lot of these tools are </a:t>
            </a:r>
          </a:p>
          <a:p>
            <a:r>
              <a:rPr lang="en-US" dirty="0"/>
              <a:t>rapidly updating and beginning to integrate AI and machine learning </a:t>
            </a:r>
          </a:p>
          <a:p>
            <a:r>
              <a:rPr lang="en-US" dirty="0"/>
              <a:t>Through things like extensions and wrappers, </a:t>
            </a:r>
          </a:p>
          <a:p>
            <a:endParaRPr lang="en-US" dirty="0"/>
          </a:p>
          <a:p>
            <a:r>
              <a:rPr lang="en-US" dirty="0"/>
              <a:t>so when I refer to them as ‘manual methods’ </a:t>
            </a:r>
            <a:r>
              <a:rPr lang="en-US" dirty="0" err="1"/>
              <a:t>im</a:t>
            </a:r>
            <a:r>
              <a:rPr lang="en-US" dirty="0"/>
              <a:t> purely talking about their reliance on humans and lack of intelligent decision making</a:t>
            </a:r>
          </a:p>
          <a:p>
            <a:r>
              <a:rPr lang="en-US" dirty="0"/>
              <a:t>And this is important to become familiar with as it </a:t>
            </a:r>
            <a:r>
              <a:rPr lang="en-US" dirty="0" err="1"/>
              <a:t>it</a:t>
            </a:r>
            <a:r>
              <a:rPr lang="en-US" dirty="0"/>
              <a:t> draws a sort of baseline </a:t>
            </a:r>
          </a:p>
          <a:p>
            <a:r>
              <a:rPr lang="en-US" dirty="0"/>
              <a:t>So that when we discuss AI integration,</a:t>
            </a:r>
          </a:p>
          <a:p>
            <a:r>
              <a:rPr lang="en-US" dirty="0"/>
              <a:t>We have a better understanding of just how beneficial this leap can be</a:t>
            </a:r>
          </a:p>
          <a:p>
            <a:r>
              <a:rPr lang="en-US" dirty="0"/>
              <a:t>Especially </a:t>
            </a:r>
            <a:r>
              <a:rPr lang="en-US" dirty="0" err="1"/>
              <a:t>iin</a:t>
            </a:r>
            <a:r>
              <a:rPr lang="en-US" dirty="0"/>
              <a:t> the fast-changing field where we often see that tools that don't adapt , end up falling behind</a:t>
            </a:r>
          </a:p>
        </p:txBody>
      </p:sp>
      <p:sp>
        <p:nvSpPr>
          <p:cNvPr id="4" name="Slide Number Placeholder 3"/>
          <p:cNvSpPr>
            <a:spLocks noGrp="1"/>
          </p:cNvSpPr>
          <p:nvPr>
            <p:ph type="sldNum" sz="quarter" idx="5"/>
          </p:nvPr>
        </p:nvSpPr>
        <p:spPr/>
        <p:txBody>
          <a:bodyPr/>
          <a:lstStyle/>
          <a:p>
            <a:fld id="{3F31FF5D-4A28-493A-B864-3BB919B6F05A}" type="slidenum">
              <a:rPr lang="en-US" smtClean="0"/>
              <a:t>4</a:t>
            </a:fld>
            <a:endParaRPr lang="en-US"/>
          </a:p>
        </p:txBody>
      </p:sp>
    </p:spTree>
    <p:extLst>
      <p:ext uri="{BB962C8B-B14F-4D97-AF65-F5344CB8AC3E}">
        <p14:creationId xmlns:p14="http://schemas.microsoft.com/office/powerpoint/2010/main" val="2541371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5: Limitations of Current Methods</a:t>
            </a:r>
          </a:p>
          <a:p>
            <a:r>
              <a:rPr lang="en-US" dirty="0"/>
              <a:t>- Time-consuming and resource-intensive processes</a:t>
            </a:r>
          </a:p>
          <a:p>
            <a:r>
              <a:rPr lang="en-US" dirty="0"/>
              <a:t>- Inability to adapt to evolving threats</a:t>
            </a:r>
          </a:p>
          <a:p>
            <a:r>
              <a:rPr lang="en-US" dirty="0"/>
              <a:t>- High false-positive rates</a:t>
            </a:r>
          </a:p>
          <a:p>
            <a:r>
              <a:rPr lang="en-US" dirty="0"/>
              <a:t>- Limited scalability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rPr>
              <a:t>And before I let you go today, I want us to take a look at and understand some of the </a:t>
            </a:r>
            <a:r>
              <a:rPr lang="en-US" b="0" i="0" dirty="0">
                <a:solidFill>
                  <a:srgbClr val="ECECF1"/>
                </a:solidFill>
                <a:effectLst/>
                <a:latin typeface="Söhne"/>
              </a:rPr>
              <a:t>limitations of these manual methods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F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In order to appreciate just how transformative Artificial Intelligence can be,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we need to acknowledge the constraints of traditional methods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These limitations are </a:t>
            </a:r>
            <a:r>
              <a:rPr lang="en-US" b="0" i="0" dirty="0" err="1">
                <a:solidFill>
                  <a:srgbClr val="D1D5DB"/>
                </a:solidFill>
                <a:effectLst/>
                <a:latin typeface="Söhne"/>
              </a:rPr>
              <a:t>sigificant</a:t>
            </a:r>
            <a:r>
              <a:rPr lang="en-US" b="0" i="0" dirty="0">
                <a:solidFill>
                  <a:srgbClr val="D1D5DB"/>
                </a:solidFill>
                <a:effectLst/>
                <a:latin typeface="Söhne"/>
              </a:rPr>
              <a:t> as they can impact the efficiency and effectiveness of the entire </a:t>
            </a:r>
            <a:r>
              <a:rPr lang="en-US" b="0" i="0" dirty="0" err="1">
                <a:solidFill>
                  <a:srgbClr val="D1D5DB"/>
                </a:solidFill>
                <a:effectLst/>
                <a:latin typeface="Söhne"/>
              </a:rPr>
              <a:t>pentesting</a:t>
            </a:r>
            <a:r>
              <a:rPr lang="en-US" b="0" i="0" dirty="0">
                <a:solidFill>
                  <a:srgbClr val="D1D5DB"/>
                </a:solidFill>
                <a:effectLst/>
                <a:latin typeface="Söhne"/>
              </a:rPr>
              <a:t>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Mainly due to their time-consuming and resource-intensive nature,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their need for consistent and comprehensive  manual management of their databases,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And, most importantly, is their potential for human error.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r>
              <a:rPr lang="en-US" b="0" i="0" dirty="0">
                <a:solidFill>
                  <a:srgbClr val="ECECF1"/>
                </a:solidFill>
                <a:effectLst/>
                <a:latin typeface="Söhne"/>
              </a:rPr>
              <a:t>If we look back at the tools we just discussed, we can see that they can be quite limited by the time and resources they consume. </a:t>
            </a:r>
          </a:p>
          <a:p>
            <a:r>
              <a:rPr lang="en-US" b="0" i="0" dirty="0">
                <a:solidFill>
                  <a:srgbClr val="D1D5DB"/>
                </a:solidFill>
                <a:effectLst/>
                <a:latin typeface="Söhne"/>
              </a:rPr>
              <a:t>Sure, scanning a single IP address or a solitary website might not take that long,</a:t>
            </a:r>
          </a:p>
          <a:p>
            <a:r>
              <a:rPr lang="en-US" b="0" i="0" dirty="0">
                <a:solidFill>
                  <a:srgbClr val="ECECF1"/>
                </a:solidFill>
                <a:effectLst/>
                <a:latin typeface="Söhne"/>
              </a:rPr>
              <a:t>But that is not how </a:t>
            </a:r>
            <a:r>
              <a:rPr lang="en-US" b="0" i="0" dirty="0" err="1">
                <a:solidFill>
                  <a:srgbClr val="ECECF1"/>
                </a:solidFill>
                <a:effectLst/>
                <a:latin typeface="Söhne"/>
              </a:rPr>
              <a:t>pentesting</a:t>
            </a:r>
            <a:r>
              <a:rPr lang="en-US" b="0" i="0" dirty="0">
                <a:solidFill>
                  <a:srgbClr val="ECECF1"/>
                </a:solidFill>
                <a:effectLst/>
                <a:latin typeface="Söhne"/>
              </a:rPr>
              <a:t> works</a:t>
            </a:r>
          </a:p>
          <a:p>
            <a:endParaRPr lang="en-US" b="0" i="0" dirty="0">
              <a:solidFill>
                <a:srgbClr val="D1D5DB"/>
              </a:solidFill>
              <a:effectLst/>
              <a:latin typeface="Söhne"/>
            </a:endParaRPr>
          </a:p>
          <a:p>
            <a:r>
              <a:rPr lang="en-US" b="0" i="0" dirty="0">
                <a:solidFill>
                  <a:srgbClr val="D1D5DB"/>
                </a:solidFill>
                <a:effectLst/>
                <a:latin typeface="Söhne"/>
              </a:rPr>
              <a:t>Penetration testing is more like exploring a massive digital landscape, </a:t>
            </a:r>
          </a:p>
          <a:p>
            <a:r>
              <a:rPr lang="en-US" b="0" i="0" dirty="0">
                <a:solidFill>
                  <a:srgbClr val="D1D5DB"/>
                </a:solidFill>
                <a:effectLst/>
                <a:latin typeface="Söhne"/>
              </a:rPr>
              <a:t>where every nook and cranny could be a potential weak point.</a:t>
            </a:r>
          </a:p>
          <a:p>
            <a:r>
              <a:rPr lang="en-US" b="0" i="0" dirty="0">
                <a:solidFill>
                  <a:srgbClr val="D1D5DB"/>
                </a:solidFill>
                <a:effectLst/>
                <a:latin typeface="Söhne"/>
              </a:rPr>
              <a:t>So, It's not just about scanning one IP; it's about scanning entire networks, systems, applications. </a:t>
            </a:r>
          </a:p>
          <a:p>
            <a:r>
              <a:rPr lang="en-US" b="0" i="0" dirty="0">
                <a:solidFill>
                  <a:srgbClr val="D1D5DB"/>
                </a:solidFill>
                <a:effectLst/>
                <a:latin typeface="Söhne"/>
              </a:rPr>
              <a:t>And each area of these need to be manually examined for vulnerabilities and potential attack vectors.</a:t>
            </a:r>
          </a:p>
          <a:p>
            <a:endParaRPr lang="en-US" b="0" i="0" dirty="0">
              <a:solidFill>
                <a:srgbClr val="D1D5DB"/>
              </a:solidFill>
              <a:effectLst/>
              <a:latin typeface="Söhne"/>
            </a:endParaRPr>
          </a:p>
          <a:p>
            <a:r>
              <a:rPr lang="en-US" b="0" i="0" dirty="0">
                <a:solidFill>
                  <a:srgbClr val="D1D5DB"/>
                </a:solidFill>
                <a:effectLst/>
                <a:latin typeface="Söhne"/>
              </a:rPr>
              <a:t>It might help to think of it as </a:t>
            </a:r>
            <a:r>
              <a:rPr lang="en-US" b="0" i="0" dirty="0">
                <a:solidFill>
                  <a:srgbClr val="ECECF1"/>
                </a:solidFill>
                <a:effectLst/>
                <a:latin typeface="Söhne"/>
              </a:rPr>
              <a:t>trying to inspect every inch of this setting with a </a:t>
            </a:r>
            <a:r>
              <a:rPr lang="en-US" b="0" i="1" dirty="0">
                <a:solidFill>
                  <a:srgbClr val="ECECF1"/>
                </a:solidFill>
                <a:effectLst/>
                <a:latin typeface="Söhne"/>
              </a:rPr>
              <a:t>magnifying glass</a:t>
            </a:r>
            <a:r>
              <a:rPr lang="en-US" b="0" i="0" dirty="0">
                <a:solidFill>
                  <a:srgbClr val="ECECF1"/>
                </a:solidFill>
                <a:effectLst/>
                <a:latin typeface="Söhne"/>
              </a:rPr>
              <a:t>. </a:t>
            </a:r>
          </a:p>
          <a:p>
            <a:r>
              <a:rPr lang="en-US" b="0" i="0" dirty="0">
                <a:solidFill>
                  <a:srgbClr val="ECECF1"/>
                </a:solidFill>
                <a:effectLst/>
                <a:latin typeface="Söhne"/>
              </a:rPr>
              <a:t>It's thorough, </a:t>
            </a:r>
          </a:p>
          <a:p>
            <a:r>
              <a:rPr lang="en-US" b="0" i="0" dirty="0">
                <a:solidFill>
                  <a:srgbClr val="ECECF1"/>
                </a:solidFill>
                <a:effectLst/>
                <a:latin typeface="Söhne"/>
              </a:rPr>
              <a:t>but it's also slow and demands considerable effort.</a:t>
            </a:r>
          </a:p>
          <a:p>
            <a:endParaRPr lang="en-US" b="0" i="0" dirty="0">
              <a:solidFill>
                <a:srgbClr val="ECECF1"/>
              </a:solidFill>
              <a:effectLst/>
              <a:latin typeface="Söhne"/>
            </a:endParaRPr>
          </a:p>
          <a:p>
            <a:r>
              <a:rPr lang="en-US" b="0" i="0" dirty="0">
                <a:solidFill>
                  <a:srgbClr val="ECECF1"/>
                </a:solidFill>
                <a:effectLst/>
                <a:latin typeface="Söhne"/>
              </a:rPr>
              <a:t>Each scan, each test, consumes time and resources. </a:t>
            </a:r>
          </a:p>
          <a:p>
            <a:r>
              <a:rPr lang="en-US" b="0" i="0" dirty="0">
                <a:solidFill>
                  <a:srgbClr val="ECECF1"/>
                </a:solidFill>
                <a:effectLst/>
                <a:latin typeface="Söhne"/>
              </a:rPr>
              <a:t>And when you Multiply that by the scale of a typical penetration testing scenario – multiple IPs, various applications, diverse systems –</a:t>
            </a:r>
          </a:p>
          <a:p>
            <a:r>
              <a:rPr lang="en-US" b="0" i="0" dirty="0">
                <a:solidFill>
                  <a:srgbClr val="ECECF1"/>
                </a:solidFill>
                <a:effectLst/>
                <a:latin typeface="Söhne"/>
              </a:rPr>
              <a:t>then suddenly, this process can become pretty </a:t>
            </a:r>
            <a:r>
              <a:rPr lang="en-US" b="0" i="0" dirty="0" err="1">
                <a:solidFill>
                  <a:srgbClr val="ECECF1"/>
                </a:solidFill>
                <a:effectLst/>
                <a:latin typeface="Söhne"/>
              </a:rPr>
              <a:t>labourous</a:t>
            </a:r>
            <a:r>
              <a:rPr lang="en-US" b="0" i="0" dirty="0">
                <a:solidFill>
                  <a:srgbClr val="ECECF1"/>
                </a:solidFill>
                <a:effectLst/>
                <a:latin typeface="Söhne"/>
              </a:rPr>
              <a:t> </a:t>
            </a:r>
          </a:p>
          <a:p>
            <a:endParaRPr lang="en-US" b="0" i="0" dirty="0">
              <a:solidFill>
                <a:srgbClr val="ECECF1"/>
              </a:solidFill>
              <a:effectLst/>
              <a:latin typeface="Söhne"/>
            </a:endParaRPr>
          </a:p>
          <a:p>
            <a:r>
              <a:rPr lang="en-US" b="0" i="0" dirty="0">
                <a:solidFill>
                  <a:srgbClr val="ECECF1"/>
                </a:solidFill>
                <a:effectLst/>
                <a:latin typeface="Söhne"/>
              </a:rPr>
              <a:t>And don’t get me wrong,</a:t>
            </a:r>
          </a:p>
          <a:p>
            <a:r>
              <a:rPr lang="en-US" b="0" i="0" dirty="0">
                <a:solidFill>
                  <a:srgbClr val="D1D5DB"/>
                </a:solidFill>
                <a:effectLst/>
                <a:latin typeface="Söhne"/>
              </a:rPr>
              <a:t>It's not that these tools are bad; it's just that they're not superheroes. </a:t>
            </a:r>
          </a:p>
          <a:p>
            <a:r>
              <a:rPr lang="en-US" b="0" i="0" dirty="0">
                <a:solidFill>
                  <a:srgbClr val="D1D5DB"/>
                </a:solidFill>
                <a:effectLst/>
                <a:latin typeface="Söhne"/>
              </a:rPr>
              <a:t>They are not able to intelligently make decisions </a:t>
            </a:r>
          </a:p>
          <a:p>
            <a:r>
              <a:rPr lang="en-US" b="0" i="0" dirty="0">
                <a:solidFill>
                  <a:srgbClr val="D1D5DB"/>
                </a:solidFill>
                <a:effectLst/>
                <a:latin typeface="Söhne"/>
              </a:rPr>
              <a:t>They'll show you what's there, </a:t>
            </a:r>
          </a:p>
          <a:p>
            <a:r>
              <a:rPr lang="en-US" b="0" i="0" dirty="0">
                <a:solidFill>
                  <a:srgbClr val="D1D5DB"/>
                </a:solidFill>
                <a:effectLst/>
                <a:latin typeface="Söhne"/>
              </a:rPr>
              <a:t>but it's up to you to figure out where to scan and what the scans even mean</a:t>
            </a:r>
          </a:p>
          <a:p>
            <a:r>
              <a:rPr lang="en-US" b="0" i="0" dirty="0">
                <a:solidFill>
                  <a:srgbClr val="D1D5DB"/>
                </a:solidFill>
                <a:effectLst/>
                <a:latin typeface="Söhne"/>
              </a:rPr>
              <a:t>They still need skilled personnel who possess the necessary knowledge and expertise to identify vulnerabilities and assess potential risks.</a:t>
            </a:r>
          </a:p>
          <a:p>
            <a:endParaRPr lang="en-US" b="0" i="0" dirty="0">
              <a:solidFill>
                <a:srgbClr val="D1D5DB"/>
              </a:solidFill>
              <a:effectLst/>
              <a:latin typeface="Söhne"/>
            </a:endParaRPr>
          </a:p>
          <a:p>
            <a:r>
              <a:rPr lang="en-US" b="0" i="0" dirty="0">
                <a:solidFill>
                  <a:srgbClr val="D1D5DB"/>
                </a:solidFill>
                <a:effectLst/>
                <a:latin typeface="Söhne"/>
              </a:rPr>
              <a:t>But imagine if you didn’t have to?</a:t>
            </a:r>
          </a:p>
          <a:p>
            <a:r>
              <a:rPr lang="en-US" b="0" i="0" dirty="0">
                <a:solidFill>
                  <a:srgbClr val="D1D5DB"/>
                </a:solidFill>
                <a:effectLst/>
                <a:latin typeface="Söhne"/>
              </a:rPr>
              <a:t>Imagine if the tool was able to take care of all that on its own?</a:t>
            </a:r>
          </a:p>
          <a:p>
            <a:endParaRPr lang="en-US" b="0" i="0" dirty="0">
              <a:solidFill>
                <a:srgbClr val="D1D5DB"/>
              </a:solidFill>
              <a:effectLst/>
              <a:latin typeface="Söhne"/>
            </a:endParaRPr>
          </a:p>
          <a:p>
            <a:endParaRPr lang="en-US" b="0" i="0" dirty="0">
              <a:solidFill>
                <a:srgbClr val="D1D5DB"/>
              </a:solidFill>
              <a:effectLst/>
              <a:latin typeface="Söhne"/>
            </a:endParaRPr>
          </a:p>
          <a:p>
            <a:r>
              <a:rPr lang="en-US" b="0" i="0" dirty="0">
                <a:solidFill>
                  <a:srgbClr val="ECECF1"/>
                </a:solidFill>
                <a:effectLst/>
                <a:latin typeface="Söhne"/>
              </a:rPr>
              <a:t>Another challenge we encounter with manual scanning tools</a:t>
            </a:r>
          </a:p>
          <a:p>
            <a:r>
              <a:rPr lang="en-US" b="0" i="0" dirty="0">
                <a:solidFill>
                  <a:srgbClr val="ECECF1"/>
                </a:solidFill>
                <a:effectLst/>
                <a:latin typeface="Söhne"/>
              </a:rPr>
              <a:t> is in the  management of vulnerability and attack databases. </a:t>
            </a:r>
          </a:p>
          <a:p>
            <a:endParaRPr lang="en-US" b="0" i="0" dirty="0">
              <a:solidFill>
                <a:srgbClr val="ECECF1"/>
              </a:solidFill>
              <a:effectLst/>
              <a:latin typeface="Söhne"/>
            </a:endParaRPr>
          </a:p>
          <a:p>
            <a:r>
              <a:rPr lang="en-US" b="0" i="0" dirty="0">
                <a:solidFill>
                  <a:srgbClr val="ECECF1"/>
                </a:solidFill>
                <a:effectLst/>
                <a:latin typeface="Söhne"/>
              </a:rPr>
              <a:t>We learned that vulnerability scanners rely on public databases such as CVE or NVD</a:t>
            </a:r>
          </a:p>
          <a:p>
            <a:r>
              <a:rPr lang="en-US" b="0" i="0" dirty="0">
                <a:solidFill>
                  <a:srgbClr val="ECECF1"/>
                </a:solidFill>
                <a:effectLst/>
                <a:latin typeface="Söhne"/>
              </a:rPr>
              <a:t>to get details about known vulnerabilities </a:t>
            </a:r>
          </a:p>
          <a:p>
            <a:r>
              <a:rPr lang="en-US" b="0" i="0" dirty="0">
                <a:solidFill>
                  <a:srgbClr val="ECECF1"/>
                </a:solidFill>
                <a:effectLst/>
                <a:latin typeface="Söhne"/>
              </a:rPr>
              <a:t>But to visualize the limitations of this, it can help to </a:t>
            </a:r>
            <a:r>
              <a:rPr lang="en-US" b="0" i="0" dirty="0">
                <a:solidFill>
                  <a:srgbClr val="D1D5DB"/>
                </a:solidFill>
                <a:effectLst/>
                <a:latin typeface="Söhne"/>
              </a:rPr>
              <a:t>Think of it as a massive library.</a:t>
            </a:r>
          </a:p>
          <a:p>
            <a:endParaRPr lang="en-US" b="0" i="0" dirty="0">
              <a:solidFill>
                <a:srgbClr val="D1D5DB"/>
              </a:solidFill>
              <a:effectLst/>
              <a:latin typeface="Söhne"/>
            </a:endParaRPr>
          </a:p>
          <a:p>
            <a:r>
              <a:rPr lang="en-US" b="0" i="0" dirty="0">
                <a:solidFill>
                  <a:srgbClr val="D1D5DB"/>
                </a:solidFill>
                <a:effectLst/>
                <a:latin typeface="Söhne"/>
              </a:rPr>
              <a:t>In this library, there is a ton of information about vulnerabilities and some corresponding attack paths that can be used to exploit them.</a:t>
            </a:r>
          </a:p>
          <a:p>
            <a:r>
              <a:rPr lang="en-US" b="0" i="0" dirty="0">
                <a:solidFill>
                  <a:srgbClr val="D1D5DB"/>
                </a:solidFill>
                <a:effectLst/>
                <a:latin typeface="Söhne"/>
              </a:rPr>
              <a:t>And as new threats (or books) emerge, this database must be updated in order for the tools to recognize them. </a:t>
            </a:r>
          </a:p>
          <a:p>
            <a:r>
              <a:rPr lang="en-US" b="0" i="0" dirty="0">
                <a:solidFill>
                  <a:srgbClr val="D1D5DB"/>
                </a:solidFill>
                <a:effectLst/>
                <a:latin typeface="Söhne"/>
              </a:rPr>
              <a:t>So now you have a dedicated librarian who is diligently cataloging each new arrival, </a:t>
            </a:r>
          </a:p>
          <a:p>
            <a:r>
              <a:rPr lang="en-US" b="0" i="0" dirty="0">
                <a:solidFill>
                  <a:srgbClr val="D1D5DB"/>
                </a:solidFill>
                <a:effectLst/>
                <a:latin typeface="Söhne"/>
              </a:rPr>
              <a:t>Abd ensuring that every plot twist and every unexpected turn, is accounted for.</a:t>
            </a:r>
          </a:p>
          <a:p>
            <a:r>
              <a:rPr lang="en-US" b="0" i="0" dirty="0">
                <a:solidFill>
                  <a:srgbClr val="D1D5DB"/>
                </a:solidFill>
                <a:effectLst/>
                <a:latin typeface="Söhne"/>
              </a:rPr>
              <a:t>And if it was just one book released a week, this wouldn’t be too overwhelming,</a:t>
            </a:r>
          </a:p>
          <a:p>
            <a:r>
              <a:rPr lang="en-US" b="0" i="0" dirty="0">
                <a:solidFill>
                  <a:srgbClr val="D1D5DB"/>
                </a:solidFill>
                <a:effectLst/>
                <a:latin typeface="Söhne"/>
              </a:rPr>
              <a:t>But that’s not how it works.</a:t>
            </a:r>
          </a:p>
          <a:p>
            <a:r>
              <a:rPr lang="en-US" b="0" i="0" dirty="0">
                <a:solidFill>
                  <a:srgbClr val="D1D5DB"/>
                </a:solidFill>
                <a:effectLst/>
                <a:latin typeface="Söhne"/>
              </a:rPr>
              <a:t>Its more like a flood of novels, </a:t>
            </a:r>
          </a:p>
          <a:p>
            <a:r>
              <a:rPr lang="en-US" b="0" i="0" dirty="0">
                <a:solidFill>
                  <a:srgbClr val="D1D5DB"/>
                </a:solidFill>
                <a:effectLst/>
                <a:latin typeface="Söhne"/>
              </a:rPr>
              <a:t>Each in its own language,</a:t>
            </a:r>
          </a:p>
          <a:p>
            <a:r>
              <a:rPr lang="en-US" b="0" i="0" dirty="0">
                <a:solidFill>
                  <a:srgbClr val="D1D5DB"/>
                </a:solidFill>
                <a:effectLst/>
                <a:latin typeface="Söhne"/>
              </a:rPr>
              <a:t>And filled with complex scenarios that the librarian must research,</a:t>
            </a:r>
          </a:p>
          <a:p>
            <a:r>
              <a:rPr lang="en-US" b="0" i="0" dirty="0" err="1">
                <a:solidFill>
                  <a:srgbClr val="D1D5DB"/>
                </a:solidFill>
                <a:effectLst/>
                <a:latin typeface="Söhne"/>
              </a:rPr>
              <a:t>Etc</a:t>
            </a:r>
            <a:endParaRPr lang="en-US" b="0" i="0" dirty="0">
              <a:solidFill>
                <a:srgbClr val="D1D5DB"/>
              </a:solidFill>
              <a:effectLst/>
              <a:latin typeface="Söhne"/>
            </a:endParaRPr>
          </a:p>
          <a:p>
            <a:endParaRPr lang="en-US" b="0" i="0" dirty="0">
              <a:solidFill>
                <a:srgbClr val="D1D5DB"/>
              </a:solidFill>
              <a:effectLst/>
              <a:latin typeface="Söhne"/>
            </a:endParaRPr>
          </a:p>
          <a:p>
            <a:r>
              <a:rPr lang="en-US" b="0" i="0" dirty="0">
                <a:solidFill>
                  <a:srgbClr val="D1D5DB"/>
                </a:solidFill>
                <a:effectLst/>
                <a:latin typeface="Söhne"/>
              </a:rPr>
              <a:t>Well, our librarian is just not going to be able to keep up.</a:t>
            </a:r>
          </a:p>
          <a:p>
            <a:r>
              <a:rPr lang="en-US" b="0" i="0" dirty="0">
                <a:solidFill>
                  <a:srgbClr val="D1D5DB"/>
                </a:solidFill>
                <a:effectLst/>
                <a:latin typeface="Söhne"/>
              </a:rPr>
              <a:t>Which may not be too big of a deal in a normal library,</a:t>
            </a:r>
          </a:p>
          <a:p>
            <a:r>
              <a:rPr lang="en-US" b="0" i="0" dirty="0">
                <a:solidFill>
                  <a:srgbClr val="D1D5DB"/>
                </a:solidFill>
                <a:effectLst/>
                <a:latin typeface="Söhne"/>
              </a:rPr>
              <a:t>But these databases are the backbone of many of these scanners.</a:t>
            </a:r>
          </a:p>
          <a:p>
            <a:r>
              <a:rPr lang="en-US" b="0" i="0" dirty="0">
                <a:solidFill>
                  <a:srgbClr val="D1D5DB"/>
                </a:solidFill>
                <a:effectLst/>
                <a:latin typeface="Söhne"/>
              </a:rPr>
              <a:t>Without them, the tools are not going to be able to recognize new threats.</a:t>
            </a:r>
          </a:p>
          <a:p>
            <a:endParaRPr lang="en-US" b="0" i="0" dirty="0">
              <a:solidFill>
                <a:srgbClr val="D1D5DB"/>
              </a:solidFill>
              <a:effectLst/>
              <a:latin typeface="Söhne"/>
            </a:endParaRPr>
          </a:p>
          <a:p>
            <a:r>
              <a:rPr lang="en-US" b="0" i="0" dirty="0">
                <a:solidFill>
                  <a:srgbClr val="D1D5DB"/>
                </a:solidFill>
                <a:effectLst/>
                <a:latin typeface="Söhne"/>
              </a:rPr>
              <a:t>So imagine how powerful it would be if AI could step in and, </a:t>
            </a:r>
          </a:p>
          <a:p>
            <a:r>
              <a:rPr lang="en-US" b="0" i="0" dirty="0">
                <a:solidFill>
                  <a:srgbClr val="D1D5DB"/>
                </a:solidFill>
                <a:effectLst/>
                <a:latin typeface="Söhne"/>
              </a:rPr>
              <a:t>Not only do the job *faster*,</a:t>
            </a:r>
          </a:p>
          <a:p>
            <a:r>
              <a:rPr lang="en-US" b="0" i="0" dirty="0">
                <a:solidFill>
                  <a:srgbClr val="D1D5DB"/>
                </a:solidFill>
                <a:effectLst/>
                <a:latin typeface="Söhne"/>
              </a:rPr>
              <a:t>But do them simultaneously</a:t>
            </a:r>
          </a:p>
          <a:p>
            <a:r>
              <a:rPr lang="en-US" b="0" i="0" dirty="0">
                <a:solidFill>
                  <a:srgbClr val="D1D5DB"/>
                </a:solidFill>
                <a:effectLst/>
                <a:latin typeface="Söhne"/>
              </a:rPr>
              <a:t>And intelligently  without making mistakes</a:t>
            </a:r>
          </a:p>
          <a:p>
            <a:endParaRPr lang="en-US" b="0" i="0" dirty="0">
              <a:solidFill>
                <a:srgbClr val="D1D5DB"/>
              </a:solidFill>
              <a:effectLst/>
              <a:latin typeface="Söhne"/>
            </a:endParaRPr>
          </a:p>
          <a:p>
            <a:endParaRPr lang="en-US" b="0" i="0" dirty="0">
              <a:solidFill>
                <a:srgbClr val="D1D5DB"/>
              </a:solidFill>
              <a:effectLst/>
              <a:latin typeface="Söhne"/>
            </a:endParaRPr>
          </a:p>
          <a:p>
            <a:r>
              <a:rPr lang="en-US" b="0" i="0" dirty="0">
                <a:solidFill>
                  <a:srgbClr val="D1D5DB"/>
                </a:solidFill>
                <a:effectLst/>
                <a:latin typeface="Söhne"/>
              </a:rPr>
              <a:t>Which brings us to our next, and </a:t>
            </a:r>
            <a:r>
              <a:rPr lang="en-US" b="0" i="0" dirty="0" err="1">
                <a:solidFill>
                  <a:srgbClr val="ECECF1"/>
                </a:solidFill>
                <a:effectLst/>
                <a:latin typeface="Söhne"/>
              </a:rPr>
              <a:t>And</a:t>
            </a:r>
            <a:r>
              <a:rPr lang="en-US" b="0" i="0" dirty="0">
                <a:solidFill>
                  <a:srgbClr val="ECECF1"/>
                </a:solidFill>
                <a:effectLst/>
                <a:latin typeface="Söhne"/>
              </a:rPr>
              <a:t> probably one of the most significant, limitations : the human </a:t>
            </a:r>
            <a:r>
              <a:rPr lang="en-US" b="0" i="0" dirty="0">
                <a:solidFill>
                  <a:srgbClr val="D1D5DB"/>
                </a:solidFill>
                <a:effectLst/>
                <a:latin typeface="Söhne"/>
              </a:rPr>
              <a:t>factor. </a:t>
            </a:r>
          </a:p>
          <a:p>
            <a:endParaRPr lang="en-US" b="0" i="0" dirty="0">
              <a:solidFill>
                <a:srgbClr val="D1D5DB"/>
              </a:solidFill>
              <a:effectLst/>
              <a:latin typeface="Söhne"/>
            </a:endParaRPr>
          </a:p>
          <a:p>
            <a:r>
              <a:rPr lang="en-US" b="0" i="0" dirty="0">
                <a:solidFill>
                  <a:srgbClr val="D1D5DB"/>
                </a:solidFill>
                <a:effectLst/>
                <a:latin typeface="Söhne"/>
              </a:rPr>
              <a:t>As incredible as our dedicated librarian is, </a:t>
            </a:r>
          </a:p>
          <a:p>
            <a:r>
              <a:rPr lang="en-US" b="0" i="0" dirty="0">
                <a:solidFill>
                  <a:srgbClr val="D1D5DB"/>
                </a:solidFill>
                <a:effectLst/>
                <a:latin typeface="Söhne"/>
              </a:rPr>
              <a:t>there's one thing they can't escape – the limitations of being human.</a:t>
            </a:r>
            <a:endParaRPr lang="en-US" b="0" i="0" dirty="0">
              <a:solidFill>
                <a:srgbClr val="ECECF1"/>
              </a:solidFill>
              <a:effectLst/>
              <a:latin typeface="Söhne"/>
            </a:endParaRPr>
          </a:p>
          <a:p>
            <a:endParaRPr lang="en-US" b="0" i="0" dirty="0">
              <a:solidFill>
                <a:srgbClr val="ECECF1"/>
              </a:solidFill>
              <a:effectLst/>
              <a:latin typeface="Söhne"/>
            </a:endParaRPr>
          </a:p>
          <a:p>
            <a:r>
              <a:rPr lang="en-US" b="0" i="0" dirty="0">
                <a:solidFill>
                  <a:srgbClr val="ECECF1"/>
                </a:solidFill>
                <a:effectLst/>
                <a:latin typeface="Söhne"/>
              </a:rPr>
              <a:t>And Humans, as brilliant and capable as we are, </a:t>
            </a:r>
          </a:p>
          <a:p>
            <a:r>
              <a:rPr lang="en-US" b="0" i="0" dirty="0">
                <a:solidFill>
                  <a:srgbClr val="ECECF1"/>
                </a:solidFill>
                <a:effectLst/>
                <a:latin typeface="Söhne"/>
              </a:rPr>
              <a:t>we get tired,</a:t>
            </a:r>
          </a:p>
          <a:p>
            <a:r>
              <a:rPr lang="en-US" b="0" i="0" dirty="0">
                <a:solidFill>
                  <a:srgbClr val="ECECF1"/>
                </a:solidFill>
                <a:effectLst/>
                <a:latin typeface="Söhne"/>
              </a:rPr>
              <a:t>And when we get tired, we make mistakes</a:t>
            </a:r>
          </a:p>
          <a:p>
            <a:r>
              <a:rPr lang="en-US" b="0" i="0" dirty="0">
                <a:solidFill>
                  <a:srgbClr val="ECECF1"/>
                </a:solidFill>
                <a:effectLst/>
                <a:latin typeface="Söhne"/>
              </a:rPr>
              <a:t>Especially in a fast-paced field</a:t>
            </a:r>
          </a:p>
          <a:p>
            <a:endParaRPr lang="en-US" b="0" i="0" dirty="0">
              <a:solidFill>
                <a:srgbClr val="ECECF1"/>
              </a:solidFill>
              <a:effectLst/>
              <a:latin typeface="Söhne"/>
            </a:endParaRPr>
          </a:p>
          <a:p>
            <a:r>
              <a:rPr lang="en-US" b="0" i="0" dirty="0">
                <a:solidFill>
                  <a:srgbClr val="ECECF1"/>
                </a:solidFill>
                <a:effectLst/>
                <a:latin typeface="Söhne"/>
              </a:rPr>
              <a:t>So whenever a human is involved, </a:t>
            </a:r>
          </a:p>
          <a:p>
            <a:r>
              <a:rPr lang="en-US" b="0" i="0" dirty="0">
                <a:solidFill>
                  <a:srgbClr val="ECECF1"/>
                </a:solidFill>
                <a:effectLst/>
                <a:latin typeface="Söhne"/>
              </a:rPr>
              <a:t>There will always be the risk of human error, </a:t>
            </a:r>
          </a:p>
          <a:p>
            <a:endParaRPr lang="en-US" b="0" i="0" dirty="0">
              <a:solidFill>
                <a:srgbClr val="ECECF1"/>
              </a:solidFill>
              <a:effectLst/>
              <a:latin typeface="Söhne"/>
            </a:endParaRPr>
          </a:p>
          <a:p>
            <a:r>
              <a:rPr lang="en-US" b="0" i="0" dirty="0">
                <a:solidFill>
                  <a:srgbClr val="ECECF1"/>
                </a:solidFill>
                <a:effectLst/>
                <a:latin typeface="Söhne"/>
              </a:rPr>
              <a:t>And this isn’t meant to be an insult,</a:t>
            </a:r>
          </a:p>
          <a:p>
            <a:r>
              <a:rPr lang="en-US" b="0" i="0" dirty="0">
                <a:solidFill>
                  <a:srgbClr val="ECECF1"/>
                </a:solidFill>
                <a:effectLst/>
                <a:latin typeface="Söhne"/>
              </a:rPr>
              <a:t> even the most skilled cybersecurity experts are not immune to oversight or mistakes.</a:t>
            </a:r>
          </a:p>
          <a:p>
            <a:endParaRPr lang="en-US" b="0" i="0" dirty="0">
              <a:solidFill>
                <a:srgbClr val="ECECF1"/>
              </a:solidFill>
              <a:effectLst/>
              <a:latin typeface="Söhne"/>
            </a:endParaRPr>
          </a:p>
          <a:p>
            <a:r>
              <a:rPr lang="en-US" b="0" i="0" dirty="0">
                <a:solidFill>
                  <a:srgbClr val="ECECF1"/>
                </a:solidFill>
                <a:effectLst/>
                <a:latin typeface="Söhne"/>
              </a:rPr>
              <a:t> I mean, imagine a scenario where an analyst is juggling multiple tasks and incorrectly configures a scanning tool, misinterprets results, or lacks experience on a specific system.</a:t>
            </a:r>
          </a:p>
          <a:p>
            <a:r>
              <a:rPr lang="en-US" b="0" i="0" dirty="0">
                <a:solidFill>
                  <a:srgbClr val="ECECF1"/>
                </a:solidFill>
                <a:effectLst/>
                <a:latin typeface="Söhne"/>
              </a:rPr>
              <a:t>If they miss a potential vulnerability,</a:t>
            </a:r>
          </a:p>
          <a:p>
            <a:r>
              <a:rPr lang="en-US" b="0" i="0" dirty="0">
                <a:solidFill>
                  <a:srgbClr val="ECECF1"/>
                </a:solidFill>
                <a:effectLst/>
                <a:latin typeface="Söhne"/>
              </a:rPr>
              <a:t>They could end up leaving their client at risk.</a:t>
            </a:r>
          </a:p>
          <a:p>
            <a:endParaRPr lang="en-US" b="0" i="0" dirty="0">
              <a:solidFill>
                <a:srgbClr val="ECECF1"/>
              </a:solidFill>
              <a:effectLst/>
              <a:latin typeface="Söhne"/>
            </a:endParaRPr>
          </a:p>
          <a:p>
            <a:r>
              <a:rPr lang="en-US" b="0" i="0" dirty="0">
                <a:solidFill>
                  <a:srgbClr val="ECECF1"/>
                </a:solidFill>
                <a:effectLst/>
                <a:latin typeface="Söhne"/>
              </a:rPr>
              <a:t>And Of course, these can be addressed by adopting standardized procedures and training programs, </a:t>
            </a:r>
          </a:p>
          <a:p>
            <a:r>
              <a:rPr lang="en-US" b="0" i="0" dirty="0">
                <a:solidFill>
                  <a:srgbClr val="ECECF1"/>
                </a:solidFill>
                <a:effectLst/>
                <a:latin typeface="Söhne"/>
              </a:rPr>
              <a:t>but with how fast the landscape is adapting, </a:t>
            </a:r>
          </a:p>
          <a:p>
            <a:r>
              <a:rPr lang="en-US" b="0" i="0" dirty="0">
                <a:solidFill>
                  <a:srgbClr val="ECECF1"/>
                </a:solidFill>
                <a:effectLst/>
                <a:latin typeface="Söhne"/>
              </a:rPr>
              <a:t>experts are continuously having to update their skills, which is time-consuming and expensive.</a:t>
            </a:r>
          </a:p>
          <a:p>
            <a:endParaRPr lang="en-US" b="0" i="0" dirty="0">
              <a:solidFill>
                <a:srgbClr val="ECECF1"/>
              </a:solidFill>
              <a:effectLst/>
              <a:latin typeface="Söhne"/>
            </a:endParaRPr>
          </a:p>
          <a:p>
            <a:r>
              <a:rPr lang="en-US" b="0" i="0" dirty="0">
                <a:solidFill>
                  <a:srgbClr val="ECECF1"/>
                </a:solidFill>
                <a:effectLst/>
                <a:latin typeface="Söhne"/>
              </a:rPr>
              <a:t>It's like asking a guard to learn and master a new martial art every time a different threat emerges. </a:t>
            </a:r>
          </a:p>
          <a:p>
            <a:r>
              <a:rPr lang="en-US" b="0" i="0" dirty="0">
                <a:solidFill>
                  <a:srgbClr val="ECECF1"/>
                </a:solidFill>
                <a:effectLst/>
                <a:latin typeface="Söhne"/>
              </a:rPr>
              <a:t>So While staying up to date is, of course, important, we are still humans and can only do so much. </a:t>
            </a:r>
          </a:p>
          <a:p>
            <a:r>
              <a:rPr lang="en-US" b="0" i="0" dirty="0">
                <a:solidFill>
                  <a:srgbClr val="ECECF1"/>
                </a:solidFill>
                <a:effectLst/>
                <a:latin typeface="Söhne"/>
              </a:rPr>
              <a:t>Mistakes will still be made, and that's why the assistance of intelligent automation can reduce the likelihood of oversight and improve the overall efficiency of the scanning process.</a:t>
            </a:r>
          </a:p>
          <a:p>
            <a:endParaRPr lang="en-US" b="0" i="0" dirty="0">
              <a:solidFill>
                <a:srgbClr val="ECECF1"/>
              </a:solidFill>
              <a:effectLst/>
              <a:latin typeface="Söhne"/>
            </a:endParaRPr>
          </a:p>
          <a:p>
            <a:r>
              <a:rPr lang="en-US" b="0" i="0" dirty="0">
                <a:solidFill>
                  <a:srgbClr val="D1D5DB"/>
                </a:solidFill>
                <a:effectLst/>
                <a:latin typeface="Söhne"/>
              </a:rPr>
              <a:t>Because AO doesn't experience fatigue, </a:t>
            </a:r>
          </a:p>
          <a:p>
            <a:r>
              <a:rPr lang="en-US" b="0" i="0" dirty="0">
                <a:solidFill>
                  <a:srgbClr val="D1D5DB"/>
                </a:solidFill>
                <a:effectLst/>
                <a:latin typeface="Söhne"/>
              </a:rPr>
              <a:t>it doesn't get overwhelmed by multitasking, </a:t>
            </a:r>
          </a:p>
          <a:p>
            <a:r>
              <a:rPr lang="en-US" b="0" i="0" dirty="0">
                <a:solidFill>
                  <a:srgbClr val="D1D5DB"/>
                </a:solidFill>
                <a:effectLst/>
                <a:latin typeface="Söhne"/>
              </a:rPr>
              <a:t>and it certainly doesn't succumb to the human vulnerabilities of oversight. </a:t>
            </a:r>
          </a:p>
          <a:p>
            <a:endParaRPr lang="en-US" b="0" i="0" dirty="0">
              <a:solidFill>
                <a:srgbClr val="D1D5DB"/>
              </a:solidFill>
              <a:effectLst/>
              <a:latin typeface="Söhne"/>
            </a:endParaRPr>
          </a:p>
          <a:p>
            <a:r>
              <a:rPr lang="en-US" b="0" i="0">
                <a:solidFill>
                  <a:srgbClr val="D1D5DB"/>
                </a:solidFill>
                <a:effectLst/>
                <a:latin typeface="Söhne"/>
              </a:rPr>
              <a:t>I do want to be clear though, It's not about replacing human expertise; it's about complementing it, creating a partnership that leverages the strengths of both humans and AI.</a:t>
            </a:r>
            <a:endParaRPr lang="en-US" b="0" i="0">
              <a:solidFill>
                <a:srgbClr val="ECECF1"/>
              </a:solidFill>
              <a:effectLst/>
              <a:latin typeface="Söhne"/>
            </a:endParaRPr>
          </a:p>
          <a:p>
            <a:endParaRPr lang="en-US"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5</a:t>
            </a:fld>
            <a:endParaRPr lang="en-US"/>
          </a:p>
        </p:txBody>
      </p:sp>
    </p:spTree>
    <p:extLst>
      <p:ext uri="{BB962C8B-B14F-4D97-AF65-F5344CB8AC3E}">
        <p14:creationId xmlns:p14="http://schemas.microsoft.com/office/powerpoint/2010/main" val="3119529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Arial" panose="020B0604020202020204" pitchFamily="34" charset="0"/>
              <a:buNone/>
            </a:pPr>
            <a:r>
              <a:rPr lang="en-US" sz="800" dirty="0">
                <a:effectLst/>
                <a:latin typeface="Times New Roman" panose="02020603050405020304" pitchFamily="18" charset="0"/>
              </a:rPr>
              <a:t>Slide 6:  Introduction to AI in Scanning</a:t>
            </a:r>
          </a:p>
          <a:p>
            <a:pPr rtl="0" fontAlgn="ctr">
              <a:spcBef>
                <a:spcPts val="0"/>
              </a:spcBef>
              <a:spcAft>
                <a:spcPts val="0"/>
              </a:spcAft>
              <a:buFont typeface="Arial" panose="020B0604020202020204" pitchFamily="34" charset="0"/>
              <a:buNone/>
            </a:pPr>
            <a:r>
              <a:rPr lang="en-US" sz="800" dirty="0">
                <a:effectLst/>
                <a:latin typeface="Times New Roman" panose="02020603050405020304" pitchFamily="18" charset="0"/>
              </a:rPr>
              <a:t>- Definition of Artificial Intelligence (AI) in the context of cybersecurity</a:t>
            </a:r>
          </a:p>
          <a:p>
            <a:pPr rtl="0" fontAlgn="ctr">
              <a:spcBef>
                <a:spcPts val="0"/>
              </a:spcBef>
              <a:spcAft>
                <a:spcPts val="0"/>
              </a:spcAft>
              <a:buFont typeface="Arial" panose="020B0604020202020204" pitchFamily="34" charset="0"/>
              <a:buNone/>
            </a:pPr>
            <a:r>
              <a:rPr lang="en-US" sz="800" dirty="0">
                <a:effectLst/>
                <a:latin typeface="Times New Roman" panose="02020603050405020304" pitchFamily="18" charset="0"/>
              </a:rPr>
              <a:t>- Role of AI in addressing limitations of traditional scanning</a:t>
            </a:r>
          </a:p>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800" dirty="0">
                <a:effectLst/>
                <a:latin typeface="Times New Roman" panose="02020603050405020304" pitchFamily="18" charset="0"/>
              </a:rPr>
              <a:t>=========================</a:t>
            </a:r>
          </a:p>
          <a:p>
            <a:pPr rtl="0" fontAlgn="ctr">
              <a:spcBef>
                <a:spcPts val="0"/>
              </a:spcBef>
              <a:spcAft>
                <a:spcPts val="0"/>
              </a:spcAft>
              <a:buFont typeface="Arial" panose="020B0604020202020204" pitchFamily="34" charset="0"/>
              <a:buNone/>
            </a:pPr>
            <a:endParaRPr lang="en-US" sz="800" dirty="0">
              <a:effectLst/>
              <a:latin typeface="Times New Roman" panose="02020603050405020304" pitchFamily="18" charset="0"/>
            </a:endParaRPr>
          </a:p>
          <a:p>
            <a:pPr rtl="0" fontAlgn="ctr">
              <a:spcBef>
                <a:spcPts val="0"/>
              </a:spcBef>
              <a:spcAft>
                <a:spcPts val="0"/>
              </a:spcAft>
              <a:buFont typeface="Arial" panose="020B0604020202020204" pitchFamily="34" charset="0"/>
              <a:buNone/>
            </a:pPr>
            <a:r>
              <a:rPr lang="en-US" sz="800" dirty="0">
                <a:effectLst/>
                <a:latin typeface="Calibri" panose="020F0502020204030204" pitchFamily="34" charset="0"/>
              </a:rPr>
              <a:t>So what exactly does introducing AI into scanning look like?</a:t>
            </a:r>
          </a:p>
          <a:p>
            <a:pPr rtl="0" fontAlgn="ctr">
              <a:spcBef>
                <a:spcPts val="0"/>
              </a:spcBef>
              <a:spcAft>
                <a:spcPts val="0"/>
              </a:spcAft>
              <a:buFont typeface="Arial" panose="020B0604020202020204" pitchFamily="34" charset="0"/>
              <a:buNone/>
            </a:pPr>
            <a:endParaRPr lang="en-US" sz="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800" dirty="0">
                <a:effectLst/>
                <a:latin typeface="Calibri" panose="020F0502020204030204" pitchFamily="34" charset="0"/>
              </a:rPr>
              <a:t>Well remember that, in the </a:t>
            </a:r>
            <a:r>
              <a:rPr lang="en-US" sz="800" b="0" i="0" dirty="0">
                <a:effectLst/>
                <a:latin typeface="Söhne"/>
              </a:rPr>
              <a:t>context of cybersecurity, AI applies advanced algorithms and machine learning techniques to enhance the efficiency of (?)</a:t>
            </a:r>
          </a:p>
          <a:p>
            <a:pPr rtl="0" fontAlgn="ctr">
              <a:spcBef>
                <a:spcPts val="0"/>
              </a:spcBef>
              <a:spcAft>
                <a:spcPts val="0"/>
              </a:spcAft>
              <a:buFont typeface="Arial" panose="020B0604020202020204" pitchFamily="34" charset="0"/>
              <a:buNone/>
            </a:pPr>
            <a:r>
              <a:rPr lang="en-US" sz="800" b="0" i="0" dirty="0">
                <a:effectLst/>
                <a:latin typeface="Söhne"/>
              </a:rPr>
              <a:t>So these intelligent tools are not just simply </a:t>
            </a:r>
            <a:r>
              <a:rPr lang="en-US" sz="800" b="0" i="1" dirty="0">
                <a:effectLst/>
                <a:latin typeface="Söhne"/>
              </a:rPr>
              <a:t>following instructions </a:t>
            </a:r>
            <a:r>
              <a:rPr lang="en-US" sz="800" b="0" i="0" dirty="0">
                <a:effectLst/>
                <a:latin typeface="Söhne"/>
              </a:rPr>
              <a:t>given to them through human interaction, but they are learning from previous data or experiences.</a:t>
            </a:r>
          </a:p>
          <a:p>
            <a:pPr rtl="0" fontAlgn="ctr">
              <a:spcBef>
                <a:spcPts val="0"/>
              </a:spcBef>
              <a:spcAft>
                <a:spcPts val="0"/>
              </a:spcAft>
              <a:buFont typeface="Arial" panose="020B0604020202020204" pitchFamily="34" charset="0"/>
              <a:buNone/>
            </a:pPr>
            <a:r>
              <a:rPr lang="en-US" sz="800" b="0" i="0" dirty="0">
                <a:effectLst/>
                <a:latin typeface="Söhne"/>
              </a:rPr>
              <a:t>So when we talk about 'introducing AI into scanning,' we're essentially giving these tools the ability to behave autonomously and </a:t>
            </a:r>
            <a:r>
              <a:rPr lang="en-US" sz="800" b="0" i="0" dirty="0">
                <a:solidFill>
                  <a:srgbClr val="ECECF1"/>
                </a:solidFill>
                <a:effectLst/>
                <a:latin typeface="Söhne"/>
              </a:rPr>
              <a:t>perform tasks that typically require human intelligence</a:t>
            </a:r>
            <a:endParaRPr lang="en-US" sz="800" b="0" i="0" dirty="0">
              <a:effectLst/>
              <a:latin typeface="Söhne"/>
            </a:endParaRPr>
          </a:p>
          <a:p>
            <a:pPr rtl="0" fontAlgn="ctr">
              <a:spcBef>
                <a:spcPts val="0"/>
              </a:spcBef>
              <a:spcAft>
                <a:spcPts val="0"/>
              </a:spcAft>
              <a:buFont typeface="Arial" panose="020B0604020202020204" pitchFamily="34" charset="0"/>
              <a:buNone/>
            </a:pPr>
            <a:endParaRPr lang="en-US" sz="800" b="0" i="0" dirty="0">
              <a:effectLst/>
              <a:latin typeface="Söhne"/>
            </a:endParaRPr>
          </a:p>
          <a:p>
            <a:pPr rtl="0" fontAlgn="ctr">
              <a:spcBef>
                <a:spcPts val="0"/>
              </a:spcBef>
              <a:spcAft>
                <a:spcPts val="0"/>
              </a:spcAft>
              <a:buFont typeface="Arial" panose="020B0604020202020204" pitchFamily="34" charset="0"/>
              <a:buNone/>
            </a:pPr>
            <a:endParaRPr lang="en-US" sz="800" b="0" i="0" dirty="0">
              <a:effectLst/>
              <a:latin typeface="Söhne"/>
            </a:endParaRPr>
          </a:p>
          <a:p>
            <a:pPr rtl="0" fontAlgn="ctr">
              <a:spcBef>
                <a:spcPts val="0"/>
              </a:spcBef>
              <a:spcAft>
                <a:spcPts val="0"/>
              </a:spcAft>
              <a:buFont typeface="Arial" panose="020B0604020202020204" pitchFamily="34" charset="0"/>
              <a:buNone/>
            </a:pPr>
            <a:r>
              <a:rPr lang="en-US" sz="800" b="0" i="0" dirty="0">
                <a:effectLst/>
                <a:latin typeface="Söhne"/>
              </a:rPr>
              <a:t>So how does this affect </a:t>
            </a:r>
            <a:r>
              <a:rPr lang="en-US" sz="800" b="0" i="0" dirty="0">
                <a:solidFill>
                  <a:srgbClr val="ECECF1"/>
                </a:solidFill>
                <a:effectLst/>
                <a:latin typeface="Söhne"/>
              </a:rPr>
              <a:t>the limitations we just talked about in the traditional scanning methods?</a:t>
            </a:r>
          </a:p>
          <a:p>
            <a:pPr rtl="0" fontAlgn="ctr">
              <a:spcBef>
                <a:spcPts val="0"/>
              </a:spcBef>
              <a:spcAft>
                <a:spcPts val="0"/>
              </a:spcAft>
              <a:buFont typeface="Arial" panose="020B0604020202020204" pitchFamily="34" charset="0"/>
              <a:buNone/>
            </a:pPr>
            <a:endParaRPr lang="en-US" sz="800" b="0" i="0" dirty="0">
              <a:effectLst/>
              <a:latin typeface="Söhne"/>
            </a:endParaRPr>
          </a:p>
          <a:p>
            <a:pPr rtl="0" fontAlgn="ctr">
              <a:spcBef>
                <a:spcPts val="0"/>
              </a:spcBef>
              <a:spcAft>
                <a:spcPts val="0"/>
              </a:spcAft>
              <a:buFont typeface="Arial" panose="020B0604020202020204" pitchFamily="34" charset="0"/>
              <a:buNone/>
            </a:pPr>
            <a:r>
              <a:rPr lang="en-US" sz="800" b="0" i="0" dirty="0">
                <a:effectLst/>
                <a:latin typeface="Söhne"/>
              </a:rPr>
              <a:t>Well first, </a:t>
            </a:r>
            <a:r>
              <a:rPr lang="en-US" sz="800" b="0" i="0" dirty="0">
                <a:solidFill>
                  <a:srgbClr val="ECECF1"/>
                </a:solidFill>
                <a:effectLst/>
                <a:latin typeface="Söhne"/>
              </a:rPr>
              <a:t>AI introduces speed and consistency to the scanning process. So not only are the tests performed more quickly, but each test is conducted with the same standard of precision every time. Instead of one human, slowly and methodically inspecting every inch of a landscape with a magnifying glass, AI can detect  patterns and anomalies at speeds incomparable to humans. It's like upgrading from a magnifying glass to a sophisticated satellite system – quick, comprehensive, and able to cover more ground with minimal human effort.</a:t>
            </a:r>
          </a:p>
          <a:p>
            <a:pPr rtl="0" fontAlgn="ctr">
              <a:spcBef>
                <a:spcPts val="0"/>
              </a:spcBef>
              <a:spcAft>
                <a:spcPts val="0"/>
              </a:spcAft>
              <a:buFont typeface="Arial" panose="020B0604020202020204" pitchFamily="34" charset="0"/>
              <a:buNone/>
            </a:pPr>
            <a:endParaRPr lang="en-US" sz="800" b="0" i="0" dirty="0">
              <a:solidFill>
                <a:srgbClr val="ECECF1"/>
              </a:solidFill>
              <a:effectLst/>
              <a:latin typeface="Söhne"/>
            </a:endParaRP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Also unlike manual methods AI can automate the process of navigating through public databases and frameworks. Instead of a human librarian categorizing and translating our library, we now have </a:t>
            </a:r>
            <a:r>
              <a:rPr lang="en-US" sz="1050" b="0" i="0" dirty="0">
                <a:solidFill>
                  <a:srgbClr val="ECECF1"/>
                </a:solidFill>
                <a:effectLst/>
                <a:latin typeface="Söhne"/>
              </a:rPr>
              <a:t>a ‘tireless digital curator’ that automatically </a:t>
            </a:r>
            <a:r>
              <a:rPr lang="en-US" sz="1400" b="0" i="0" dirty="0">
                <a:solidFill>
                  <a:srgbClr val="ECECF1"/>
                </a:solidFill>
                <a:effectLst/>
                <a:latin typeface="Söhne"/>
              </a:rPr>
              <a:t>pulls information from CVE, NVD, and MITRE databases,</a:t>
            </a:r>
            <a:r>
              <a:rPr lang="en-US" sz="1050" b="0" i="0" dirty="0">
                <a:solidFill>
                  <a:srgbClr val="ECECF1"/>
                </a:solidFill>
                <a:effectLst/>
                <a:latin typeface="Söhne"/>
              </a:rPr>
              <a:t>, identifies any relevant information, and then seamlessly integrates it. And if it needs translating for a different software or system architecture?, AI doesn’t require manual code updates or rewrites, because it can adapt dynamically. </a:t>
            </a:r>
          </a:p>
          <a:p>
            <a:pPr rtl="0" fontAlgn="ctr">
              <a:spcBef>
                <a:spcPts val="0"/>
              </a:spcBef>
              <a:spcAft>
                <a:spcPts val="0"/>
              </a:spcAft>
              <a:buFont typeface="Arial" panose="020B0604020202020204" pitchFamily="34" charset="0"/>
              <a:buNone/>
            </a:pPr>
            <a:endParaRPr lang="en-US" sz="1050" b="0" i="0" dirty="0">
              <a:solidFill>
                <a:srgbClr val="ECECF1"/>
              </a:solidFill>
              <a:effectLst/>
              <a:latin typeface="Söhne"/>
            </a:endParaRPr>
          </a:p>
          <a:p>
            <a:pPr rtl="0" fontAlgn="ctr">
              <a:spcBef>
                <a:spcPts val="0"/>
              </a:spcBef>
              <a:spcAft>
                <a:spcPts val="0"/>
              </a:spcAft>
              <a:buFont typeface="Arial" panose="020B0604020202020204" pitchFamily="34" charset="0"/>
              <a:buNone/>
            </a:pPr>
            <a:endParaRPr lang="en-US" sz="1050" b="0" i="0" dirty="0">
              <a:solidFill>
                <a:srgbClr val="ECECF1"/>
              </a:solidFill>
              <a:effectLst/>
              <a:latin typeface="Söhne"/>
            </a:endParaRPr>
          </a:p>
          <a:p>
            <a:pPr rtl="0" fontAlgn="ctr">
              <a:spcBef>
                <a:spcPts val="0"/>
              </a:spcBef>
              <a:spcAft>
                <a:spcPts val="0"/>
              </a:spcAft>
              <a:buFont typeface="Arial" panose="020B0604020202020204" pitchFamily="34" charset="0"/>
              <a:buNone/>
            </a:pPr>
            <a:r>
              <a:rPr lang="en-US" sz="800" b="0" i="0" dirty="0">
                <a:solidFill>
                  <a:srgbClr val="ECECF1"/>
                </a:solidFill>
                <a:effectLst/>
                <a:latin typeface="Söhne"/>
              </a:rPr>
              <a:t>And because of this, </a:t>
            </a:r>
            <a:r>
              <a:rPr lang="en-US" sz="1050" b="0" i="0" dirty="0">
                <a:solidFill>
                  <a:srgbClr val="ECECF1"/>
                </a:solidFill>
                <a:effectLst/>
                <a:latin typeface="Söhne"/>
              </a:rPr>
              <a:t>It effortlessly scales up to handle the large and complex landscapes</a:t>
            </a:r>
          </a:p>
          <a:p>
            <a:pPr rtl="0" fontAlgn="ctr">
              <a:spcBef>
                <a:spcPts val="0"/>
              </a:spcBef>
              <a:spcAft>
                <a:spcPts val="0"/>
              </a:spcAft>
              <a:buFont typeface="Arial" panose="020B0604020202020204" pitchFamily="34" charset="0"/>
              <a:buNone/>
            </a:pPr>
            <a:endParaRPr lang="en-US" sz="1050" b="0" i="0" dirty="0">
              <a:solidFill>
                <a:srgbClr val="ECECF1"/>
              </a:solidFill>
              <a:effectLst/>
              <a:latin typeface="Söhne"/>
            </a:endParaRPr>
          </a:p>
          <a:p>
            <a:pPr rtl="0" fontAlgn="ctr">
              <a:spcBef>
                <a:spcPts val="0"/>
              </a:spcBef>
              <a:spcAft>
                <a:spcPts val="0"/>
              </a:spcAft>
              <a:buFont typeface="Arial" panose="020B0604020202020204" pitchFamily="34" charset="0"/>
              <a:buNone/>
            </a:pPr>
            <a:r>
              <a:rPr lang="en-US" sz="1050" b="0" i="0" dirty="0">
                <a:solidFill>
                  <a:srgbClr val="ECECF1"/>
                </a:solidFill>
                <a:effectLst/>
                <a:latin typeface="Söhne"/>
              </a:rPr>
              <a:t>And since there is less human interaction, there is less potential for human error. Since AI follows predefined algorithms with </a:t>
            </a:r>
            <a:r>
              <a:rPr lang="en-US" sz="1050" b="0" i="1" dirty="0">
                <a:solidFill>
                  <a:srgbClr val="ECECF1"/>
                </a:solidFill>
                <a:effectLst/>
                <a:latin typeface="Söhne"/>
              </a:rPr>
              <a:t>precision</a:t>
            </a:r>
            <a:r>
              <a:rPr lang="en-US" sz="1050" b="0" i="0" dirty="0">
                <a:solidFill>
                  <a:srgbClr val="ECECF1"/>
                </a:solidFill>
                <a:effectLst/>
                <a:latin typeface="Söhne"/>
              </a:rPr>
              <a:t>, this processes becomes more accurate and dependable, minimizing the risks typically associated with manual methods. </a:t>
            </a:r>
          </a:p>
          <a:p>
            <a:pPr rtl="0" fontAlgn="ctr">
              <a:spcBef>
                <a:spcPts val="0"/>
              </a:spcBef>
              <a:spcAft>
                <a:spcPts val="0"/>
              </a:spcAft>
              <a:buFont typeface="Arial" panose="020B0604020202020204" pitchFamily="34" charset="0"/>
              <a:buNone/>
            </a:pPr>
            <a:r>
              <a:rPr lang="en-US" sz="1050" b="0" i="0" dirty="0">
                <a:solidFill>
                  <a:srgbClr val="ECECF1"/>
                </a:solidFill>
                <a:effectLst/>
                <a:latin typeface="Söhne"/>
              </a:rPr>
              <a:t>Not to mention, its </a:t>
            </a:r>
            <a:r>
              <a:rPr lang="en-US" sz="1400" b="0" i="0" dirty="0">
                <a:solidFill>
                  <a:srgbClr val="ECECF1"/>
                </a:solidFill>
                <a:effectLst/>
                <a:latin typeface="Söhne"/>
              </a:rPr>
              <a:t>continuously improving and retains information permanently. And while humans are obviously capable of learning some things as they go, their memory is less reliable. And for large, complicated ideas or tasks, its going to take a human much longer to obtain that skill than for AI.</a:t>
            </a:r>
          </a:p>
          <a:p>
            <a:pPr rtl="0" fontAlgn="ctr">
              <a:spcBef>
                <a:spcPts val="0"/>
              </a:spcBef>
              <a:spcAft>
                <a:spcPts val="0"/>
              </a:spcAft>
              <a:buFont typeface="Arial" panose="020B0604020202020204" pitchFamily="34" charset="0"/>
              <a:buNone/>
            </a:pPr>
            <a:endParaRPr lang="en-US" sz="1400" b="0" i="0" dirty="0">
              <a:solidFill>
                <a:srgbClr val="ECECF1"/>
              </a:solidFill>
              <a:effectLst/>
              <a:latin typeface="Söhne"/>
            </a:endParaRPr>
          </a:p>
          <a:p>
            <a:pPr rtl="0" fontAlgn="ctr">
              <a:spcBef>
                <a:spcPts val="0"/>
              </a:spcBef>
              <a:spcAft>
                <a:spcPts val="0"/>
              </a:spcAft>
              <a:buFont typeface="Arial" panose="020B0604020202020204" pitchFamily="34" charset="0"/>
              <a:buNone/>
            </a:pPr>
            <a:endParaRPr lang="en-US" sz="1400" b="0" i="0" dirty="0">
              <a:solidFill>
                <a:srgbClr val="ECECF1"/>
              </a:solidFill>
              <a:effectLst/>
              <a:latin typeface="Söhne"/>
            </a:endParaRPr>
          </a:p>
          <a:p>
            <a:pPr rtl="0" fontAlgn="ctr">
              <a:spcBef>
                <a:spcPts val="0"/>
              </a:spcBef>
              <a:spcAft>
                <a:spcPts val="0"/>
              </a:spcAft>
              <a:buFont typeface="Arial" panose="020B0604020202020204" pitchFamily="34" charset="0"/>
              <a:buNone/>
            </a:pPr>
            <a:r>
              <a:rPr lang="en-US" sz="2000" b="0" i="0" dirty="0">
                <a:solidFill>
                  <a:srgbClr val="ECECF1"/>
                </a:solidFill>
                <a:effectLst/>
                <a:latin typeface="Söhne"/>
              </a:rPr>
              <a:t>And since there is less human interaction, there is less potential for human error. Since AI follows predefined algorithms with </a:t>
            </a:r>
            <a:r>
              <a:rPr lang="en-US" sz="2000" b="0" i="1" dirty="0">
                <a:solidFill>
                  <a:srgbClr val="ECECF1"/>
                </a:solidFill>
                <a:effectLst/>
                <a:latin typeface="Söhne"/>
              </a:rPr>
              <a:t>precision</a:t>
            </a:r>
            <a:r>
              <a:rPr lang="en-US" sz="2000" b="0" i="0" dirty="0">
                <a:solidFill>
                  <a:srgbClr val="ECECF1"/>
                </a:solidFill>
                <a:effectLst/>
                <a:latin typeface="Söhne"/>
              </a:rPr>
              <a:t>, this processes becomes more accurate and dependable and minimizes the risks often tied to manual methods. </a:t>
            </a:r>
          </a:p>
          <a:p>
            <a:pPr rtl="0" fontAlgn="ctr">
              <a:spcBef>
                <a:spcPts val="0"/>
              </a:spcBef>
              <a:spcAft>
                <a:spcPts val="0"/>
              </a:spcAft>
              <a:buFont typeface="Arial" panose="020B0604020202020204" pitchFamily="34" charset="0"/>
              <a:buNone/>
            </a:pPr>
            <a:r>
              <a:rPr lang="en-US" sz="2000" b="0" i="0" dirty="0">
                <a:solidFill>
                  <a:srgbClr val="ECECF1"/>
                </a:solidFill>
                <a:effectLst/>
                <a:latin typeface="Söhne"/>
              </a:rPr>
              <a:t>Not to mention, AI </a:t>
            </a:r>
            <a:r>
              <a:rPr lang="en-US" sz="1400" b="0" i="0" dirty="0">
                <a:solidFill>
                  <a:srgbClr val="ECECF1"/>
                </a:solidFill>
                <a:effectLst/>
                <a:latin typeface="Söhne"/>
              </a:rPr>
              <a:t>its </a:t>
            </a:r>
            <a:r>
              <a:rPr lang="en-US" sz="2000" b="0" i="0" dirty="0">
                <a:solidFill>
                  <a:srgbClr val="ECECF1"/>
                </a:solidFill>
                <a:effectLst/>
                <a:latin typeface="Söhne"/>
              </a:rPr>
              <a:t>continuously improving and retains information permanently. and While humans can</a:t>
            </a:r>
            <a:r>
              <a:rPr lang="en-US" sz="2000" b="0" i="1" dirty="0">
                <a:solidFill>
                  <a:srgbClr val="ECECF1"/>
                </a:solidFill>
                <a:effectLst/>
                <a:latin typeface="Söhne"/>
              </a:rPr>
              <a:t> also</a:t>
            </a:r>
            <a:r>
              <a:rPr lang="en-US" sz="2000" b="0" i="0" dirty="0">
                <a:solidFill>
                  <a:srgbClr val="ECECF1"/>
                </a:solidFill>
                <a:effectLst/>
                <a:latin typeface="Söhne"/>
              </a:rPr>
              <a:t> learn along the way, their memory is fallible. And When dealing with complex concepts or tasks, AI surpasses humans in acquiring skills, doing so not only more quickly, but more efficiently.</a:t>
            </a:r>
            <a:endParaRPr lang="en-US" sz="1400" b="0" i="0" dirty="0">
              <a:solidFill>
                <a:srgbClr val="ECECF1"/>
              </a:solidFill>
              <a:effectLst/>
              <a:latin typeface="Söhne"/>
            </a:endParaRPr>
          </a:p>
          <a:p>
            <a:pPr rtl="0" fontAlgn="ctr">
              <a:spcBef>
                <a:spcPts val="0"/>
              </a:spcBef>
              <a:spcAft>
                <a:spcPts val="0"/>
              </a:spcAft>
              <a:buFont typeface="Arial" panose="020B0604020202020204" pitchFamily="34" charset="0"/>
              <a:buNone/>
            </a:pPr>
            <a:endParaRPr lang="en-US" sz="1400" b="0" i="0" dirty="0">
              <a:solidFill>
                <a:srgbClr val="ECECF1"/>
              </a:solidFill>
              <a:effectLst/>
              <a:latin typeface="Söhne"/>
            </a:endParaRPr>
          </a:p>
          <a:p>
            <a:pPr rtl="0" fontAlgn="ctr">
              <a:spcBef>
                <a:spcPts val="0"/>
              </a:spcBef>
              <a:spcAft>
                <a:spcPts val="0"/>
              </a:spcAft>
              <a:buFont typeface="Arial" panose="020B0604020202020204" pitchFamily="34" charset="0"/>
              <a:buNone/>
            </a:pPr>
            <a:endParaRPr lang="en-US" sz="1400"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6</a:t>
            </a:fld>
            <a:endParaRPr lang="en-US"/>
          </a:p>
        </p:txBody>
      </p:sp>
    </p:spTree>
    <p:extLst>
      <p:ext uri="{BB962C8B-B14F-4D97-AF65-F5344CB8AC3E}">
        <p14:creationId xmlns:p14="http://schemas.microsoft.com/office/powerpoint/2010/main" val="1053785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rtl="0">
              <a:spcBef>
                <a:spcPts val="0"/>
              </a:spcBef>
              <a:spcAft>
                <a:spcPts val="0"/>
              </a:spcAft>
            </a:pPr>
            <a:r>
              <a:rPr lang="en-US" sz="800" dirty="0">
                <a:solidFill>
                  <a:srgbClr val="000000"/>
                </a:solidFill>
                <a:effectLst/>
                <a:latin typeface="Calibri" panose="020F0502020204030204" pitchFamily="34" charset="0"/>
              </a:rPr>
              <a:t>Slide 7: AI in Network Scanning</a:t>
            </a:r>
          </a:p>
          <a:p>
            <a:pPr marL="0" marR="0" rtl="0">
              <a:spcBef>
                <a:spcPts val="0"/>
              </a:spcBef>
              <a:spcAft>
                <a:spcPts val="0"/>
              </a:spcAft>
            </a:pPr>
            <a:r>
              <a:rPr lang="en-US" sz="800" dirty="0">
                <a:solidFill>
                  <a:srgbClr val="000000"/>
                </a:solidFill>
                <a:effectLst/>
                <a:latin typeface="Calibri" panose="020F0502020204030204" pitchFamily="34" charset="0"/>
              </a:rPr>
              <a:t>- Introduction:</a:t>
            </a:r>
          </a:p>
          <a:p>
            <a:pPr marL="0" marR="0" rtl="0">
              <a:spcBef>
                <a:spcPts val="0"/>
              </a:spcBef>
              <a:spcAft>
                <a:spcPts val="0"/>
              </a:spcAft>
            </a:pPr>
            <a:r>
              <a:rPr lang="en-US" sz="800" dirty="0">
                <a:solidFill>
                  <a:srgbClr val="000000"/>
                </a:solidFill>
                <a:effectLst/>
                <a:latin typeface="Calibri" panose="020F0502020204030204" pitchFamily="34" charset="0"/>
              </a:rPr>
              <a:t>    - Define the role of network scanning in penetration testing.</a:t>
            </a:r>
          </a:p>
          <a:p>
            <a:pPr marL="0" marR="0" rtl="0">
              <a:spcBef>
                <a:spcPts val="0"/>
              </a:spcBef>
              <a:spcAft>
                <a:spcPts val="0"/>
              </a:spcAft>
            </a:pPr>
            <a:r>
              <a:rPr lang="en-US" sz="800" dirty="0">
                <a:solidFill>
                  <a:srgbClr val="000000"/>
                </a:solidFill>
                <a:effectLst/>
                <a:latin typeface="Calibri" panose="020F0502020204030204" pitchFamily="34" charset="0"/>
              </a:rPr>
              <a:t>    - Emphasize the importance of efficiently identifying and mapping the target's infrastructure.</a:t>
            </a:r>
          </a:p>
          <a:p>
            <a:pPr marL="0" marR="0" rtl="0">
              <a:spcBef>
                <a:spcPts val="0"/>
              </a:spcBef>
              <a:spcAft>
                <a:spcPts val="0"/>
              </a:spcAft>
            </a:pPr>
            <a:r>
              <a:rPr lang="en-US" sz="800" dirty="0">
                <a:solidFill>
                  <a:srgbClr val="000000"/>
                </a:solidFill>
                <a:effectLst/>
                <a:latin typeface="Calibri" panose="020F0502020204030204" pitchFamily="34" charset="0"/>
              </a:rPr>
              <a:t>- Traditional Network Scanning:</a:t>
            </a:r>
          </a:p>
          <a:p>
            <a:pPr marL="0" marR="0" rtl="0">
              <a:spcBef>
                <a:spcPts val="0"/>
              </a:spcBef>
              <a:spcAft>
                <a:spcPts val="0"/>
              </a:spcAft>
            </a:pPr>
            <a:r>
              <a:rPr lang="en-US" sz="800" dirty="0">
                <a:solidFill>
                  <a:srgbClr val="000000"/>
                </a:solidFill>
                <a:effectLst/>
                <a:latin typeface="Calibri" panose="020F0502020204030204" pitchFamily="34" charset="0"/>
              </a:rPr>
              <a:t>    - Briefly discuss traditional methods of network scanning, such as port scanning and service enumeration.</a:t>
            </a:r>
          </a:p>
          <a:p>
            <a:pPr marL="0" marR="0" rtl="0">
              <a:spcBef>
                <a:spcPts val="0"/>
              </a:spcBef>
              <a:spcAft>
                <a:spcPts val="0"/>
              </a:spcAft>
            </a:pPr>
            <a:r>
              <a:rPr lang="en-US" sz="800" dirty="0">
                <a:solidFill>
                  <a:srgbClr val="000000"/>
                </a:solidFill>
                <a:effectLst/>
                <a:latin typeface="Calibri" panose="020F0502020204030204" pitchFamily="34" charset="0"/>
              </a:rPr>
              <a:t>    - Highlight the challenges of manual network scanning, especially in large and complex environments.</a:t>
            </a:r>
          </a:p>
          <a:p>
            <a:pPr marL="0" marR="0" rtl="0">
              <a:spcBef>
                <a:spcPts val="0"/>
              </a:spcBef>
              <a:spcAft>
                <a:spcPts val="0"/>
              </a:spcAft>
            </a:pPr>
            <a:r>
              <a:rPr lang="en-US" sz="800" dirty="0">
                <a:solidFill>
                  <a:srgbClr val="000000"/>
                </a:solidFill>
                <a:effectLst/>
                <a:latin typeface="Calibri" panose="020F0502020204030204" pitchFamily="34" charset="0"/>
              </a:rPr>
              <a:t>- AI Integration:</a:t>
            </a:r>
          </a:p>
          <a:p>
            <a:pPr marL="0" marR="0" rtl="0">
              <a:spcBef>
                <a:spcPts val="0"/>
              </a:spcBef>
              <a:spcAft>
                <a:spcPts val="0"/>
              </a:spcAft>
            </a:pPr>
            <a:r>
              <a:rPr lang="en-US" sz="800" dirty="0">
                <a:solidFill>
                  <a:srgbClr val="000000"/>
                </a:solidFill>
                <a:effectLst/>
                <a:latin typeface="Calibri" panose="020F0502020204030204" pitchFamily="34" charset="0"/>
              </a:rPr>
              <a:t>    - Introduce how AI is transforming network scanning.</a:t>
            </a:r>
          </a:p>
          <a:p>
            <a:pPr marL="0" marR="0" rtl="0">
              <a:spcBef>
                <a:spcPts val="0"/>
              </a:spcBef>
              <a:spcAft>
                <a:spcPts val="0"/>
              </a:spcAft>
            </a:pPr>
            <a:r>
              <a:rPr lang="en-US" sz="800" dirty="0">
                <a:solidFill>
                  <a:srgbClr val="000000"/>
                </a:solidFill>
                <a:effectLst/>
                <a:latin typeface="Calibri" panose="020F0502020204030204" pitchFamily="34" charset="0"/>
              </a:rPr>
              <a:t>    - Explain that AI can enhance the efficiency and accuracy of network mapping and identification of live hosts.</a:t>
            </a:r>
          </a:p>
          <a:p>
            <a:pPr marL="0" marR="0" rtl="0">
              <a:spcBef>
                <a:spcPts val="0"/>
              </a:spcBef>
              <a:spcAft>
                <a:spcPts val="0"/>
              </a:spcAft>
            </a:pPr>
            <a:r>
              <a:rPr lang="en-US" sz="800" dirty="0">
                <a:solidFill>
                  <a:srgbClr val="000000"/>
                </a:solidFill>
                <a:effectLst/>
                <a:latin typeface="Calibri" panose="020F0502020204030204" pitchFamily="34" charset="0"/>
              </a:rPr>
              <a:t>- Benefits of AI in Network Scanning:</a:t>
            </a:r>
          </a:p>
          <a:p>
            <a:pPr marL="0" marR="0" rtl="0">
              <a:spcBef>
                <a:spcPts val="0"/>
              </a:spcBef>
              <a:spcAft>
                <a:spcPts val="0"/>
              </a:spcAft>
            </a:pPr>
            <a:r>
              <a:rPr lang="en-US" sz="800" dirty="0">
                <a:solidFill>
                  <a:srgbClr val="000000"/>
                </a:solidFill>
                <a:effectLst/>
                <a:latin typeface="Calibri" panose="020F0502020204030204" pitchFamily="34" charset="0"/>
              </a:rPr>
              <a:t>    - Faster Discovery: AI algorithms can quickly identify live hosts and active services.</a:t>
            </a:r>
          </a:p>
          <a:p>
            <a:pPr marL="0" marR="0" rtl="0">
              <a:spcBef>
                <a:spcPts val="0"/>
              </a:spcBef>
              <a:spcAft>
                <a:spcPts val="0"/>
              </a:spcAft>
            </a:pPr>
            <a:r>
              <a:rPr lang="en-US" sz="800" dirty="0">
                <a:solidFill>
                  <a:srgbClr val="000000"/>
                </a:solidFill>
                <a:effectLst/>
                <a:latin typeface="Calibri" panose="020F0502020204030204" pitchFamily="34" charset="0"/>
              </a:rPr>
              <a:t>    - Adaptive Techniques: AI can adapt to changing network conditions and identify subtle patterns.</a:t>
            </a:r>
          </a:p>
          <a:p>
            <a:pPr marL="0" marR="0" rtl="0">
              <a:spcBef>
                <a:spcPts val="0"/>
              </a:spcBef>
              <a:spcAft>
                <a:spcPts val="0"/>
              </a:spcAft>
            </a:pPr>
            <a:r>
              <a:rPr lang="en-US" sz="800" dirty="0">
                <a:solidFill>
                  <a:srgbClr val="000000"/>
                </a:solidFill>
                <a:effectLst/>
                <a:latin typeface="Calibri" panose="020F0502020204030204" pitchFamily="34" charset="0"/>
              </a:rPr>
              <a:t>    - Reduction of False Positives: AI helps in minimizing false positives, improving the reliability of scan results.</a:t>
            </a:r>
          </a:p>
          <a:p>
            <a:pPr marL="0" marR="0" rtl="0">
              <a:spcBef>
                <a:spcPts val="0"/>
              </a:spcBef>
              <a:spcAft>
                <a:spcPts val="0"/>
              </a:spcAft>
            </a:pPr>
            <a:r>
              <a:rPr lang="en-US" sz="800" dirty="0">
                <a:solidFill>
                  <a:srgbClr val="000000"/>
                </a:solidFill>
                <a:effectLst/>
                <a:latin typeface="Calibri" panose="020F0502020204030204" pitchFamily="34" charset="0"/>
              </a:rPr>
              <a:t>- Example Use Cases:</a:t>
            </a:r>
          </a:p>
          <a:p>
            <a:pPr marL="0" marR="0" rtl="0">
              <a:spcBef>
                <a:spcPts val="0"/>
              </a:spcBef>
              <a:spcAft>
                <a:spcPts val="0"/>
              </a:spcAft>
            </a:pPr>
            <a:r>
              <a:rPr lang="en-US" sz="800" dirty="0">
                <a:solidFill>
                  <a:srgbClr val="000000"/>
                </a:solidFill>
                <a:effectLst/>
                <a:latin typeface="Calibri" panose="020F0502020204030204" pitchFamily="34" charset="0"/>
              </a:rPr>
              <a:t>    - Provide examples of AI-powered tools used in network scanning.</a:t>
            </a:r>
          </a:p>
          <a:p>
            <a:pPr marL="0" marR="0" rtl="0">
              <a:spcBef>
                <a:spcPts val="0"/>
              </a:spcBef>
              <a:spcAft>
                <a:spcPts val="0"/>
              </a:spcAft>
            </a:pPr>
            <a:r>
              <a:rPr lang="en-US" sz="800" dirty="0">
                <a:solidFill>
                  <a:srgbClr val="000000"/>
                </a:solidFill>
                <a:effectLst/>
                <a:latin typeface="Calibri" panose="020F0502020204030204" pitchFamily="34" charset="0"/>
              </a:rPr>
              <a:t>    - Discuss how these tools leverage machine learning to optimize the scanning process.</a:t>
            </a:r>
          </a:p>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800" dirty="0">
                <a:effectLst/>
                <a:latin typeface="Times New Roman" panose="02020603050405020304" pitchFamily="18" charset="0"/>
              </a:rPr>
              <a:t>=========================</a:t>
            </a:r>
          </a:p>
          <a:p>
            <a:pPr marL="0" marR="0" rtl="0">
              <a:spcBef>
                <a:spcPts val="0"/>
              </a:spcBef>
              <a:spcAft>
                <a:spcPts val="0"/>
              </a:spcAft>
            </a:pPr>
            <a:r>
              <a:rPr lang="en-US" sz="800" dirty="0">
                <a:solidFill>
                  <a:srgbClr val="97979A"/>
                </a:solidFill>
                <a:effectLst/>
                <a:latin typeface="Söhne"/>
              </a:rPr>
              <a:t>As a reminder, network scanning focuses on identifying and mapping the infrastructure of a target.</a:t>
            </a:r>
          </a:p>
          <a:p>
            <a:pPr marL="0" marR="0" rtl="0">
              <a:spcBef>
                <a:spcPts val="0"/>
              </a:spcBef>
              <a:spcAft>
                <a:spcPts val="0"/>
              </a:spcAft>
            </a:pPr>
            <a:r>
              <a:rPr lang="en-US" sz="800" dirty="0">
                <a:solidFill>
                  <a:srgbClr val="97979A"/>
                </a:solidFill>
                <a:effectLst/>
                <a:latin typeface="Söhne"/>
              </a:rPr>
              <a:t>It helps to Imagine it as creating a detailed blueprint for a home where it identifies ‘entrances’ or ‘ports’ to the home</a:t>
            </a:r>
          </a:p>
          <a:p>
            <a:pPr marL="0" marR="0" rtl="0">
              <a:spcBef>
                <a:spcPts val="0"/>
              </a:spcBef>
              <a:spcAft>
                <a:spcPts val="0"/>
              </a:spcAft>
            </a:pPr>
            <a:r>
              <a:rPr lang="en-US" sz="800" dirty="0">
                <a:solidFill>
                  <a:srgbClr val="97979A"/>
                </a:solidFill>
                <a:effectLst/>
                <a:latin typeface="Söhne"/>
              </a:rPr>
              <a:t>And some ports are more common and receive lots of traffic (like the previously mentioned doors and garage); while others are more obscure and rarely used like a window or a doggie door)</a:t>
            </a:r>
          </a:p>
          <a:p>
            <a:pPr marL="0" marR="0" rtl="0">
              <a:spcBef>
                <a:spcPts val="0"/>
              </a:spcBef>
              <a:spcAft>
                <a:spcPts val="0"/>
              </a:spcAft>
            </a:pPr>
            <a:r>
              <a:rPr lang="en-US" sz="800" dirty="0">
                <a:solidFill>
                  <a:srgbClr val="97979A"/>
                </a:solidFill>
                <a:effectLst/>
                <a:latin typeface="Söhne"/>
              </a:rPr>
              <a:t>And by creating this blueprint, we gain a better understanding of the network's layout and potential vulnerabilities</a:t>
            </a:r>
          </a:p>
          <a:p>
            <a:pPr marL="0" marR="0" rtl="0">
              <a:spcBef>
                <a:spcPts val="0"/>
              </a:spcBef>
              <a:spcAft>
                <a:spcPts val="0"/>
              </a:spcAft>
            </a:pPr>
            <a:r>
              <a:rPr lang="en-US" sz="800" i="1" dirty="0">
                <a:solidFill>
                  <a:srgbClr val="97979A"/>
                </a:solidFill>
                <a:effectLst/>
                <a:latin typeface="Söhne"/>
              </a:rPr>
              <a:t>As mentioned, the manual tools such as Nmap and Wireshark do this successfully, there are still significant benefits that AI brings to network scanning:</a:t>
            </a:r>
            <a:endParaRPr lang="en-US" sz="800" dirty="0">
              <a:solidFill>
                <a:srgbClr val="97979A"/>
              </a:solidFill>
              <a:effectLst/>
              <a:latin typeface="Söhne"/>
            </a:endParaRPr>
          </a:p>
          <a:p>
            <a:pPr marL="0" marR="0" rtl="0">
              <a:spcBef>
                <a:spcPts val="0"/>
              </a:spcBef>
              <a:spcAft>
                <a:spcPts val="0"/>
              </a:spcAft>
            </a:pPr>
            <a:r>
              <a:rPr lang="en-US" sz="800" i="1" dirty="0">
                <a:solidFill>
                  <a:srgbClr val="97979A"/>
                </a:solidFill>
                <a:effectLst/>
                <a:latin typeface="Söhne"/>
              </a:rPr>
              <a:t>The first thing is Faster Discovery.</a:t>
            </a:r>
            <a:endParaRPr lang="en-US" sz="800" dirty="0">
              <a:solidFill>
                <a:srgbClr val="97979A"/>
              </a:solidFill>
              <a:effectLst/>
              <a:latin typeface="Söhne"/>
            </a:endParaRPr>
          </a:p>
          <a:p>
            <a:pPr marL="0" marR="0" rtl="0">
              <a:spcBef>
                <a:spcPts val="0"/>
              </a:spcBef>
              <a:spcAft>
                <a:spcPts val="0"/>
              </a:spcAft>
            </a:pPr>
            <a:r>
              <a:rPr lang="en-US" sz="800" i="1" dirty="0">
                <a:solidFill>
                  <a:srgbClr val="97979A"/>
                </a:solidFill>
                <a:effectLst/>
                <a:latin typeface="Söhne"/>
              </a:rPr>
              <a:t>AI algorithms excel at speed and They can quickly identify live hosts and active services, which reduces the time it takes to map a network. </a:t>
            </a:r>
            <a:endParaRPr lang="en-US" sz="800" dirty="0">
              <a:solidFill>
                <a:srgbClr val="97979A"/>
              </a:solidFill>
              <a:effectLst/>
              <a:latin typeface="Söhne"/>
            </a:endParaRPr>
          </a:p>
          <a:p>
            <a:pPr marL="0" marR="0" rtl="0">
              <a:spcBef>
                <a:spcPts val="0"/>
              </a:spcBef>
              <a:spcAft>
                <a:spcPts val="0"/>
              </a:spcAft>
            </a:pPr>
            <a:r>
              <a:rPr lang="en-US" sz="800" i="1" dirty="0">
                <a:solidFill>
                  <a:srgbClr val="97979A"/>
                </a:solidFill>
                <a:effectLst/>
                <a:latin typeface="Söhne"/>
              </a:rPr>
              <a:t>Intelligent tools are also more adaptive as they can dynamically adjust to changing network conditions and identify subtle patterns that might indicate potential vulnerabilities. </a:t>
            </a:r>
            <a:endParaRPr lang="en-US" sz="800" dirty="0">
              <a:solidFill>
                <a:srgbClr val="97979A"/>
              </a:solidFill>
              <a:effectLst/>
              <a:latin typeface="Söhne"/>
            </a:endParaRPr>
          </a:p>
          <a:p>
            <a:pPr marL="0" marR="0" rtl="0">
              <a:spcBef>
                <a:spcPts val="0"/>
              </a:spcBef>
              <a:spcAft>
                <a:spcPts val="0"/>
              </a:spcAft>
            </a:pPr>
            <a:r>
              <a:rPr lang="en-US" sz="800" i="1" dirty="0">
                <a:solidFill>
                  <a:srgbClr val="97979A"/>
                </a:solidFill>
                <a:effectLst/>
                <a:latin typeface="Söhne"/>
              </a:rPr>
              <a:t>This pattern recognition also improves accuracy and reduces the likelihood of false positives/negatives. </a:t>
            </a:r>
            <a:endParaRPr lang="en-US" sz="800" dirty="0">
              <a:solidFill>
                <a:srgbClr val="97979A"/>
              </a:solidFill>
              <a:effectLst/>
              <a:latin typeface="Söhne"/>
            </a:endParaRPr>
          </a:p>
          <a:p>
            <a:pPr marL="0" marR="0" rtl="0">
              <a:spcBef>
                <a:spcPts val="0"/>
              </a:spcBef>
              <a:spcAft>
                <a:spcPts val="0"/>
              </a:spcAft>
            </a:pPr>
            <a:r>
              <a:rPr lang="en-US" sz="800" i="1" dirty="0">
                <a:solidFill>
                  <a:srgbClr val="97979A"/>
                </a:solidFill>
                <a:effectLst/>
                <a:latin typeface="Söhne"/>
              </a:rPr>
              <a:t>A great example of AI in Network Scanning is Dark Trace.</a:t>
            </a:r>
            <a:endParaRPr lang="en-US" sz="800" dirty="0">
              <a:solidFill>
                <a:srgbClr val="97979A"/>
              </a:solidFill>
              <a:effectLst/>
              <a:latin typeface="Söhne"/>
            </a:endParaRPr>
          </a:p>
          <a:p>
            <a:pPr marL="0" marR="0" rtl="0">
              <a:spcBef>
                <a:spcPts val="0"/>
              </a:spcBef>
              <a:spcAft>
                <a:spcPts val="0"/>
              </a:spcAft>
            </a:pPr>
            <a:r>
              <a:rPr lang="en-US" sz="800" i="1" dirty="0">
                <a:solidFill>
                  <a:srgbClr val="97979A"/>
                </a:solidFill>
                <a:effectLst/>
                <a:latin typeface="Söhne"/>
              </a:rPr>
              <a:t>Darktrace employs unsupervised machine learning, a technique that allows it to autonomously learn and understand the 'normal' behavior of the network. </a:t>
            </a:r>
            <a:endParaRPr lang="en-US" sz="800" dirty="0">
              <a:solidFill>
                <a:srgbClr val="97979A"/>
              </a:solidFill>
              <a:effectLst/>
              <a:latin typeface="Söhne"/>
            </a:endParaRPr>
          </a:p>
          <a:p>
            <a:pPr marL="0" marR="0" rtl="0">
              <a:spcBef>
                <a:spcPts val="0"/>
              </a:spcBef>
              <a:spcAft>
                <a:spcPts val="0"/>
              </a:spcAft>
            </a:pPr>
            <a:r>
              <a:rPr lang="en-US" sz="800" i="1" dirty="0">
                <a:solidFill>
                  <a:srgbClr val="97979A"/>
                </a:solidFill>
                <a:effectLst/>
                <a:latin typeface="Söhne"/>
              </a:rPr>
              <a:t>So instead of relying on predefined rules, Darktrace is able to dynamically adjust to changing network conditions and identify patterns</a:t>
            </a:r>
            <a:endParaRPr lang="en-US" sz="800" dirty="0">
              <a:solidFill>
                <a:srgbClr val="97979A"/>
              </a:solidFill>
              <a:effectLst/>
              <a:latin typeface="Söhne"/>
            </a:endParaRPr>
          </a:p>
          <a:p>
            <a:endParaRPr lang="en-US" sz="800" b="0" i="1"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7</a:t>
            </a:fld>
            <a:endParaRPr lang="en-US"/>
          </a:p>
        </p:txBody>
      </p:sp>
    </p:spTree>
    <p:extLst>
      <p:ext uri="{BB962C8B-B14F-4D97-AF65-F5344CB8AC3E}">
        <p14:creationId xmlns:p14="http://schemas.microsoft.com/office/powerpoint/2010/main" val="351923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rtl="0">
              <a:spcBef>
                <a:spcPts val="0"/>
              </a:spcBef>
              <a:spcAft>
                <a:spcPts val="0"/>
              </a:spcAft>
            </a:pPr>
            <a:endParaRPr lang="en-US" sz="800" dirty="0">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Slide 8: AI in Vulnerability Scanning</a:t>
            </a:r>
          </a:p>
          <a:p>
            <a:pPr marL="0" marR="0" rtl="0">
              <a:spcBef>
                <a:spcPts val="0"/>
              </a:spcBef>
              <a:spcAft>
                <a:spcPts val="0"/>
              </a:spcAft>
            </a:pPr>
            <a:r>
              <a:rPr lang="en-US" sz="800" dirty="0">
                <a:solidFill>
                  <a:srgbClr val="000000"/>
                </a:solidFill>
                <a:effectLst/>
                <a:latin typeface="Calibri" panose="020F0502020204030204" pitchFamily="34" charset="0"/>
              </a:rPr>
              <a:t>- Introduction:</a:t>
            </a:r>
          </a:p>
          <a:p>
            <a:pPr marL="0" marR="0" rtl="0">
              <a:spcBef>
                <a:spcPts val="0"/>
              </a:spcBef>
              <a:spcAft>
                <a:spcPts val="0"/>
              </a:spcAft>
            </a:pPr>
            <a:r>
              <a:rPr lang="en-US" sz="800" dirty="0">
                <a:solidFill>
                  <a:srgbClr val="000000"/>
                </a:solidFill>
                <a:effectLst/>
                <a:latin typeface="Calibri" panose="020F0502020204030204" pitchFamily="34" charset="0"/>
              </a:rPr>
              <a:t>    - Define the role of vulnerability scanning in identifying and assessing security weaknesses.</a:t>
            </a:r>
          </a:p>
          <a:p>
            <a:pPr marL="0" marR="0" rtl="0">
              <a:spcBef>
                <a:spcPts val="0"/>
              </a:spcBef>
              <a:spcAft>
                <a:spcPts val="0"/>
              </a:spcAft>
            </a:pPr>
            <a:r>
              <a:rPr lang="en-US" sz="800" dirty="0">
                <a:solidFill>
                  <a:srgbClr val="000000"/>
                </a:solidFill>
                <a:effectLst/>
                <a:latin typeface="Calibri" panose="020F0502020204030204" pitchFamily="34" charset="0"/>
              </a:rPr>
              <a:t>- Traditional Vulnerability Scanning:</a:t>
            </a:r>
          </a:p>
          <a:p>
            <a:pPr marL="0" marR="0" rtl="0">
              <a:spcBef>
                <a:spcPts val="0"/>
              </a:spcBef>
              <a:spcAft>
                <a:spcPts val="0"/>
              </a:spcAft>
            </a:pPr>
            <a:r>
              <a:rPr lang="en-US" sz="800" dirty="0">
                <a:solidFill>
                  <a:srgbClr val="000000"/>
                </a:solidFill>
                <a:effectLst/>
                <a:latin typeface="Calibri" panose="020F0502020204030204" pitchFamily="34" charset="0"/>
              </a:rPr>
              <a:t>    - Discuss traditional vulnerability scanning methods and tools.</a:t>
            </a:r>
          </a:p>
          <a:p>
            <a:pPr marL="0" marR="0" rtl="0">
              <a:spcBef>
                <a:spcPts val="0"/>
              </a:spcBef>
              <a:spcAft>
                <a:spcPts val="0"/>
              </a:spcAft>
            </a:pPr>
            <a:r>
              <a:rPr lang="en-US" sz="800" dirty="0">
                <a:solidFill>
                  <a:srgbClr val="000000"/>
                </a:solidFill>
                <a:effectLst/>
                <a:latin typeface="Calibri" panose="020F0502020204030204" pitchFamily="34" charset="0"/>
              </a:rPr>
              <a:t>    - Address the limitations of manual vulnerability assessments.</a:t>
            </a:r>
          </a:p>
          <a:p>
            <a:pPr marL="0" marR="0" rtl="0">
              <a:spcBef>
                <a:spcPts val="0"/>
              </a:spcBef>
              <a:spcAft>
                <a:spcPts val="0"/>
              </a:spcAft>
            </a:pPr>
            <a:r>
              <a:rPr lang="en-US" sz="800" dirty="0">
                <a:solidFill>
                  <a:srgbClr val="000000"/>
                </a:solidFill>
                <a:effectLst/>
                <a:latin typeface="Calibri" panose="020F0502020204030204" pitchFamily="34" charset="0"/>
              </a:rPr>
              <a:t>- AI Integration:</a:t>
            </a:r>
          </a:p>
          <a:p>
            <a:pPr marL="0" marR="0" rtl="0">
              <a:spcBef>
                <a:spcPts val="0"/>
              </a:spcBef>
              <a:spcAft>
                <a:spcPts val="0"/>
              </a:spcAft>
            </a:pPr>
            <a:r>
              <a:rPr lang="en-US" sz="800" dirty="0">
                <a:solidFill>
                  <a:srgbClr val="000000"/>
                </a:solidFill>
                <a:effectLst/>
                <a:latin typeface="Calibri" panose="020F0502020204030204" pitchFamily="34" charset="0"/>
              </a:rPr>
              <a:t>    - Introduce how AI is applied to enhance vulnerability scanning.</a:t>
            </a:r>
          </a:p>
          <a:p>
            <a:pPr marL="0" marR="0" rtl="0">
              <a:spcBef>
                <a:spcPts val="0"/>
              </a:spcBef>
              <a:spcAft>
                <a:spcPts val="0"/>
              </a:spcAft>
            </a:pPr>
            <a:r>
              <a:rPr lang="en-US" sz="800" dirty="0">
                <a:solidFill>
                  <a:srgbClr val="000000"/>
                </a:solidFill>
                <a:effectLst/>
                <a:latin typeface="Calibri" panose="020F0502020204030204" pitchFamily="34" charset="0"/>
              </a:rPr>
              <a:t>    - Explain that AI can improve the accuracy of identifying and prioritizing vulnerabilities.</a:t>
            </a:r>
          </a:p>
          <a:p>
            <a:pPr marL="0" marR="0" rtl="0">
              <a:spcBef>
                <a:spcPts val="0"/>
              </a:spcBef>
              <a:spcAft>
                <a:spcPts val="0"/>
              </a:spcAft>
            </a:pPr>
            <a:r>
              <a:rPr lang="en-US" sz="800" dirty="0">
                <a:solidFill>
                  <a:srgbClr val="000000"/>
                </a:solidFill>
                <a:effectLst/>
                <a:latin typeface="Calibri" panose="020F0502020204030204" pitchFamily="34" charset="0"/>
              </a:rPr>
              <a:t>- Benefits of AI in Vulnerability Scanning:</a:t>
            </a:r>
          </a:p>
          <a:p>
            <a:pPr marL="0" marR="0" rtl="0">
              <a:spcBef>
                <a:spcPts val="0"/>
              </a:spcBef>
              <a:spcAft>
                <a:spcPts val="0"/>
              </a:spcAft>
            </a:pPr>
            <a:r>
              <a:rPr lang="en-US" sz="800" dirty="0">
                <a:solidFill>
                  <a:srgbClr val="000000"/>
                </a:solidFill>
                <a:effectLst/>
                <a:latin typeface="Calibri" panose="020F0502020204030204" pitchFamily="34" charset="0"/>
              </a:rPr>
              <a:t>    - Prioritization: AI helps prioritize vulnerabilities based on potential impact.</a:t>
            </a:r>
          </a:p>
          <a:p>
            <a:pPr marL="0" marR="0" rtl="0">
              <a:spcBef>
                <a:spcPts val="0"/>
              </a:spcBef>
              <a:spcAft>
                <a:spcPts val="0"/>
              </a:spcAft>
            </a:pPr>
            <a:r>
              <a:rPr lang="en-US" sz="800" dirty="0">
                <a:solidFill>
                  <a:srgbClr val="000000"/>
                </a:solidFill>
                <a:effectLst/>
                <a:latin typeface="Calibri" panose="020F0502020204030204" pitchFamily="34" charset="0"/>
              </a:rPr>
              <a:t>    - Dynamic Analysis: AI can adapt to evolving threats and detect novel vulnerabilities.</a:t>
            </a:r>
          </a:p>
          <a:p>
            <a:pPr marL="0" marR="0" rtl="0">
              <a:spcBef>
                <a:spcPts val="0"/>
              </a:spcBef>
              <a:spcAft>
                <a:spcPts val="0"/>
              </a:spcAft>
            </a:pPr>
            <a:r>
              <a:rPr lang="en-US" sz="800" dirty="0">
                <a:solidFill>
                  <a:srgbClr val="000000"/>
                </a:solidFill>
                <a:effectLst/>
                <a:latin typeface="Calibri" panose="020F0502020204030204" pitchFamily="34" charset="0"/>
              </a:rPr>
              <a:t>    - Automation: AI enables automation in scanning, reducing the need for manual intervention.</a:t>
            </a:r>
          </a:p>
          <a:p>
            <a:pPr marL="0" marR="0" rtl="0">
              <a:spcBef>
                <a:spcPts val="0"/>
              </a:spcBef>
              <a:spcAft>
                <a:spcPts val="0"/>
              </a:spcAft>
            </a:pPr>
            <a:r>
              <a:rPr lang="en-US" sz="800" dirty="0">
                <a:solidFill>
                  <a:srgbClr val="000000"/>
                </a:solidFill>
                <a:effectLst/>
                <a:latin typeface="Calibri" panose="020F0502020204030204" pitchFamily="34" charset="0"/>
              </a:rPr>
              <a:t>- Example Use Cases:</a:t>
            </a:r>
          </a:p>
          <a:p>
            <a:pPr marL="0" marR="0" rtl="0">
              <a:spcBef>
                <a:spcPts val="0"/>
              </a:spcBef>
              <a:spcAft>
                <a:spcPts val="0"/>
              </a:spcAft>
            </a:pPr>
            <a:r>
              <a:rPr lang="en-US" sz="800" dirty="0">
                <a:solidFill>
                  <a:srgbClr val="000000"/>
                </a:solidFill>
                <a:effectLst/>
                <a:latin typeface="Calibri" panose="020F0502020204030204" pitchFamily="34" charset="0"/>
              </a:rPr>
              <a:t>    - Provide examples of AI-powered vulnerability scanners.</a:t>
            </a:r>
          </a:p>
          <a:p>
            <a:pPr marL="0" marR="0" rtl="0">
              <a:spcBef>
                <a:spcPts val="0"/>
              </a:spcBef>
              <a:spcAft>
                <a:spcPts val="0"/>
              </a:spcAft>
            </a:pPr>
            <a:r>
              <a:rPr lang="en-US" sz="800" dirty="0">
                <a:solidFill>
                  <a:srgbClr val="000000"/>
                </a:solidFill>
                <a:effectLst/>
                <a:latin typeface="Calibri" panose="020F0502020204030204" pitchFamily="34" charset="0"/>
              </a:rPr>
              <a:t>    - Highlight specific features that demonstrate the advantages of AI in vulnerability scanning.</a:t>
            </a:r>
          </a:p>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800" dirty="0">
                <a:effectLst/>
                <a:latin typeface="Times New Roman" panose="02020603050405020304" pitchFamily="18" charset="0"/>
              </a:rPr>
              <a:t>=========================</a:t>
            </a:r>
          </a:p>
          <a:p>
            <a:pPr marL="0" marR="0" rtl="0">
              <a:spcBef>
                <a:spcPts val="0"/>
              </a:spcBef>
              <a:spcAft>
                <a:spcPts val="0"/>
              </a:spcAft>
            </a:pPr>
            <a:r>
              <a:rPr lang="en-US" sz="800" dirty="0">
                <a:solidFill>
                  <a:srgbClr val="000000"/>
                </a:solidFill>
                <a:effectLst/>
                <a:latin typeface="Calibri" panose="020F0502020204030204" pitchFamily="34" charset="0"/>
              </a:rPr>
              <a:t>Now that we have the infrastructure mapped out, our next step is to identify potential entry points </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One way to do this is vulnerability scanning.</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Traditionally, this involves methods and tools that meticulously comb through a target to find vulnerabilities.</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However, AI takes it a step further as It not only identifies vulnerabilities but also helps us understand which ones pose the most significant threats.</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This is important because Vulnerabilities can vary in severity - With Some vulnerabilities presenting little opportunity for an attacker, and others allowing a complete system takeover.</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So To avoid allocating resources inefficiently or leaving critical weaknesses unaddressed, it's essential to prioritize vulnerabilities based on their level of risk and potential impact. This ensures that the focus is on the most significant threats first, leading to a more effective and targeted strategy.</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But Manual prioritization can be quickly become challenging in larger networks because of the sheer volume of data - and that's where AI comes in. </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AI can extend vulnerability scanning beyond just identification by maintaining a real-time record of the most critical vulnerabilities and those most likely to be exploited.</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And Similar to network scanners, vulnerability scanners rely on pattern recognition, that allow them to adapt dynamically in real time to provide a more dynamic and thorough analysis of a target. This can greatly reduce the need for manual intervention</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So You might recall Shodan and NSE from our previous lecture. And as I mentioned, there is a lot of crossover between the first and second phases of </a:t>
            </a:r>
            <a:r>
              <a:rPr lang="en-US" sz="800" dirty="0" err="1">
                <a:solidFill>
                  <a:srgbClr val="000000"/>
                </a:solidFill>
                <a:effectLst/>
                <a:latin typeface="Calibri" panose="020F0502020204030204" pitchFamily="34" charset="0"/>
              </a:rPr>
              <a:t>pentesting</a:t>
            </a:r>
            <a:r>
              <a:rPr lang="en-US" sz="800" dirty="0">
                <a:solidFill>
                  <a:srgbClr val="000000"/>
                </a:solidFill>
                <a:effectLst/>
                <a:latin typeface="Calibri" panose="020F0502020204030204" pitchFamily="34" charset="0"/>
              </a:rPr>
              <a:t> and a lot of these tools are multifunctional.</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And since we are already familiar with what these tools are and how they work, Today we will focus more on how these tools contribute to vulnerability scanning. </a:t>
            </a:r>
          </a:p>
          <a:p>
            <a:pPr marL="0" marR="0" rtl="0">
              <a:spcBef>
                <a:spcPts val="0"/>
              </a:spcBef>
              <a:spcAft>
                <a:spcPts val="0"/>
              </a:spcAft>
            </a:pPr>
            <a:r>
              <a:rPr lang="en-US" sz="800" dirty="0">
                <a:solidFill>
                  <a:srgbClr val="000000"/>
                </a:solidFill>
                <a:effectLst/>
                <a:latin typeface="Calibri" panose="020F0502020204030204" pitchFamily="34" charset="0"/>
              </a:rPr>
              <a:t> </a:t>
            </a:r>
          </a:p>
          <a:p>
            <a:pPr marL="0" marR="0" rtl="0">
              <a:spcBef>
                <a:spcPts val="0"/>
              </a:spcBef>
              <a:spcAft>
                <a:spcPts val="0"/>
              </a:spcAft>
            </a:pPr>
            <a:r>
              <a:rPr lang="en-US" sz="800" dirty="0">
                <a:solidFill>
                  <a:srgbClr val="000000"/>
                </a:solidFill>
                <a:effectLst/>
                <a:latin typeface="Calibri" panose="020F0502020204030204" pitchFamily="34" charset="0"/>
              </a:rPr>
              <a:t>Recently, researchers used Shodan to assess vulnerabilities in IoT devices in Jordan. They were able to use Shodan's custom filters to search for devices with open ports and specific vulnerabilities like Heartbleed and </a:t>
            </a:r>
            <a:r>
              <a:rPr lang="en-US" sz="800" dirty="0" err="1">
                <a:solidFill>
                  <a:srgbClr val="000000"/>
                </a:solidFill>
                <a:effectLst/>
                <a:latin typeface="Calibri" panose="020F0502020204030204" pitchFamily="34" charset="0"/>
              </a:rPr>
              <a:t>Ticketbleed</a:t>
            </a:r>
            <a:r>
              <a:rPr lang="en-US" sz="800" dirty="0">
                <a:solidFill>
                  <a:srgbClr val="000000"/>
                </a:solidFill>
                <a:effectLst/>
                <a:latin typeface="Calibri" panose="020F0502020204030204" pitchFamily="34" charset="0"/>
              </a:rPr>
              <a:t>. This automated search engine allowed them to glean insights into the security landscape of an entire country, covering device distribution, common services, and vulnerabilities.</a:t>
            </a:r>
          </a:p>
          <a:p>
            <a:pPr marL="0" marR="0" rtl="0">
              <a:spcBef>
                <a:spcPts val="0"/>
              </a:spcBef>
              <a:spcAft>
                <a:spcPts val="0"/>
              </a:spcAft>
            </a:pPr>
            <a:endParaRPr lang="en-US" sz="800" dirty="0">
              <a:solidFill>
                <a:srgbClr val="000000"/>
              </a:solidFill>
              <a:effectLst/>
              <a:latin typeface="Calibri" panose="020F0502020204030204" pitchFamily="34" charset="0"/>
            </a:endParaRPr>
          </a:p>
          <a:p>
            <a:pPr marL="0" marR="0" rtl="0">
              <a:spcBef>
                <a:spcPts val="0"/>
              </a:spcBef>
              <a:spcAft>
                <a:spcPts val="0"/>
              </a:spcAft>
            </a:pPr>
            <a:r>
              <a:rPr lang="en-US" sz="800" dirty="0">
                <a:solidFill>
                  <a:srgbClr val="000000"/>
                </a:solidFill>
                <a:effectLst/>
                <a:latin typeface="Calibri" panose="020F0502020204030204" pitchFamily="34" charset="0"/>
              </a:rPr>
              <a:t>I think this is a great example of how powerful AI can be as It shows how simple it can be to conduct a large-scale assessment, using an automated scanner. They were able to analyze over 40 thousand devices, without having to manually scan each one.</a:t>
            </a:r>
          </a:p>
          <a:p>
            <a:pPr marL="0" marR="0" rtl="0">
              <a:spcBef>
                <a:spcPts val="0"/>
              </a:spcBef>
              <a:spcAft>
                <a:spcPts val="0"/>
              </a:spcAft>
            </a:pPr>
            <a:endParaRPr lang="en-US" sz="800" b="0" i="0" dirty="0">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000000"/>
                </a:solidFill>
                <a:effectLst/>
                <a:latin typeface="Calibri" panose="020F0502020204030204" pitchFamily="34" charset="0"/>
              </a:rPr>
              <a:t>I also think its important to look at </a:t>
            </a:r>
            <a:r>
              <a:rPr lang="en-US" sz="800" i="1" dirty="0">
                <a:solidFill>
                  <a:srgbClr val="97979A"/>
                </a:solidFill>
                <a:effectLst/>
                <a:latin typeface="Söhne"/>
              </a:rPr>
              <a:t>Nmap Scripting Engine (NSE)</a:t>
            </a:r>
            <a:r>
              <a:rPr lang="en-US" sz="800" dirty="0">
                <a:solidFill>
                  <a:srgbClr val="97979A"/>
                </a:solidFill>
                <a:effectLst/>
                <a:latin typeface="Söhne"/>
              </a:rPr>
              <a:t> as it’s a great example of using automation to improve both network and vulnerability scanning.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97979A"/>
                </a:solidFill>
                <a:effectLst/>
                <a:latin typeface="Söhne"/>
              </a:rPr>
              <a:t>Using these scripts </a:t>
            </a:r>
            <a:r>
              <a:rPr lang="en-US" sz="800" dirty="0" err="1">
                <a:solidFill>
                  <a:srgbClr val="97979A"/>
                </a:solidFill>
                <a:effectLst/>
                <a:latin typeface="Söhne"/>
              </a:rPr>
              <a:t>nmap</a:t>
            </a:r>
            <a:r>
              <a:rPr lang="en-US" sz="800" dirty="0">
                <a:solidFill>
                  <a:srgbClr val="97979A"/>
                </a:solidFill>
                <a:effectLst/>
                <a:latin typeface="Söhne"/>
              </a:rPr>
              <a:t> can automatically </a:t>
            </a:r>
            <a:r>
              <a:rPr lang="en-US" sz="800" b="0" i="0" dirty="0">
                <a:effectLst/>
                <a:latin typeface="Söhne"/>
              </a:rPr>
              <a:t>scan the target, identify instances of a specific vulnerability, and even provide a consolidated report – all without human intervention.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solidFill>
                <a:srgbClr val="97979A"/>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97979A"/>
                </a:solidFill>
                <a:effectLst/>
                <a:latin typeface="Söhne"/>
              </a:rPr>
              <a:t>Since </a:t>
            </a:r>
            <a:r>
              <a:rPr lang="en-US" sz="1050" b="0" i="0" dirty="0">
                <a:effectLst/>
                <a:latin typeface="Söhne"/>
              </a:rPr>
              <a:t>Users can create custom scripts or pick one from the extensive collection of existing scripts developed by the Nmap community,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dirty="0">
                <a:effectLst/>
                <a:latin typeface="Söhne"/>
              </a:rPr>
              <a:t>the scanning process more targeted and efficient.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b="0" i="0" dirty="0">
              <a:effectLst/>
              <a:latin typeface="Söhne"/>
            </a:endParaRPr>
          </a:p>
          <a:p>
            <a:pPr algn="l"/>
            <a:r>
              <a:rPr lang="en-US" sz="1400" b="0" i="0" dirty="0">
                <a:effectLst/>
                <a:latin typeface="Söhne"/>
              </a:rPr>
              <a:t>Overall, NSE is another great example of the power of automation in scanning. </a:t>
            </a:r>
            <a:endParaRPr lang="en-US" sz="1050" b="0" i="0" dirty="0">
              <a:effectLst/>
              <a:latin typeface="Söhne"/>
            </a:endParaRPr>
          </a:p>
          <a:p>
            <a:endParaRPr lang="en-US" sz="800" dirty="0"/>
          </a:p>
        </p:txBody>
      </p:sp>
      <p:sp>
        <p:nvSpPr>
          <p:cNvPr id="4" name="Slide Number Placeholder 3"/>
          <p:cNvSpPr>
            <a:spLocks noGrp="1"/>
          </p:cNvSpPr>
          <p:nvPr>
            <p:ph type="sldNum" sz="quarter" idx="5"/>
          </p:nvPr>
        </p:nvSpPr>
        <p:spPr/>
        <p:txBody>
          <a:bodyPr/>
          <a:lstStyle/>
          <a:p>
            <a:fld id="{3F31FF5D-4A28-493A-B864-3BB919B6F05A}" type="slidenum">
              <a:rPr lang="en-US" smtClean="0"/>
              <a:t>8</a:t>
            </a:fld>
            <a:endParaRPr lang="en-US"/>
          </a:p>
        </p:txBody>
      </p:sp>
    </p:spTree>
    <p:extLst>
      <p:ext uri="{BB962C8B-B14F-4D97-AF65-F5344CB8AC3E}">
        <p14:creationId xmlns:p14="http://schemas.microsoft.com/office/powerpoint/2010/main" val="2117385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Slide 9: AI in  Web Application Scanning</a:t>
            </a:r>
          </a:p>
          <a:p>
            <a:r>
              <a:rPr lang="en-US" sz="800" dirty="0"/>
              <a:t>- Introduction:</a:t>
            </a:r>
          </a:p>
          <a:p>
            <a:r>
              <a:rPr lang="en-US" sz="800" dirty="0"/>
              <a:t>	- Define the importance of web application scanning in identifying security vulnerabilities.</a:t>
            </a:r>
          </a:p>
          <a:p>
            <a:r>
              <a:rPr lang="en-US" sz="800" dirty="0"/>
              <a:t>- Traditional Web Application Scanning:</a:t>
            </a:r>
          </a:p>
          <a:p>
            <a:r>
              <a:rPr lang="en-US" sz="800" dirty="0"/>
              <a:t>	- Discuss traditional methods of scanning web applications.</a:t>
            </a:r>
          </a:p>
          <a:p>
            <a:r>
              <a:rPr lang="en-US" sz="800" dirty="0"/>
              <a:t>	- Emphasize the challenges of manual web application assessments.</a:t>
            </a:r>
          </a:p>
          <a:p>
            <a:r>
              <a:rPr lang="en-US" sz="800" dirty="0"/>
              <a:t>- AI Integration:</a:t>
            </a:r>
          </a:p>
          <a:p>
            <a:r>
              <a:rPr lang="en-US" sz="800" dirty="0"/>
              <a:t>	- Introduce how AI is revolutionizing web application scanning.</a:t>
            </a:r>
          </a:p>
          <a:p>
            <a:r>
              <a:rPr lang="en-US" sz="800" dirty="0"/>
              <a:t>	- Explain that AI can improve the detection of complex vulnerabilities in web applications.</a:t>
            </a:r>
          </a:p>
          <a:p>
            <a:r>
              <a:rPr lang="en-US" sz="800" dirty="0"/>
              <a:t>- Benefits of AI in Web Application Scanning:</a:t>
            </a:r>
          </a:p>
          <a:p>
            <a:r>
              <a:rPr lang="en-US" sz="800" dirty="0"/>
              <a:t>	- Enhanced Detection: AI can identify subtle vulnerabilities that may be challenging for traditional methods.</a:t>
            </a:r>
          </a:p>
          <a:p>
            <a:r>
              <a:rPr lang="en-US" sz="800" dirty="0"/>
              <a:t>	- Behavioral Analysis: AI can analyze the behavior of web applications to identify anomalies.</a:t>
            </a:r>
          </a:p>
          <a:p>
            <a:r>
              <a:rPr lang="en-US" sz="800" dirty="0"/>
              <a:t>	- Continuous Improvement: AI can learn from new threats and adapt to emerging risks.</a:t>
            </a:r>
          </a:p>
          <a:p>
            <a:r>
              <a:rPr lang="en-US" sz="800" dirty="0"/>
              <a:t>- Example Use Cases:</a:t>
            </a:r>
          </a:p>
          <a:p>
            <a:r>
              <a:rPr lang="en-US" sz="800" dirty="0"/>
              <a:t>	- Provide examples of AI-powered tools used in web application scanning.</a:t>
            </a:r>
          </a:p>
          <a:p>
            <a:r>
              <a:rPr lang="en-US" sz="800" dirty="0"/>
              <a:t>	- Showcase scenarios where AI has proven effective in identifying and mitigating web application vulnerabilities.</a:t>
            </a:r>
          </a:p>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800" dirty="0">
                <a:effectLst/>
                <a:latin typeface="Times New Roman" panose="02020603050405020304" pitchFamily="18" charset="0"/>
              </a:rPr>
              <a:t>=========================</a:t>
            </a:r>
          </a:p>
          <a:p>
            <a:endParaRPr lang="en-US" sz="800" dirty="0"/>
          </a:p>
          <a:p>
            <a:endParaRPr lang="en-US" sz="800" dirty="0"/>
          </a:p>
          <a:p>
            <a:r>
              <a:rPr lang="en-US" sz="800" dirty="0"/>
              <a:t>Next we will look at Web application scanning which is very similar to Vulnerability scanning, but focuses primarily on </a:t>
            </a:r>
            <a:r>
              <a:rPr lang="en-US" sz="800" i="0" dirty="0"/>
              <a:t>identifying vulnerabilities in the code or configurations of web applications</a:t>
            </a:r>
            <a:endParaRPr lang="en-US" sz="800" dirty="0"/>
          </a:p>
          <a:p>
            <a:endParaRPr lang="en-US" sz="800" dirty="0"/>
          </a:p>
          <a:p>
            <a:r>
              <a:rPr lang="en-US" sz="800" b="0" i="0" dirty="0">
                <a:solidFill>
                  <a:srgbClr val="ECECF1"/>
                </a:solidFill>
                <a:effectLst/>
                <a:latin typeface="Söhne"/>
              </a:rPr>
              <a:t>In the traditional realm, scanning web applications involved a meticulous examination of the code and configurations. And these Manual assessments struggle to keep pace with the dynamic nature of modern web environments, and often lead to potential oversights.</a:t>
            </a:r>
          </a:p>
          <a:p>
            <a:endParaRPr lang="en-US" sz="800" b="0" i="0" dirty="0">
              <a:solidFill>
                <a:srgbClr val="ECECF1"/>
              </a:solidFill>
              <a:effectLst/>
              <a:latin typeface="Söhne"/>
            </a:endParaRPr>
          </a:p>
          <a:p>
            <a:r>
              <a:rPr lang="en-US" sz="800" b="0" i="0" dirty="0">
                <a:solidFill>
                  <a:srgbClr val="ECECF1"/>
                </a:solidFill>
                <a:effectLst/>
                <a:latin typeface="Söhne"/>
              </a:rPr>
              <a:t>This is where AI steps in -. AI excels in understanding the nuances of code and configurations, which making it perfect for investigating web apps as It can often identify subtle vulnerabilities that may be challenging for traditional methods. </a:t>
            </a:r>
          </a:p>
          <a:p>
            <a:endParaRPr lang="en-US" sz="800" dirty="0"/>
          </a:p>
          <a:p>
            <a:r>
              <a:rPr lang="en-US" sz="800" dirty="0"/>
              <a:t>AI doesn't just stop at code; it also delves into the behavior of web applications. This includes a more dynamic analysis, where it can adapt to changing scenarios, identify anomalies, and detect potential threats. </a:t>
            </a:r>
          </a:p>
          <a:p>
            <a:endParaRPr lang="en-US" sz="800" dirty="0"/>
          </a:p>
          <a:p>
            <a:r>
              <a:rPr lang="en-US" sz="800" dirty="0"/>
              <a:t>It can dynamically analyze the behavior of web applications, including anomaly identification and threat detection</a:t>
            </a:r>
          </a:p>
          <a:p>
            <a:endParaRPr lang="en-US" sz="800" dirty="0"/>
          </a:p>
          <a:p>
            <a:r>
              <a:rPr lang="en-US" sz="800" dirty="0"/>
              <a:t>Two great examples of AI in web scanning can be seen in </a:t>
            </a:r>
            <a:r>
              <a:rPr lang="en-US" sz="800" b="0" i="1" dirty="0" err="1">
                <a:solidFill>
                  <a:srgbClr val="ECECF1"/>
                </a:solidFill>
                <a:effectLst/>
                <a:latin typeface="Söhne"/>
              </a:rPr>
              <a:t>AppSpider</a:t>
            </a:r>
            <a:r>
              <a:rPr lang="en-US" sz="800" b="0" i="1" dirty="0">
                <a:solidFill>
                  <a:srgbClr val="ECECF1"/>
                </a:solidFill>
                <a:effectLst/>
                <a:latin typeface="Söhne"/>
              </a:rPr>
              <a:t> and </a:t>
            </a:r>
            <a:r>
              <a:rPr lang="en-US" sz="800" b="0" i="1" dirty="0" err="1">
                <a:solidFill>
                  <a:srgbClr val="ECECF1"/>
                </a:solidFill>
                <a:effectLst/>
                <a:latin typeface="Söhne"/>
              </a:rPr>
              <a:t>Acunetix</a:t>
            </a:r>
            <a:r>
              <a:rPr lang="en-US" sz="800" b="0" i="1" dirty="0">
                <a:solidFill>
                  <a:srgbClr val="ECECF1"/>
                </a:solidFill>
                <a:effectLst/>
                <a:latin typeface="Söhne"/>
              </a:rPr>
              <a:t>.</a:t>
            </a:r>
          </a:p>
          <a:p>
            <a:endParaRPr lang="en-US" sz="800" b="0" i="1" dirty="0">
              <a:solidFill>
                <a:srgbClr val="ECECF1"/>
              </a:solidFill>
              <a:effectLst/>
              <a:latin typeface="Söhne"/>
            </a:endParaRPr>
          </a:p>
          <a:p>
            <a:r>
              <a:rPr lang="en-US" sz="800" b="0" i="0" dirty="0">
                <a:solidFill>
                  <a:srgbClr val="ECECF1"/>
                </a:solidFill>
                <a:effectLst/>
                <a:latin typeface="Söhne"/>
              </a:rPr>
              <a:t>They are both popular web application scanning tools, but they each have a unique approach</a:t>
            </a:r>
          </a:p>
          <a:p>
            <a:r>
              <a:rPr lang="en-US" sz="800" b="0" i="0" dirty="0" err="1">
                <a:solidFill>
                  <a:srgbClr val="ECECF1"/>
                </a:solidFill>
                <a:effectLst/>
                <a:latin typeface="Söhne"/>
              </a:rPr>
              <a:t>AppSpider</a:t>
            </a:r>
            <a:r>
              <a:rPr lang="en-US" sz="800" b="0" i="0" dirty="0">
                <a:solidFill>
                  <a:srgbClr val="ECECF1"/>
                </a:solidFill>
                <a:effectLst/>
                <a:latin typeface="Söhne"/>
              </a:rPr>
              <a:t> adopts more of  a crawling approach, where it navigates the web application like a user to identify risks. </a:t>
            </a:r>
          </a:p>
          <a:p>
            <a:r>
              <a:rPr lang="en-US" sz="800" b="0" i="0" dirty="0">
                <a:solidFill>
                  <a:srgbClr val="ECECF1"/>
                </a:solidFill>
                <a:effectLst/>
                <a:latin typeface="Söhne"/>
              </a:rPr>
              <a:t>while </a:t>
            </a:r>
            <a:r>
              <a:rPr lang="en-US" sz="800" b="0" i="0" dirty="0" err="1">
                <a:solidFill>
                  <a:srgbClr val="ECECF1"/>
                </a:solidFill>
                <a:effectLst/>
                <a:latin typeface="Söhne"/>
              </a:rPr>
              <a:t>Acunetix</a:t>
            </a:r>
            <a:r>
              <a:rPr lang="en-US" sz="800" b="0" i="0" dirty="0">
                <a:solidFill>
                  <a:srgbClr val="ECECF1"/>
                </a:solidFill>
                <a:effectLst/>
                <a:latin typeface="Söhne"/>
              </a:rPr>
              <a:t> employs </a:t>
            </a:r>
            <a:r>
              <a:rPr lang="en-US" sz="800" b="0" i="0" dirty="0" err="1">
                <a:solidFill>
                  <a:srgbClr val="ECECF1"/>
                </a:solidFill>
                <a:effectLst/>
                <a:latin typeface="Söhne"/>
              </a:rPr>
              <a:t>DeepScan</a:t>
            </a:r>
            <a:r>
              <a:rPr lang="en-US" sz="800" b="0" i="0" dirty="0">
                <a:solidFill>
                  <a:srgbClr val="ECECF1"/>
                </a:solidFill>
                <a:effectLst/>
                <a:latin typeface="Söhne"/>
              </a:rPr>
              <a:t> technology, going deeper to discover complex vulnerabilities that might be missed by traditional scanners, and emphasizes high accuracy. </a:t>
            </a:r>
          </a:p>
          <a:p>
            <a:endParaRPr lang="en-US" sz="800" b="0" i="0" dirty="0">
              <a:solidFill>
                <a:srgbClr val="ECECF1"/>
              </a:solidFill>
              <a:effectLst/>
              <a:latin typeface="Söhne"/>
            </a:endParaRPr>
          </a:p>
          <a:p>
            <a:r>
              <a:rPr lang="en-US" sz="800" b="0" i="0" dirty="0" err="1">
                <a:solidFill>
                  <a:srgbClr val="ECECF1"/>
                </a:solidFill>
                <a:effectLst/>
                <a:latin typeface="Söhne"/>
              </a:rPr>
              <a:t>AppSpider</a:t>
            </a:r>
            <a:r>
              <a:rPr lang="en-US" sz="800" b="0" i="0" dirty="0">
                <a:solidFill>
                  <a:srgbClr val="ECECF1"/>
                </a:solidFill>
                <a:effectLst/>
                <a:latin typeface="Söhne"/>
              </a:rPr>
              <a:t> provides a comprehensive overview of security but leans towards developer-friendliness where </a:t>
            </a:r>
            <a:r>
              <a:rPr lang="en-US" sz="800" b="0" i="0" dirty="0" err="1">
                <a:solidFill>
                  <a:srgbClr val="ECECF1"/>
                </a:solidFill>
                <a:effectLst/>
                <a:latin typeface="Söhne"/>
              </a:rPr>
              <a:t>Acunetix</a:t>
            </a:r>
            <a:r>
              <a:rPr lang="en-US" sz="800" b="0" i="0" dirty="0">
                <a:solidFill>
                  <a:srgbClr val="ECECF1"/>
                </a:solidFill>
                <a:effectLst/>
                <a:latin typeface="Söhne"/>
              </a:rPr>
              <a:t> excels in automation, integration, and detailed reporting, so it’s a popular choice for not only security teams, but also developers. </a:t>
            </a:r>
          </a:p>
          <a:p>
            <a:endParaRPr lang="en-US" sz="800"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9</a:t>
            </a:fld>
            <a:endParaRPr lang="en-US"/>
          </a:p>
        </p:txBody>
      </p:sp>
    </p:spTree>
    <p:extLst>
      <p:ext uri="{BB962C8B-B14F-4D97-AF65-F5344CB8AC3E}">
        <p14:creationId xmlns:p14="http://schemas.microsoft.com/office/powerpoint/2010/main" val="1601158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6D140C1-BE5D-4B82-BB29-AF3DE1853537}"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4304017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140C1-BE5D-4B82-BB29-AF3DE1853537}"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59291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140C1-BE5D-4B82-BB29-AF3DE1853537}"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142998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D140C1-BE5D-4B82-BB29-AF3DE1853537}"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3388956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6D140C1-BE5D-4B82-BB29-AF3DE1853537}"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0520026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6D140C1-BE5D-4B82-BB29-AF3DE1853537}" type="datetimeFigureOut">
              <a:rPr lang="en-US" smtClean="0"/>
              <a:t>11/28/2023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354226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6D140C1-BE5D-4B82-BB29-AF3DE1853537}"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6331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D140C1-BE5D-4B82-BB29-AF3DE1853537}"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77755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D140C1-BE5D-4B82-BB29-AF3DE1853537}" type="datetimeFigureOut">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817748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6D140C1-BE5D-4B82-BB29-AF3DE1853537}" type="datetimeFigureOut">
              <a:rPr lang="en-US" smtClean="0"/>
              <a:t>11/28/2023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883067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6D140C1-BE5D-4B82-BB29-AF3DE1853537}" type="datetimeFigureOut">
              <a:rPr lang="en-US" smtClean="0"/>
              <a:t>11/28/2023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19223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6D140C1-BE5D-4B82-BB29-AF3DE1853537}" type="datetimeFigureOut">
              <a:rPr lang="en-US" smtClean="0"/>
              <a:t>11/28/2023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D67E5C2-C101-4F8B-9BD1-CFCC5D41C09C}" type="slidenum">
              <a:rPr lang="en-US" smtClean="0"/>
              <a:t>‹#›</a:t>
            </a:fld>
            <a:endParaRPr lang="en-US"/>
          </a:p>
        </p:txBody>
      </p:sp>
    </p:spTree>
    <p:extLst>
      <p:ext uri="{BB962C8B-B14F-4D97-AF65-F5344CB8AC3E}">
        <p14:creationId xmlns:p14="http://schemas.microsoft.com/office/powerpoint/2010/main" val="16138253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22B1-E123-2C19-FE3C-2405403F5407}"/>
              </a:ext>
            </a:extLst>
          </p:cNvPr>
          <p:cNvSpPr>
            <a:spLocks noGrp="1"/>
          </p:cNvSpPr>
          <p:nvPr>
            <p:ph type="ctrTitle"/>
          </p:nvPr>
        </p:nvSpPr>
        <p:spPr>
          <a:xfrm>
            <a:off x="1262729" y="1289303"/>
            <a:ext cx="9638443" cy="3339303"/>
          </a:xfrm>
          <a:ln>
            <a:noFill/>
          </a:ln>
        </p:spPr>
        <p:txBody>
          <a:bodyPr>
            <a:normAutofit/>
          </a:bodyPr>
          <a:lstStyle/>
          <a:p>
            <a:r>
              <a:rPr lang="en-US" sz="5000" dirty="0"/>
              <a:t>Scanning and </a:t>
            </a:r>
            <a:br>
              <a:rPr lang="en-US" sz="5000" dirty="0"/>
            </a:br>
            <a:r>
              <a:rPr lang="en-US" sz="5000" dirty="0"/>
              <a:t>Vulnerability Assessment with </a:t>
            </a:r>
            <a:br>
              <a:rPr lang="en-US" sz="5000" dirty="0"/>
            </a:br>
            <a:r>
              <a:rPr lang="en-US" sz="5000" dirty="0"/>
              <a:t>ML and AI</a:t>
            </a:r>
          </a:p>
        </p:txBody>
      </p:sp>
      <p:sp>
        <p:nvSpPr>
          <p:cNvPr id="6" name="Subtitle 5">
            <a:extLst>
              <a:ext uri="{FF2B5EF4-FFF2-40B4-BE49-F238E27FC236}">
                <a16:creationId xmlns:a16="http://schemas.microsoft.com/office/drawing/2014/main" id="{DC22C4B8-C33B-1321-58AE-6AB09AD7C3EF}"/>
              </a:ext>
            </a:extLst>
          </p:cNvPr>
          <p:cNvSpPr>
            <a:spLocks noGrp="1"/>
          </p:cNvSpPr>
          <p:nvPr>
            <p:ph type="subTitle" idx="1"/>
          </p:nvPr>
        </p:nvSpPr>
        <p:spPr>
          <a:xfrm>
            <a:off x="1262729" y="5499895"/>
            <a:ext cx="9638443" cy="484633"/>
          </a:xfrm>
        </p:spPr>
        <p:txBody>
          <a:bodyPr>
            <a:normAutofit/>
          </a:bodyPr>
          <a:lstStyle/>
          <a:p>
            <a:r>
              <a:rPr lang="en-US"/>
              <a:t>Harnessing Artificial Intelligence for Penetration Testing</a:t>
            </a:r>
          </a:p>
        </p:txBody>
      </p:sp>
    </p:spTree>
    <p:extLst>
      <p:ext uri="{BB962C8B-B14F-4D97-AF65-F5344CB8AC3E}">
        <p14:creationId xmlns:p14="http://schemas.microsoft.com/office/powerpoint/2010/main" val="2141081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Challenges</a:t>
            </a:r>
          </a:p>
        </p:txBody>
      </p:sp>
      <p:graphicFrame>
        <p:nvGraphicFramePr>
          <p:cNvPr id="7" name="Content Placeholder 3">
            <a:extLst>
              <a:ext uri="{FF2B5EF4-FFF2-40B4-BE49-F238E27FC236}">
                <a16:creationId xmlns:a16="http://schemas.microsoft.com/office/drawing/2014/main" id="{2412AE33-6793-02EB-68EB-240309CE16F6}"/>
              </a:ext>
            </a:extLst>
          </p:cNvPr>
          <p:cNvGraphicFramePr>
            <a:graphicFrameLocks noGrp="1"/>
          </p:cNvGraphicFramePr>
          <p:nvPr>
            <p:ph idx="1"/>
            <p:extLst>
              <p:ext uri="{D42A27DB-BD31-4B8C-83A1-F6EECF244321}">
                <p14:modId xmlns:p14="http://schemas.microsoft.com/office/powerpoint/2010/main" val="645664363"/>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4284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15D53-69D5-9021-AAAF-D2C1F0475C50}"/>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Research Question</a:t>
            </a:r>
          </a:p>
        </p:txBody>
      </p:sp>
      <p:sp>
        <p:nvSpPr>
          <p:cNvPr id="3" name="Content Placeholder 2">
            <a:extLst>
              <a:ext uri="{FF2B5EF4-FFF2-40B4-BE49-F238E27FC236}">
                <a16:creationId xmlns:a16="http://schemas.microsoft.com/office/drawing/2014/main" id="{B2A45291-4E3C-A9B7-B688-BA45F895D669}"/>
              </a:ext>
            </a:extLst>
          </p:cNvPr>
          <p:cNvSpPr>
            <a:spLocks noGrp="1"/>
          </p:cNvSpPr>
          <p:nvPr>
            <p:ph idx="1"/>
          </p:nvPr>
        </p:nvSpPr>
        <p:spPr>
          <a:xfrm>
            <a:off x="5591695" y="1402080"/>
            <a:ext cx="5320696" cy="4053840"/>
          </a:xfrm>
        </p:spPr>
        <p:txBody>
          <a:bodyPr anchor="ctr">
            <a:normAutofit fontScale="77500" lnSpcReduction="20000"/>
          </a:bodyPr>
          <a:lstStyle/>
          <a:p>
            <a:pPr marL="0" indent="0" algn="ctr">
              <a:buNone/>
            </a:pPr>
            <a:r>
              <a:rPr lang="en-US" sz="2000" dirty="0">
                <a:solidFill>
                  <a:schemeClr val="accent1">
                    <a:lumMod val="50000"/>
                  </a:schemeClr>
                </a:solidFill>
              </a:rPr>
              <a:t>Imagine there is a ‘Strong AI’ tool, is designed to scan a system for potential security issues within legal and ethical boundaries. However, the AI tool, acting autonomously, decides to exploit a known vulnerability in a critical system to gather more information. This action, though achieving its legal and ethical goal of finding weaknesses, used unethical means to do so, as it violates the PT principle of not causing harm. The ethical breach occurs because the AI tool autonomously chose an action that goes beyond the agreed-upon legal and ethical boundaries set by the pentester.</a:t>
            </a:r>
          </a:p>
          <a:p>
            <a:pPr marL="0" indent="0" algn="ctr">
              <a:buNone/>
            </a:pPr>
            <a:endParaRPr lang="en-US" sz="2000" dirty="0">
              <a:solidFill>
                <a:schemeClr val="accent1">
                  <a:lumMod val="50000"/>
                </a:schemeClr>
              </a:solidFill>
            </a:endParaRPr>
          </a:p>
          <a:p>
            <a:pPr marL="0" indent="0" algn="ctr">
              <a:buNone/>
            </a:pPr>
            <a:r>
              <a:rPr lang="en-US" sz="2000" dirty="0">
                <a:solidFill>
                  <a:schemeClr val="accent1">
                    <a:lumMod val="50000"/>
                  </a:schemeClr>
                </a:solidFill>
              </a:rPr>
              <a:t>In such a case, who should be held accountable for these actions?</a:t>
            </a:r>
          </a:p>
          <a:p>
            <a:pPr marL="0" indent="0" algn="ctr">
              <a:buNone/>
            </a:pPr>
            <a:endParaRPr lang="en-US" sz="2000" dirty="0">
              <a:solidFill>
                <a:schemeClr val="accent1">
                  <a:lumMod val="50000"/>
                </a:schemeClr>
              </a:solidFill>
            </a:endParaRPr>
          </a:p>
          <a:p>
            <a:pPr marL="0" indent="0" algn="ctr">
              <a:buNone/>
            </a:pPr>
            <a:r>
              <a:rPr lang="en-US" sz="2000" dirty="0">
                <a:solidFill>
                  <a:schemeClr val="accent1">
                    <a:lumMod val="50000"/>
                  </a:schemeClr>
                </a:solidFill>
              </a:rPr>
              <a:t>What mechanisms could be put in place to ensure clear lines of responsibility?</a:t>
            </a:r>
          </a:p>
        </p:txBody>
      </p:sp>
    </p:spTree>
    <p:extLst>
      <p:ext uri="{BB962C8B-B14F-4D97-AF65-F5344CB8AC3E}">
        <p14:creationId xmlns:p14="http://schemas.microsoft.com/office/powerpoint/2010/main" val="2702613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74F8C-D3A8-0EB5-5FAB-95273F0638B5}"/>
              </a:ext>
            </a:extLst>
          </p:cNvPr>
          <p:cNvSpPr>
            <a:spLocks noGrp="1"/>
          </p:cNvSpPr>
          <p:nvPr>
            <p:ph type="title"/>
          </p:nvPr>
        </p:nvSpPr>
        <p:spPr>
          <a:xfrm>
            <a:off x="2231136" y="964692"/>
            <a:ext cx="7729728" cy="1188720"/>
          </a:xfrm>
          <a:solidFill>
            <a:schemeClr val="accent2">
              <a:lumMod val="75000"/>
              <a:alpha val="10000"/>
            </a:schemeClr>
          </a:solidFill>
          <a:ln>
            <a:solidFill>
              <a:schemeClr val="tx1"/>
            </a:solidFill>
          </a:ln>
        </p:spPr>
        <p:txBody>
          <a:bodyPr>
            <a:normAutofit/>
          </a:bodyPr>
          <a:lstStyle/>
          <a:p>
            <a:r>
              <a:rPr lang="en-US">
                <a:solidFill>
                  <a:schemeClr val="tx1"/>
                </a:solidFill>
              </a:rPr>
              <a:t>References</a:t>
            </a:r>
          </a:p>
        </p:txBody>
      </p:sp>
      <p:sp>
        <p:nvSpPr>
          <p:cNvPr id="3" name="Content Placeholder 2">
            <a:extLst>
              <a:ext uri="{FF2B5EF4-FFF2-40B4-BE49-F238E27FC236}">
                <a16:creationId xmlns:a16="http://schemas.microsoft.com/office/drawing/2014/main" id="{85354A1E-0263-C927-ED84-A6CBE27CDDE1}"/>
              </a:ext>
            </a:extLst>
          </p:cNvPr>
          <p:cNvSpPr>
            <a:spLocks noGrp="1"/>
          </p:cNvSpPr>
          <p:nvPr>
            <p:ph idx="1"/>
          </p:nvPr>
        </p:nvSpPr>
        <p:spPr>
          <a:xfrm>
            <a:off x="2541140" y="2481992"/>
            <a:ext cx="7109719" cy="4047427"/>
          </a:xfrm>
        </p:spPr>
        <p:txBody>
          <a:bodyPr>
            <a:normAutofit/>
          </a:bodyPr>
          <a:lstStyle/>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H. Al-</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Alami</a:t>
            </a:r>
            <a:r>
              <a:rPr lang="en-US" sz="900" kern="100" dirty="0">
                <a:solidFill>
                  <a:schemeClr val="tx1">
                    <a:lumMod val="85000"/>
                  </a:schemeClr>
                </a:solidFill>
                <a:effectLst/>
                <a:ea typeface="Calibri" panose="020F0502020204030204" pitchFamily="34" charset="0"/>
                <a:cs typeface="Times New Roman" panose="02020603050405020304" pitchFamily="18" charset="0"/>
              </a:rPr>
              <a:t>, A. Hadi and H. Al-</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Bahadili</a:t>
            </a:r>
            <a:r>
              <a:rPr lang="en-US" sz="900" kern="100" dirty="0">
                <a:solidFill>
                  <a:schemeClr val="tx1">
                    <a:lumMod val="85000"/>
                  </a:schemeClr>
                </a:solidFill>
                <a:effectLst/>
                <a:ea typeface="Calibri" panose="020F0502020204030204" pitchFamily="34" charset="0"/>
                <a:cs typeface="Times New Roman" panose="02020603050405020304" pitchFamily="18" charset="0"/>
              </a:rPr>
              <a:t>, "2nd International Conference on the Applications of Information Technology in Developing Renewable Energy Processes &amp; Systems (IT-DREPS)," in 2nd International Conference on the Applications of Information Technology in Developing Renewable Energy Processes &amp; Systems (IT-DREPS), Amman, 2017. </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P.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Engebretson</a:t>
            </a:r>
            <a:r>
              <a:rPr lang="en-US" sz="900" kern="100" dirty="0">
                <a:solidFill>
                  <a:schemeClr val="tx1">
                    <a:lumMod val="85000"/>
                  </a:schemeClr>
                </a:solidFill>
                <a:effectLst/>
                <a:ea typeface="Calibri" panose="020F0502020204030204" pitchFamily="34" charset="0"/>
                <a:cs typeface="Times New Roman" panose="02020603050405020304" pitchFamily="18" charset="0"/>
              </a:rPr>
              <a:t>, The Basics of Hacking and Penetration Testing, A. Ward, Ed., Waltham, MA : Elsevier Inc, 2011. </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J. Hoffmann, "Simulated Penetration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Testing:From</a:t>
            </a:r>
            <a:r>
              <a:rPr lang="en-US" sz="900" kern="100" dirty="0">
                <a:solidFill>
                  <a:schemeClr val="tx1">
                    <a:lumMod val="85000"/>
                  </a:schemeClr>
                </a:solidFill>
                <a:effectLst/>
                <a:ea typeface="Calibri" panose="020F0502020204030204" pitchFamily="34" charset="0"/>
                <a:cs typeface="Times New Roman" panose="02020603050405020304" pitchFamily="18" charset="0"/>
              </a:rPr>
              <a:t> “Dijkstra” to “Turing Test++”," in International Conference on Automated Planning and Scheduling364,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Saarbrücken</a:t>
            </a:r>
            <a:r>
              <a:rPr lang="en-US" sz="900" kern="100" dirty="0">
                <a:solidFill>
                  <a:schemeClr val="tx1">
                    <a:lumMod val="85000"/>
                  </a:schemeClr>
                </a:solidFill>
                <a:effectLst/>
                <a:ea typeface="Calibri" panose="020F0502020204030204" pitchFamily="34" charset="0"/>
                <a:cs typeface="Times New Roman" panose="02020603050405020304" pitchFamily="18" charset="0"/>
              </a:rPr>
              <a:t>, 2015. </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J. M. Ortega, Mastering Python for Networking and Security, 2 ed., V.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Boricha</a:t>
            </a:r>
            <a:r>
              <a:rPr lang="en-US" sz="900" kern="100" dirty="0">
                <a:solidFill>
                  <a:schemeClr val="tx1">
                    <a:lumMod val="85000"/>
                  </a:schemeClr>
                </a:solidFill>
                <a:effectLst/>
                <a:ea typeface="Calibri" panose="020F0502020204030204" pitchFamily="34" charset="0"/>
                <a:cs typeface="Times New Roman" panose="02020603050405020304" pitchFamily="18" charset="0"/>
              </a:rPr>
              <a:t>, Ed., Birmingham: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Packt</a:t>
            </a:r>
            <a:r>
              <a:rPr lang="en-US" sz="900" kern="100" dirty="0">
                <a:solidFill>
                  <a:schemeClr val="tx1">
                    <a:lumMod val="85000"/>
                  </a:schemeClr>
                </a:solidFill>
                <a:effectLst/>
                <a:ea typeface="Calibri" panose="020F0502020204030204" pitchFamily="34" charset="0"/>
                <a:cs typeface="Times New Roman" panose="02020603050405020304" pitchFamily="18" charset="0"/>
              </a:rPr>
              <a:t> Publishing, 2020. </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N. Singh, V.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Meherhomji</a:t>
            </a:r>
            <a:r>
              <a:rPr lang="en-US" sz="900" kern="100" dirty="0">
                <a:solidFill>
                  <a:schemeClr val="tx1">
                    <a:lumMod val="85000"/>
                  </a:schemeClr>
                </a:solidFill>
                <a:effectLst/>
                <a:ea typeface="Calibri" panose="020F0502020204030204" pitchFamily="34" charset="0"/>
                <a:cs typeface="Times New Roman" panose="02020603050405020304" pitchFamily="18" charset="0"/>
              </a:rPr>
              <a:t> and B. R.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Chandavarkar</a:t>
            </a:r>
            <a:r>
              <a:rPr lang="en-US" sz="900" kern="100" dirty="0">
                <a:solidFill>
                  <a:schemeClr val="tx1">
                    <a:lumMod val="85000"/>
                  </a:schemeClr>
                </a:solidFill>
                <a:effectLst/>
                <a:ea typeface="Calibri" panose="020F0502020204030204" pitchFamily="34" charset="0"/>
                <a:cs typeface="Times New Roman" panose="02020603050405020304" pitchFamily="18" charset="0"/>
              </a:rPr>
              <a:t>, "Automated versus Manual Approach of Web Application Penetration Testing," International Conference on Computing, Communication and Networking Technologies (ICCCNT), pp. 1-6, July 2020. </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Y.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Stefinko</a:t>
            </a:r>
            <a:r>
              <a:rPr lang="en-US" sz="900" kern="100" dirty="0">
                <a:solidFill>
                  <a:schemeClr val="tx1">
                    <a:lumMod val="85000"/>
                  </a:schemeClr>
                </a:solidFill>
                <a:effectLst/>
                <a:ea typeface="Calibri" panose="020F0502020204030204" pitchFamily="34" charset="0"/>
                <a:cs typeface="Times New Roman" panose="02020603050405020304" pitchFamily="18" charset="0"/>
              </a:rPr>
              <a:t>, A.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Piskozub</a:t>
            </a:r>
            <a:r>
              <a:rPr lang="en-US" sz="900" kern="100" dirty="0">
                <a:solidFill>
                  <a:schemeClr val="tx1">
                    <a:lumMod val="85000"/>
                  </a:schemeClr>
                </a:solidFill>
                <a:effectLst/>
                <a:ea typeface="Calibri" panose="020F0502020204030204" pitchFamily="34" charset="0"/>
                <a:cs typeface="Times New Roman" panose="02020603050405020304" pitchFamily="18" charset="0"/>
              </a:rPr>
              <a:t> and R.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Banakh</a:t>
            </a:r>
            <a:r>
              <a:rPr lang="en-US" sz="900" kern="100" dirty="0">
                <a:solidFill>
                  <a:schemeClr val="tx1">
                    <a:lumMod val="85000"/>
                  </a:schemeClr>
                </a:solidFill>
                <a:effectLst/>
                <a:ea typeface="Calibri" panose="020F0502020204030204" pitchFamily="34" charset="0"/>
                <a:cs typeface="Times New Roman" panose="02020603050405020304" pitchFamily="18" charset="0"/>
              </a:rPr>
              <a:t>, "Manual and automated penetration testing. Benefits and drawbacks. Modern tendency," International Conference on Modern Problems of Radio Engineering, Telecommunications and Computer Science (TCSET), pp. 488-491, February 2013. </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G. Stone, D. Talbert and W. Eberle, "Using AI/Machine Learning for Reconnaissance Activities During Network Penetration Testing," in International Conference on Cyber Warfare and Security, 2021. </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S. Watts , Penetration Testing: Practical Introduction &amp; Tutorials, 2022. </a:t>
            </a:r>
          </a:p>
          <a:p>
            <a:pPr algn="just">
              <a:lnSpc>
                <a:spcPct val="90000"/>
              </a:lnSpc>
              <a:spcBef>
                <a:spcPts val="0"/>
              </a:spcBef>
              <a:spcAft>
                <a:spcPts val="800"/>
              </a:spcAft>
            </a:pPr>
            <a:endParaRPr lang="en-US" sz="900" kern="100" dirty="0">
              <a:solidFill>
                <a:schemeClr val="tx1">
                  <a:lumMod val="85000"/>
                </a:schemeClr>
              </a:solidFill>
              <a:effectLst/>
              <a:ea typeface="Calibri" panose="020F0502020204030204" pitchFamily="34" charset="0"/>
              <a:cs typeface="Times New Roman" panose="02020603050405020304" pitchFamily="18" charset="0"/>
            </a:endParaRPr>
          </a:p>
          <a:p>
            <a:pPr algn="just">
              <a:lnSpc>
                <a:spcPct val="90000"/>
              </a:lnSpc>
              <a:spcBef>
                <a:spcPts val="0"/>
              </a:spcBef>
              <a:spcAft>
                <a:spcPts val="800"/>
              </a:spcAft>
            </a:pPr>
            <a:endParaRPr lang="en-US" sz="900" kern="100" dirty="0">
              <a:solidFill>
                <a:schemeClr val="tx1">
                  <a:lumMod val="85000"/>
                </a:schemeClr>
              </a:solidFill>
              <a:effectLst/>
              <a:ea typeface="Calibri" panose="020F0502020204030204" pitchFamily="34" charset="0"/>
              <a:cs typeface="Times New Roman" panose="02020603050405020304" pitchFamily="18" charset="0"/>
            </a:endParaRPr>
          </a:p>
          <a:p>
            <a:pPr algn="just">
              <a:lnSpc>
                <a:spcPct val="90000"/>
              </a:lnSpc>
              <a:spcBef>
                <a:spcPts val="0"/>
              </a:spcBef>
              <a:spcAft>
                <a:spcPts val="800"/>
              </a:spcAft>
            </a:pPr>
            <a:endParaRPr lang="en-US" sz="900" kern="100" dirty="0">
              <a:solidFill>
                <a:schemeClr val="tx1">
                  <a:lumMod val="8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175289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Phase 2: Scanning</a:t>
            </a:r>
          </a:p>
        </p:txBody>
      </p:sp>
      <p:sp>
        <p:nvSpPr>
          <p:cNvPr id="4" name="Content Placeholder 2">
            <a:extLst>
              <a:ext uri="{FF2B5EF4-FFF2-40B4-BE49-F238E27FC236}">
                <a16:creationId xmlns:a16="http://schemas.microsoft.com/office/drawing/2014/main" id="{8EE8F75D-5296-6B1F-1B44-7A2661C81699}"/>
              </a:ext>
            </a:extLst>
          </p:cNvPr>
          <p:cNvSpPr txBox="1">
            <a:spLocks/>
          </p:cNvSpPr>
          <p:nvPr/>
        </p:nvSpPr>
        <p:spPr>
          <a:xfrm>
            <a:off x="5591695" y="1402080"/>
            <a:ext cx="5320696" cy="4053840"/>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nSpc>
                <a:spcPct val="110000"/>
              </a:lnSpc>
            </a:pPr>
            <a:r>
              <a:rPr lang="en-US" dirty="0">
                <a:solidFill>
                  <a:schemeClr val="accent5">
                    <a:lumMod val="60000"/>
                    <a:lumOff val="40000"/>
                  </a:schemeClr>
                </a:solidFill>
              </a:rPr>
              <a:t>Gather Information</a:t>
            </a:r>
          </a:p>
          <a:p>
            <a:r>
              <a:rPr lang="en-US" dirty="0">
                <a:solidFill>
                  <a:schemeClr val="accent1">
                    <a:lumMod val="75000"/>
                  </a:schemeClr>
                </a:solidFill>
              </a:rPr>
              <a:t>Scanning</a:t>
            </a:r>
          </a:p>
          <a:p>
            <a:pPr lvl="1"/>
            <a:r>
              <a:rPr lang="en-US" dirty="0">
                <a:solidFill>
                  <a:schemeClr val="accent1">
                    <a:lumMod val="75000"/>
                  </a:schemeClr>
                </a:solidFill>
              </a:rPr>
              <a:t>Actively Testing Identified Entry Points</a:t>
            </a:r>
          </a:p>
          <a:p>
            <a:pPr lvl="1"/>
            <a:r>
              <a:rPr lang="en-US" dirty="0">
                <a:solidFill>
                  <a:schemeClr val="accent1">
                    <a:lumMod val="75000"/>
                  </a:schemeClr>
                </a:solidFill>
              </a:rPr>
              <a:t>Evaluating Susceptibility To Exploits </a:t>
            </a:r>
          </a:p>
          <a:p>
            <a:pPr lvl="1"/>
            <a:r>
              <a:rPr lang="en-US" dirty="0">
                <a:solidFill>
                  <a:schemeClr val="accent1">
                    <a:lumMod val="75000"/>
                  </a:schemeClr>
                </a:solidFill>
              </a:rPr>
              <a:t>Gain Insights Into Severity And Potential Impact</a:t>
            </a:r>
          </a:p>
          <a:p>
            <a:r>
              <a:rPr lang="en-US" dirty="0">
                <a:solidFill>
                  <a:schemeClr val="accent5">
                    <a:lumMod val="60000"/>
                    <a:lumOff val="40000"/>
                  </a:schemeClr>
                </a:solidFill>
              </a:rPr>
              <a:t>Exploitation</a:t>
            </a:r>
          </a:p>
          <a:p>
            <a:r>
              <a:rPr lang="en-US" dirty="0">
                <a:solidFill>
                  <a:schemeClr val="accent5">
                    <a:lumMod val="60000"/>
                    <a:lumOff val="40000"/>
                  </a:schemeClr>
                </a:solidFill>
              </a:rPr>
              <a:t>Maintaining Access</a:t>
            </a:r>
          </a:p>
          <a:p>
            <a:r>
              <a:rPr lang="en-US" dirty="0">
                <a:solidFill>
                  <a:schemeClr val="accent5">
                    <a:lumMod val="60000"/>
                    <a:lumOff val="40000"/>
                  </a:schemeClr>
                </a:solidFill>
              </a:rPr>
              <a:t>Covering Tracks</a:t>
            </a:r>
          </a:p>
          <a:p>
            <a:r>
              <a:rPr lang="en-US" dirty="0">
                <a:solidFill>
                  <a:schemeClr val="accent5">
                    <a:lumMod val="60000"/>
                    <a:lumOff val="40000"/>
                  </a:schemeClr>
                </a:solidFill>
              </a:rPr>
              <a:t>Reporting and Documentation</a:t>
            </a:r>
            <a:endParaRPr lang="en-US" dirty="0"/>
          </a:p>
        </p:txBody>
      </p:sp>
    </p:spTree>
    <p:extLst>
      <p:ext uri="{BB962C8B-B14F-4D97-AF65-F5344CB8AC3E}">
        <p14:creationId xmlns:p14="http://schemas.microsoft.com/office/powerpoint/2010/main" val="270741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Phase 2: Scanning</a:t>
            </a:r>
          </a:p>
        </p:txBody>
      </p:sp>
      <p:graphicFrame>
        <p:nvGraphicFramePr>
          <p:cNvPr id="7" name="Content Placeholder 3">
            <a:extLst>
              <a:ext uri="{FF2B5EF4-FFF2-40B4-BE49-F238E27FC236}">
                <a16:creationId xmlns:a16="http://schemas.microsoft.com/office/drawing/2014/main" id="{2412AE33-6793-02EB-68EB-240309CE16F6}"/>
              </a:ext>
            </a:extLst>
          </p:cNvPr>
          <p:cNvGraphicFramePr>
            <a:graphicFrameLocks noGrp="1"/>
          </p:cNvGraphicFramePr>
          <p:nvPr>
            <p:ph idx="1"/>
            <p:extLst>
              <p:ext uri="{D42A27DB-BD31-4B8C-83A1-F6EECF244321}">
                <p14:modId xmlns:p14="http://schemas.microsoft.com/office/powerpoint/2010/main" val="3565085081"/>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849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“Manual” Methods in Scanning</a:t>
            </a:r>
          </a:p>
        </p:txBody>
      </p:sp>
      <p:graphicFrame>
        <p:nvGraphicFramePr>
          <p:cNvPr id="7" name="Content Placeholder 3">
            <a:extLst>
              <a:ext uri="{FF2B5EF4-FFF2-40B4-BE49-F238E27FC236}">
                <a16:creationId xmlns:a16="http://schemas.microsoft.com/office/drawing/2014/main" id="{2412AE33-6793-02EB-68EB-240309CE16F6}"/>
              </a:ext>
            </a:extLst>
          </p:cNvPr>
          <p:cNvGraphicFramePr>
            <a:graphicFrameLocks noGrp="1"/>
          </p:cNvGraphicFramePr>
          <p:nvPr>
            <p:ph idx="1"/>
            <p:extLst>
              <p:ext uri="{D42A27DB-BD31-4B8C-83A1-F6EECF244321}">
                <p14:modId xmlns:p14="http://schemas.microsoft.com/office/powerpoint/2010/main" val="4139004998"/>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607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Limitations of Current Methods</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a:t>Time-consuming and Resource-Intensive</a:t>
            </a:r>
          </a:p>
          <a:p>
            <a:pPr>
              <a:spcBef>
                <a:spcPts val="1800"/>
              </a:spcBef>
            </a:pPr>
            <a:r>
              <a:rPr lang="en-US" dirty="0"/>
              <a:t>Manual Management of Vulnerability/ Attack Databases</a:t>
            </a:r>
          </a:p>
          <a:p>
            <a:pPr lvl="1"/>
            <a:r>
              <a:rPr lang="en-US" dirty="0"/>
              <a:t>Common Vulnerabilities and Exposures (CVE)</a:t>
            </a:r>
          </a:p>
          <a:p>
            <a:pPr lvl="1"/>
            <a:r>
              <a:rPr lang="en-US" dirty="0"/>
              <a:t>National Vulnerability Database (NVD)</a:t>
            </a:r>
          </a:p>
          <a:p>
            <a:pPr>
              <a:spcBef>
                <a:spcPts val="1800"/>
              </a:spcBef>
            </a:pPr>
            <a:r>
              <a:rPr lang="en-US" dirty="0"/>
              <a:t>Requires Manual Code Updates </a:t>
            </a:r>
          </a:p>
          <a:p>
            <a:pPr>
              <a:spcBef>
                <a:spcPts val="1800"/>
              </a:spcBef>
            </a:pPr>
            <a:r>
              <a:rPr lang="en-US" dirty="0"/>
              <a:t>Limited Scalability</a:t>
            </a:r>
          </a:p>
          <a:p>
            <a:pPr>
              <a:spcBef>
                <a:spcPts val="1800"/>
              </a:spcBef>
            </a:pPr>
            <a:r>
              <a:rPr lang="en-US" dirty="0"/>
              <a:t>Potential for Human Error</a:t>
            </a:r>
          </a:p>
        </p:txBody>
      </p:sp>
    </p:spTree>
    <p:extLst>
      <p:ext uri="{BB962C8B-B14F-4D97-AF65-F5344CB8AC3E}">
        <p14:creationId xmlns:p14="http://schemas.microsoft.com/office/powerpoint/2010/main" val="122335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AI and ML </a:t>
            </a:r>
            <a:br>
              <a:rPr lang="en-US" sz="2300" dirty="0">
                <a:solidFill>
                  <a:srgbClr val="FFFFFF"/>
                </a:solidFill>
              </a:rPr>
            </a:br>
            <a:r>
              <a:rPr lang="en-US" sz="2300" dirty="0">
                <a:solidFill>
                  <a:srgbClr val="FFFFFF"/>
                </a:solidFill>
              </a:rPr>
              <a:t>in Scanning</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a:t>Learns from Previous Data and Experiences</a:t>
            </a:r>
          </a:p>
          <a:p>
            <a:r>
              <a:rPr lang="en-US" dirty="0"/>
              <a:t>Fast, Standard Process</a:t>
            </a:r>
          </a:p>
          <a:p>
            <a:r>
              <a:rPr lang="en-US" dirty="0"/>
              <a:t>Automatic Management Of Vulnerability and Attack Databases</a:t>
            </a:r>
          </a:p>
          <a:p>
            <a:r>
              <a:rPr lang="en-US" dirty="0"/>
              <a:t>Adapts to Diverse Architectures Seamlessly</a:t>
            </a:r>
          </a:p>
          <a:p>
            <a:r>
              <a:rPr lang="en-US" dirty="0"/>
              <a:t>Scalable </a:t>
            </a:r>
          </a:p>
          <a:p>
            <a:r>
              <a:rPr lang="en-US" dirty="0"/>
              <a:t>Reduced Human Error Risk</a:t>
            </a:r>
          </a:p>
        </p:txBody>
      </p:sp>
    </p:spTree>
    <p:extLst>
      <p:ext uri="{BB962C8B-B14F-4D97-AF65-F5344CB8AC3E}">
        <p14:creationId xmlns:p14="http://schemas.microsoft.com/office/powerpoint/2010/main" val="158862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Network Scanning</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a:t>Identifying and Mapping the Infrastructure of a Target</a:t>
            </a:r>
          </a:p>
          <a:p>
            <a:r>
              <a:rPr lang="en-US" dirty="0"/>
              <a:t>Improvements</a:t>
            </a:r>
          </a:p>
          <a:p>
            <a:pPr lvl="1"/>
            <a:r>
              <a:rPr lang="en-US" dirty="0"/>
              <a:t>Faster Discovery</a:t>
            </a:r>
          </a:p>
          <a:p>
            <a:pPr lvl="1"/>
            <a:r>
              <a:rPr lang="en-US" dirty="0"/>
              <a:t>Adaptive</a:t>
            </a:r>
          </a:p>
          <a:p>
            <a:pPr lvl="1"/>
            <a:r>
              <a:rPr lang="en-US" dirty="0"/>
              <a:t>Accurate</a:t>
            </a:r>
          </a:p>
          <a:p>
            <a:r>
              <a:rPr lang="en-US" dirty="0"/>
              <a:t>Dark Trace</a:t>
            </a:r>
          </a:p>
        </p:txBody>
      </p:sp>
    </p:spTree>
    <p:extLst>
      <p:ext uri="{BB962C8B-B14F-4D97-AF65-F5344CB8AC3E}">
        <p14:creationId xmlns:p14="http://schemas.microsoft.com/office/powerpoint/2010/main" val="4145103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100" dirty="0">
                <a:solidFill>
                  <a:srgbClr val="FFFFFF"/>
                </a:solidFill>
              </a:rPr>
              <a:t>Vulnerability Scanning</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a:t>Identifying Potential Entry Points </a:t>
            </a:r>
          </a:p>
          <a:p>
            <a:r>
              <a:rPr lang="en-US" dirty="0"/>
              <a:t>Improvements</a:t>
            </a:r>
          </a:p>
          <a:p>
            <a:pPr lvl="1"/>
            <a:r>
              <a:rPr lang="en-US" dirty="0"/>
              <a:t>Prioritization</a:t>
            </a:r>
          </a:p>
          <a:p>
            <a:pPr lvl="1"/>
            <a:r>
              <a:rPr lang="en-US" dirty="0"/>
              <a:t>Adaptive</a:t>
            </a:r>
          </a:p>
          <a:p>
            <a:pPr lvl="1"/>
            <a:r>
              <a:rPr lang="en-US" dirty="0"/>
              <a:t>Automation</a:t>
            </a:r>
          </a:p>
          <a:p>
            <a:r>
              <a:rPr lang="en-US" dirty="0"/>
              <a:t>Shodan</a:t>
            </a:r>
          </a:p>
          <a:p>
            <a:r>
              <a:rPr lang="en-US" dirty="0"/>
              <a:t>Nmap Scripting Engine (NSE)</a:t>
            </a:r>
          </a:p>
        </p:txBody>
      </p:sp>
    </p:spTree>
    <p:extLst>
      <p:ext uri="{BB962C8B-B14F-4D97-AF65-F5344CB8AC3E}">
        <p14:creationId xmlns:p14="http://schemas.microsoft.com/office/powerpoint/2010/main" val="2214288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Web Application  Scanning</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482882" cy="4053840"/>
          </a:xfrm>
        </p:spPr>
        <p:txBody>
          <a:bodyPr anchor="ctr">
            <a:normAutofit/>
          </a:bodyPr>
          <a:lstStyle/>
          <a:p>
            <a:r>
              <a:rPr lang="en-US" dirty="0"/>
              <a:t>Identifying Vulnerabilities in Code/ Configurations of Web Applications</a:t>
            </a:r>
          </a:p>
          <a:p>
            <a:r>
              <a:rPr lang="en-US" dirty="0"/>
              <a:t>Improvements</a:t>
            </a:r>
          </a:p>
          <a:p>
            <a:pPr lvl="1"/>
            <a:r>
              <a:rPr lang="en-US" dirty="0"/>
              <a:t>Enhanced Detection</a:t>
            </a:r>
          </a:p>
          <a:p>
            <a:pPr lvl="1"/>
            <a:r>
              <a:rPr lang="en-US" dirty="0"/>
              <a:t>Behavioral Analysis</a:t>
            </a:r>
          </a:p>
          <a:p>
            <a:pPr lvl="1"/>
            <a:r>
              <a:rPr lang="en-US" dirty="0"/>
              <a:t>Continuous Improvement</a:t>
            </a:r>
          </a:p>
          <a:p>
            <a:r>
              <a:rPr lang="en-US" dirty="0" err="1"/>
              <a:t>AppSpider</a:t>
            </a:r>
            <a:r>
              <a:rPr lang="en-US" dirty="0"/>
              <a:t> </a:t>
            </a:r>
          </a:p>
          <a:p>
            <a:r>
              <a:rPr lang="en-US" dirty="0" err="1"/>
              <a:t>Acunetix</a:t>
            </a:r>
            <a:r>
              <a:rPr lang="en-US" dirty="0"/>
              <a:t> </a:t>
            </a:r>
          </a:p>
        </p:txBody>
      </p:sp>
    </p:spTree>
    <p:extLst>
      <p:ext uri="{BB962C8B-B14F-4D97-AF65-F5344CB8AC3E}">
        <p14:creationId xmlns:p14="http://schemas.microsoft.com/office/powerpoint/2010/main" val="1141025997"/>
      </p:ext>
    </p:extLst>
  </p:cSld>
  <p:clrMapOvr>
    <a:masterClrMapping/>
  </p:clrMapOvr>
</p:sld>
</file>

<file path=ppt/theme/theme1.xml><?xml version="1.0" encoding="utf-8"?>
<a:theme xmlns:a="http://schemas.openxmlformats.org/drawingml/2006/main" name="Parcel">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3153</TotalTime>
  <Words>8736</Words>
  <Application>Microsoft Office PowerPoint</Application>
  <PresentationFormat>Widescreen</PresentationFormat>
  <Paragraphs>876</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Gill Sans MT</vt:lpstr>
      <vt:lpstr>Noto Serif</vt:lpstr>
      <vt:lpstr>Söhne</vt:lpstr>
      <vt:lpstr>splunk_data_sans</vt:lpstr>
      <vt:lpstr>Times New Roman</vt:lpstr>
      <vt:lpstr>Parcel</vt:lpstr>
      <vt:lpstr>Scanning and  Vulnerability Assessment with  ML and AI</vt:lpstr>
      <vt:lpstr>Phase 2: Scanning</vt:lpstr>
      <vt:lpstr>Phase 2: Scanning</vt:lpstr>
      <vt:lpstr>“Manual” Methods in Scanning</vt:lpstr>
      <vt:lpstr>Limitations of Current Methods</vt:lpstr>
      <vt:lpstr>AI and ML  in Scanning</vt:lpstr>
      <vt:lpstr>Network Scanning</vt:lpstr>
      <vt:lpstr>Vulnerability Scanning</vt:lpstr>
      <vt:lpstr>Web Application  Scanning</vt:lpstr>
      <vt:lpstr>Challenges</vt:lpstr>
      <vt:lpstr>Research Question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And ML in Penetration Testing</dc:title>
  <dc:creator>Kiera Conway</dc:creator>
  <cp:lastModifiedBy>Kiera Conway</cp:lastModifiedBy>
  <cp:revision>59</cp:revision>
  <dcterms:created xsi:type="dcterms:W3CDTF">2023-10-25T02:14:50Z</dcterms:created>
  <dcterms:modified xsi:type="dcterms:W3CDTF">2023-11-29T05:06:01Z</dcterms:modified>
</cp:coreProperties>
</file>