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09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4" r:id="rId14"/>
    <p:sldId id="335" r:id="rId15"/>
    <p:sldId id="30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646"/>
    <a:srgbClr val="A77C70"/>
    <a:srgbClr val="724F46"/>
    <a:srgbClr val="69240C"/>
    <a:srgbClr val="5A3F3F"/>
    <a:srgbClr val="432F29"/>
    <a:srgbClr val="79554B"/>
    <a:srgbClr val="742217"/>
    <a:srgbClr val="696464"/>
    <a:srgbClr val="CEB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51" autoAdjust="0"/>
  </p:normalViewPr>
  <p:slideViewPr>
    <p:cSldViewPr snapToGrid="0" showGuides="1">
      <p:cViewPr varScale="1">
        <p:scale>
          <a:sx n="89" d="100"/>
          <a:sy n="89" d="100"/>
        </p:scale>
        <p:origin x="162" y="84"/>
      </p:cViewPr>
      <p:guideLst>
        <p:guide orient="horz" pos="1848"/>
        <p:guide pos="3840"/>
      </p:guideLst>
    </p:cSldViewPr>
  </p:slideViewPr>
  <p:notesTextViewPr>
    <p:cViewPr>
      <p:scale>
        <a:sx n="100" d="100"/>
        <a:sy n="100" d="100"/>
      </p:scale>
      <p:origin x="0" y="-55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49EFB-3C01-4E4A-8A1A-D429CD70B2A1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882743-1050-40EA-AB26-DFC0153B0679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ctr"/>
          <a:r>
            <a:rPr lang="en-US" b="1" dirty="0">
              <a:solidFill>
                <a:srgbClr val="5A3F3F"/>
              </a:solidFill>
            </a:rPr>
            <a:t>Manual </a:t>
          </a:r>
        </a:p>
      </dgm:t>
    </dgm:pt>
    <dgm:pt modelId="{1CCB1FE7-ABFF-48C7-B842-8DDACD0749DB}" type="parTrans" cxnId="{631466D2-31AB-4380-86A6-AC578F8176DA}">
      <dgm:prSet/>
      <dgm:spPr/>
      <dgm:t>
        <a:bodyPr/>
        <a:lstStyle/>
        <a:p>
          <a:endParaRPr lang="en-US"/>
        </a:p>
      </dgm:t>
    </dgm:pt>
    <dgm:pt modelId="{CA2BD74D-A150-4BB1-ACB2-20F99B0A039B}" type="sibTrans" cxnId="{631466D2-31AB-4380-86A6-AC578F8176DA}">
      <dgm:prSet/>
      <dgm:spPr/>
      <dgm:t>
        <a:bodyPr/>
        <a:lstStyle/>
        <a:p>
          <a:endParaRPr lang="en-US"/>
        </a:p>
      </dgm:t>
    </dgm:pt>
    <dgm:pt modelId="{15B9C9E8-42AA-4D20-A160-468788B1AE2C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Complex</a:t>
          </a:r>
        </a:p>
      </dgm:t>
    </dgm:pt>
    <dgm:pt modelId="{AE5EF702-8931-44E0-91FD-C7423B74EF68}" type="parTrans" cxnId="{EF739656-F584-4BEA-B536-2916245034C5}">
      <dgm:prSet/>
      <dgm:spPr/>
      <dgm:t>
        <a:bodyPr/>
        <a:lstStyle/>
        <a:p>
          <a:endParaRPr lang="en-US"/>
        </a:p>
      </dgm:t>
    </dgm:pt>
    <dgm:pt modelId="{F74C9FD3-634E-46EF-9F39-3A37BE93FBF6}" type="sibTrans" cxnId="{EF739656-F584-4BEA-B536-2916245034C5}">
      <dgm:prSet/>
      <dgm:spPr/>
      <dgm:t>
        <a:bodyPr/>
        <a:lstStyle/>
        <a:p>
          <a:endParaRPr lang="en-US"/>
        </a:p>
      </dgm:t>
    </dgm:pt>
    <dgm:pt modelId="{4D28FEBC-00D7-47D4-AC2C-30D889EBD8DF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Human Behavior Dependent</a:t>
          </a:r>
        </a:p>
      </dgm:t>
    </dgm:pt>
    <dgm:pt modelId="{638529AF-E52E-475F-805F-4A426C7735E1}" type="parTrans" cxnId="{29CC960F-C6D2-4D8E-895D-2BFDCDF3D3A4}">
      <dgm:prSet/>
      <dgm:spPr/>
      <dgm:t>
        <a:bodyPr/>
        <a:lstStyle/>
        <a:p>
          <a:endParaRPr lang="en-US"/>
        </a:p>
      </dgm:t>
    </dgm:pt>
    <dgm:pt modelId="{B253DC84-A233-4730-B085-CC8898CE7F00}" type="sibTrans" cxnId="{29CC960F-C6D2-4D8E-895D-2BFDCDF3D3A4}">
      <dgm:prSet/>
      <dgm:spPr/>
      <dgm:t>
        <a:bodyPr/>
        <a:lstStyle/>
        <a:p>
          <a:endParaRPr lang="en-US"/>
        </a:p>
      </dgm:t>
    </dgm:pt>
    <dgm:pt modelId="{46FA14FC-8AB5-447A-9DD2-A0B8FC13B4EB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Scalability Limitations</a:t>
          </a:r>
        </a:p>
      </dgm:t>
    </dgm:pt>
    <dgm:pt modelId="{2E5E9710-1EE0-4211-BAD9-D20BA8492B61}" type="parTrans" cxnId="{021F25E0-E9DD-487C-930C-5A1748C24C6C}">
      <dgm:prSet/>
      <dgm:spPr/>
      <dgm:t>
        <a:bodyPr/>
        <a:lstStyle/>
        <a:p>
          <a:endParaRPr lang="en-US"/>
        </a:p>
      </dgm:t>
    </dgm:pt>
    <dgm:pt modelId="{419B3119-E3E1-47B0-997D-9C89121E2DD3}" type="sibTrans" cxnId="{021F25E0-E9DD-487C-930C-5A1748C24C6C}">
      <dgm:prSet/>
      <dgm:spPr/>
      <dgm:t>
        <a:bodyPr/>
        <a:lstStyle/>
        <a:p>
          <a:endParaRPr lang="en-US"/>
        </a:p>
      </dgm:t>
    </dgm:pt>
    <dgm:pt modelId="{C1DC3981-8FCD-4E13-82A9-FA7B9DF1FBAB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ctr"/>
          <a:r>
            <a:rPr lang="en-US" b="1" dirty="0">
              <a:solidFill>
                <a:srgbClr val="A77C70"/>
              </a:solidFill>
            </a:rPr>
            <a:t>Artificial Intelligence</a:t>
          </a:r>
        </a:p>
      </dgm:t>
    </dgm:pt>
    <dgm:pt modelId="{7582053F-3FCC-448F-9A5F-07D01327D814}" type="parTrans" cxnId="{E8D4EB6F-0755-4415-BE29-49710EE99621}">
      <dgm:prSet/>
      <dgm:spPr/>
      <dgm:t>
        <a:bodyPr/>
        <a:lstStyle/>
        <a:p>
          <a:endParaRPr lang="en-US"/>
        </a:p>
      </dgm:t>
    </dgm:pt>
    <dgm:pt modelId="{CFDC68EA-C568-4631-B0C6-C48BD28278B3}" type="sibTrans" cxnId="{E8D4EB6F-0755-4415-BE29-49710EE99621}">
      <dgm:prSet/>
      <dgm:spPr/>
      <dgm:t>
        <a:bodyPr/>
        <a:lstStyle/>
        <a:p>
          <a:endParaRPr lang="en-US"/>
        </a:p>
      </dgm:t>
    </dgm:pt>
    <dgm:pt modelId="{1FA77DB1-E17D-42D6-8B24-92BEFB4B801D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Intuitive</a:t>
          </a:r>
        </a:p>
      </dgm:t>
    </dgm:pt>
    <dgm:pt modelId="{7C7847E5-7367-4A1D-9595-B2928F6675D2}" type="parTrans" cxnId="{A8B6B300-DA81-46FB-89AF-D02336A972F5}">
      <dgm:prSet/>
      <dgm:spPr/>
      <dgm:t>
        <a:bodyPr/>
        <a:lstStyle/>
        <a:p>
          <a:endParaRPr lang="en-US"/>
        </a:p>
      </dgm:t>
    </dgm:pt>
    <dgm:pt modelId="{C2F7B2AF-ADFF-4C5B-9FA0-5864C04D68D3}" type="sibTrans" cxnId="{A8B6B300-DA81-46FB-89AF-D02336A972F5}">
      <dgm:prSet/>
      <dgm:spPr/>
      <dgm:t>
        <a:bodyPr/>
        <a:lstStyle/>
        <a:p>
          <a:endParaRPr lang="en-US"/>
        </a:p>
      </dgm:t>
    </dgm:pt>
    <dgm:pt modelId="{B0FCE962-21CA-4519-9631-DE6013B463EE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Scalability Advantages</a:t>
          </a:r>
        </a:p>
      </dgm:t>
    </dgm:pt>
    <dgm:pt modelId="{2984C8A6-1A2D-4103-8680-97A07160805C}" type="parTrans" cxnId="{8C38C0D4-46F1-4881-8564-ACE906ABAA5D}">
      <dgm:prSet/>
      <dgm:spPr/>
      <dgm:t>
        <a:bodyPr/>
        <a:lstStyle/>
        <a:p>
          <a:endParaRPr lang="en-US"/>
        </a:p>
      </dgm:t>
    </dgm:pt>
    <dgm:pt modelId="{88B048D3-F68C-4455-AB8D-CE4136065A1B}" type="sibTrans" cxnId="{8C38C0D4-46F1-4881-8564-ACE906ABAA5D}">
      <dgm:prSet/>
      <dgm:spPr/>
      <dgm:t>
        <a:bodyPr/>
        <a:lstStyle/>
        <a:p>
          <a:endParaRPr lang="en-US"/>
        </a:p>
      </dgm:t>
    </dgm:pt>
    <dgm:pt modelId="{D86F7E2E-A10F-4FBD-A431-674D3DB7A025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Predictive of Human Behavior</a:t>
          </a:r>
        </a:p>
      </dgm:t>
    </dgm:pt>
    <dgm:pt modelId="{7B70B8E9-826C-435E-A208-6BF2EC807455}" type="parTrans" cxnId="{BA2F5E7D-D674-4938-839F-06F207C799EB}">
      <dgm:prSet/>
      <dgm:spPr/>
      <dgm:t>
        <a:bodyPr/>
        <a:lstStyle/>
        <a:p>
          <a:endParaRPr lang="en-US"/>
        </a:p>
      </dgm:t>
    </dgm:pt>
    <dgm:pt modelId="{523DBFF7-29F6-4C13-9BA0-4968CED350C4}" type="sibTrans" cxnId="{BA2F5E7D-D674-4938-839F-06F207C799EB}">
      <dgm:prSet/>
      <dgm:spPr/>
      <dgm:t>
        <a:bodyPr/>
        <a:lstStyle/>
        <a:p>
          <a:endParaRPr lang="en-US"/>
        </a:p>
      </dgm:t>
    </dgm:pt>
    <dgm:pt modelId="{7639F222-C89C-4EE3-A088-3215615E9C10}" type="pres">
      <dgm:prSet presAssocID="{C4849EFB-3C01-4E4A-8A1A-D429CD70B2A1}" presName="Name0" presStyleCnt="0">
        <dgm:presLayoutVars>
          <dgm:dir val="rev"/>
          <dgm:resizeHandles val="exact"/>
        </dgm:presLayoutVars>
      </dgm:prSet>
      <dgm:spPr/>
    </dgm:pt>
    <dgm:pt modelId="{97CF48C0-B41C-4C1C-8AAF-4FCB03F60765}" type="pres">
      <dgm:prSet presAssocID="{6A882743-1050-40EA-AB26-DFC0153B0679}" presName="composite" presStyleCnt="0"/>
      <dgm:spPr/>
    </dgm:pt>
    <dgm:pt modelId="{68FA4F2F-83F5-45C3-87CF-C7BF6ED4B917}" type="pres">
      <dgm:prSet presAssocID="{6A882743-1050-40EA-AB26-DFC0153B0679}" presName="rect1" presStyleLbl="trAlignAcc1" presStyleIdx="0" presStyleCnt="2">
        <dgm:presLayoutVars>
          <dgm:bulletEnabled val="1"/>
        </dgm:presLayoutVars>
      </dgm:prSet>
      <dgm:spPr/>
    </dgm:pt>
    <dgm:pt modelId="{9F5ABBC5-A756-4F1A-A06B-90142AF4ACEF}" type="pres">
      <dgm:prSet presAssocID="{6A882743-1050-40EA-AB26-DFC0153B0679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effectLst>
          <a:innerShdw blurRad="63500" dist="50800" dir="13500000">
            <a:schemeClr val="tx1">
              <a:alpha val="50000"/>
            </a:schemeClr>
          </a:innerShdw>
        </a:effectLst>
      </dgm:spPr>
      <dgm:extLst>
        <a:ext uri="{E40237B7-FDA0-4F09-8148-C483321AD2D9}">
          <dgm14:cNvPr xmlns:dgm14="http://schemas.microsoft.com/office/drawing/2010/diagram" id="0" name="" descr="Single gear with solid fill"/>
        </a:ext>
      </dgm:extLst>
    </dgm:pt>
    <dgm:pt modelId="{49787AFD-2F13-445D-B279-13B5C77EFA98}" type="pres">
      <dgm:prSet presAssocID="{CA2BD74D-A150-4BB1-ACB2-20F99B0A039B}" presName="sibTrans" presStyleCnt="0"/>
      <dgm:spPr/>
    </dgm:pt>
    <dgm:pt modelId="{B912AFFF-5218-4B63-8E15-F7656DC242E5}" type="pres">
      <dgm:prSet presAssocID="{C1DC3981-8FCD-4E13-82A9-FA7B9DF1FBAB}" presName="composite" presStyleCnt="0"/>
      <dgm:spPr/>
    </dgm:pt>
    <dgm:pt modelId="{C59F4F19-C322-44AB-9790-CA0365B35901}" type="pres">
      <dgm:prSet presAssocID="{C1DC3981-8FCD-4E13-82A9-FA7B9DF1FBAB}" presName="rect1" presStyleLbl="trAlignAcc1" presStyleIdx="1" presStyleCnt="2">
        <dgm:presLayoutVars>
          <dgm:bulletEnabled val="1"/>
        </dgm:presLayoutVars>
      </dgm:prSet>
      <dgm:spPr/>
    </dgm:pt>
    <dgm:pt modelId="{65623143-6B02-4EB1-BEBE-D2DBC330B6BF}" type="pres">
      <dgm:prSet presAssocID="{C1DC3981-8FCD-4E13-82A9-FA7B9DF1FBAB}" presName="rect2" presStyleLbl="fgImgPlace1" presStyleIdx="1" presStyleCnt="2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5385" t="3686" r="-15385" b="3686"/>
          </a:stretch>
        </a:blipFill>
        <a:effectLst>
          <a:innerShdw blurRad="63500" dist="50800" dir="13500000">
            <a:srgbClr val="432F29">
              <a:alpha val="49804"/>
            </a:srgbClr>
          </a:innerShdw>
        </a:effectLst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</dgm:ptLst>
  <dgm:cxnLst>
    <dgm:cxn modelId="{A8B6B300-DA81-46FB-89AF-D02336A972F5}" srcId="{C1DC3981-8FCD-4E13-82A9-FA7B9DF1FBAB}" destId="{1FA77DB1-E17D-42D6-8B24-92BEFB4B801D}" srcOrd="0" destOrd="0" parTransId="{7C7847E5-7367-4A1D-9595-B2928F6675D2}" sibTransId="{C2F7B2AF-ADFF-4C5B-9FA0-5864C04D68D3}"/>
    <dgm:cxn modelId="{9B18C304-1EE0-41D4-8F2B-CBC59BFCAD79}" type="presOf" srcId="{D86F7E2E-A10F-4FBD-A431-674D3DB7A025}" destId="{C59F4F19-C322-44AB-9790-CA0365B35901}" srcOrd="0" destOrd="2" presId="urn:microsoft.com/office/officeart/2008/layout/PictureStrips"/>
    <dgm:cxn modelId="{5B6A5507-1688-466C-8AF8-EAC644B6D9B2}" type="presOf" srcId="{6A882743-1050-40EA-AB26-DFC0153B0679}" destId="{68FA4F2F-83F5-45C3-87CF-C7BF6ED4B917}" srcOrd="0" destOrd="0" presId="urn:microsoft.com/office/officeart/2008/layout/PictureStrips"/>
    <dgm:cxn modelId="{29CC960F-C6D2-4D8E-895D-2BFDCDF3D3A4}" srcId="{6A882743-1050-40EA-AB26-DFC0153B0679}" destId="{4D28FEBC-00D7-47D4-AC2C-30D889EBD8DF}" srcOrd="1" destOrd="0" parTransId="{638529AF-E52E-475F-805F-4A426C7735E1}" sibTransId="{B253DC84-A233-4730-B085-CC8898CE7F00}"/>
    <dgm:cxn modelId="{8F274645-715B-4201-A147-610B6BC2DE48}" type="presOf" srcId="{C1DC3981-8FCD-4E13-82A9-FA7B9DF1FBAB}" destId="{C59F4F19-C322-44AB-9790-CA0365B35901}" srcOrd="0" destOrd="0" presId="urn:microsoft.com/office/officeart/2008/layout/PictureStrips"/>
    <dgm:cxn modelId="{A064764B-E6F3-41DC-96EF-2C2A7DBBF428}" type="presOf" srcId="{1FA77DB1-E17D-42D6-8B24-92BEFB4B801D}" destId="{C59F4F19-C322-44AB-9790-CA0365B35901}" srcOrd="0" destOrd="1" presId="urn:microsoft.com/office/officeart/2008/layout/PictureStrips"/>
    <dgm:cxn modelId="{A324D36C-C45B-43F7-839B-411799785579}" type="presOf" srcId="{46FA14FC-8AB5-447A-9DD2-A0B8FC13B4EB}" destId="{68FA4F2F-83F5-45C3-87CF-C7BF6ED4B917}" srcOrd="0" destOrd="3" presId="urn:microsoft.com/office/officeart/2008/layout/PictureStrips"/>
    <dgm:cxn modelId="{E8D4EB6F-0755-4415-BE29-49710EE99621}" srcId="{C4849EFB-3C01-4E4A-8A1A-D429CD70B2A1}" destId="{C1DC3981-8FCD-4E13-82A9-FA7B9DF1FBAB}" srcOrd="1" destOrd="0" parTransId="{7582053F-3FCC-448F-9A5F-07D01327D814}" sibTransId="{CFDC68EA-C568-4631-B0C6-C48BD28278B3}"/>
    <dgm:cxn modelId="{EF739656-F584-4BEA-B536-2916245034C5}" srcId="{6A882743-1050-40EA-AB26-DFC0153B0679}" destId="{15B9C9E8-42AA-4D20-A160-468788B1AE2C}" srcOrd="0" destOrd="0" parTransId="{AE5EF702-8931-44E0-91FD-C7423B74EF68}" sibTransId="{F74C9FD3-634E-46EF-9F39-3A37BE93FBF6}"/>
    <dgm:cxn modelId="{BA2F5E7D-D674-4938-839F-06F207C799EB}" srcId="{C1DC3981-8FCD-4E13-82A9-FA7B9DF1FBAB}" destId="{D86F7E2E-A10F-4FBD-A431-674D3DB7A025}" srcOrd="1" destOrd="0" parTransId="{7B70B8E9-826C-435E-A208-6BF2EC807455}" sibTransId="{523DBFF7-29F6-4C13-9BA0-4968CED350C4}"/>
    <dgm:cxn modelId="{B3E1A58C-5799-4785-8D50-8D8F8BB3C0A1}" type="presOf" srcId="{15B9C9E8-42AA-4D20-A160-468788B1AE2C}" destId="{68FA4F2F-83F5-45C3-87CF-C7BF6ED4B917}" srcOrd="0" destOrd="1" presId="urn:microsoft.com/office/officeart/2008/layout/PictureStrips"/>
    <dgm:cxn modelId="{46732DD1-58CD-42D0-80FC-9B5FB3F3718B}" type="presOf" srcId="{B0FCE962-21CA-4519-9631-DE6013B463EE}" destId="{C59F4F19-C322-44AB-9790-CA0365B35901}" srcOrd="0" destOrd="3" presId="urn:microsoft.com/office/officeart/2008/layout/PictureStrips"/>
    <dgm:cxn modelId="{631466D2-31AB-4380-86A6-AC578F8176DA}" srcId="{C4849EFB-3C01-4E4A-8A1A-D429CD70B2A1}" destId="{6A882743-1050-40EA-AB26-DFC0153B0679}" srcOrd="0" destOrd="0" parTransId="{1CCB1FE7-ABFF-48C7-B842-8DDACD0749DB}" sibTransId="{CA2BD74D-A150-4BB1-ACB2-20F99B0A039B}"/>
    <dgm:cxn modelId="{FC7F8CD3-7610-46F4-9956-8A3B4C3C3D0D}" type="presOf" srcId="{4D28FEBC-00D7-47D4-AC2C-30D889EBD8DF}" destId="{68FA4F2F-83F5-45C3-87CF-C7BF6ED4B917}" srcOrd="0" destOrd="2" presId="urn:microsoft.com/office/officeart/2008/layout/PictureStrips"/>
    <dgm:cxn modelId="{8C38C0D4-46F1-4881-8564-ACE906ABAA5D}" srcId="{C1DC3981-8FCD-4E13-82A9-FA7B9DF1FBAB}" destId="{B0FCE962-21CA-4519-9631-DE6013B463EE}" srcOrd="2" destOrd="0" parTransId="{2984C8A6-1A2D-4103-8680-97A07160805C}" sibTransId="{88B048D3-F68C-4455-AB8D-CE4136065A1B}"/>
    <dgm:cxn modelId="{021F25E0-E9DD-487C-930C-5A1748C24C6C}" srcId="{6A882743-1050-40EA-AB26-DFC0153B0679}" destId="{46FA14FC-8AB5-447A-9DD2-A0B8FC13B4EB}" srcOrd="2" destOrd="0" parTransId="{2E5E9710-1EE0-4211-BAD9-D20BA8492B61}" sibTransId="{419B3119-E3E1-47B0-997D-9C89121E2DD3}"/>
    <dgm:cxn modelId="{2AD5CDE9-758E-44D2-AFB3-CF09DFF3DBFE}" type="presOf" srcId="{C4849EFB-3C01-4E4A-8A1A-D429CD70B2A1}" destId="{7639F222-C89C-4EE3-A088-3215615E9C10}" srcOrd="0" destOrd="0" presId="urn:microsoft.com/office/officeart/2008/layout/PictureStrips"/>
    <dgm:cxn modelId="{BD62DD03-FF8E-4155-A948-9F1979988243}" type="presParOf" srcId="{7639F222-C89C-4EE3-A088-3215615E9C10}" destId="{97CF48C0-B41C-4C1C-8AAF-4FCB03F60765}" srcOrd="0" destOrd="0" presId="urn:microsoft.com/office/officeart/2008/layout/PictureStrips"/>
    <dgm:cxn modelId="{E2C75F1B-973A-465C-9CA4-7F0765614EF3}" type="presParOf" srcId="{97CF48C0-B41C-4C1C-8AAF-4FCB03F60765}" destId="{68FA4F2F-83F5-45C3-87CF-C7BF6ED4B917}" srcOrd="0" destOrd="0" presId="urn:microsoft.com/office/officeart/2008/layout/PictureStrips"/>
    <dgm:cxn modelId="{4C6EC53E-F1D4-42D2-BA17-54937B14D471}" type="presParOf" srcId="{97CF48C0-B41C-4C1C-8AAF-4FCB03F60765}" destId="{9F5ABBC5-A756-4F1A-A06B-90142AF4ACEF}" srcOrd="1" destOrd="0" presId="urn:microsoft.com/office/officeart/2008/layout/PictureStrips"/>
    <dgm:cxn modelId="{BCA18139-75BD-4C96-B6A9-367E7F56D5DA}" type="presParOf" srcId="{7639F222-C89C-4EE3-A088-3215615E9C10}" destId="{49787AFD-2F13-445D-B279-13B5C77EFA98}" srcOrd="1" destOrd="0" presId="urn:microsoft.com/office/officeart/2008/layout/PictureStrips"/>
    <dgm:cxn modelId="{84A57274-A043-4D52-97CC-E7CCB24EE017}" type="presParOf" srcId="{7639F222-C89C-4EE3-A088-3215615E9C10}" destId="{B912AFFF-5218-4B63-8E15-F7656DC242E5}" srcOrd="2" destOrd="0" presId="urn:microsoft.com/office/officeart/2008/layout/PictureStrips"/>
    <dgm:cxn modelId="{62E4C624-0564-46D1-9771-A012101355A5}" type="presParOf" srcId="{B912AFFF-5218-4B63-8E15-F7656DC242E5}" destId="{C59F4F19-C322-44AB-9790-CA0365B35901}" srcOrd="0" destOrd="0" presId="urn:microsoft.com/office/officeart/2008/layout/PictureStrips"/>
    <dgm:cxn modelId="{95327F40-22BF-4A8A-A8E7-10CC3AA220A2}" type="presParOf" srcId="{B912AFFF-5218-4B63-8E15-F7656DC242E5}" destId="{65623143-6B02-4EB1-BEBE-D2DBC330B6B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849EFB-3C01-4E4A-8A1A-D429CD70B2A1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882743-1050-40EA-AB26-DFC0153B0679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ctr"/>
          <a:r>
            <a:rPr lang="en-US" b="1" dirty="0">
              <a:solidFill>
                <a:srgbClr val="5A3F3F"/>
              </a:solidFill>
            </a:rPr>
            <a:t>Manual </a:t>
          </a:r>
        </a:p>
      </dgm:t>
    </dgm:pt>
    <dgm:pt modelId="{1CCB1FE7-ABFF-48C7-B842-8DDACD0749DB}" type="parTrans" cxnId="{631466D2-31AB-4380-86A6-AC578F8176DA}">
      <dgm:prSet/>
      <dgm:spPr/>
      <dgm:t>
        <a:bodyPr/>
        <a:lstStyle/>
        <a:p>
          <a:endParaRPr lang="en-US"/>
        </a:p>
      </dgm:t>
    </dgm:pt>
    <dgm:pt modelId="{CA2BD74D-A150-4BB1-ACB2-20F99B0A039B}" type="sibTrans" cxnId="{631466D2-31AB-4380-86A6-AC578F8176DA}">
      <dgm:prSet/>
      <dgm:spPr/>
      <dgm:t>
        <a:bodyPr/>
        <a:lstStyle/>
        <a:p>
          <a:endParaRPr lang="en-US"/>
        </a:p>
      </dgm:t>
    </dgm:pt>
    <dgm:pt modelId="{46FA14FC-8AB5-447A-9DD2-A0B8FC13B4EB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Time and Effort</a:t>
          </a:r>
        </a:p>
      </dgm:t>
    </dgm:pt>
    <dgm:pt modelId="{2E5E9710-1EE0-4211-BAD9-D20BA8492B61}" type="parTrans" cxnId="{021F25E0-E9DD-487C-930C-5A1748C24C6C}">
      <dgm:prSet/>
      <dgm:spPr/>
      <dgm:t>
        <a:bodyPr/>
        <a:lstStyle/>
        <a:p>
          <a:endParaRPr lang="en-US"/>
        </a:p>
      </dgm:t>
    </dgm:pt>
    <dgm:pt modelId="{419B3119-E3E1-47B0-997D-9C89121E2DD3}" type="sibTrans" cxnId="{021F25E0-E9DD-487C-930C-5A1748C24C6C}">
      <dgm:prSet/>
      <dgm:spPr/>
      <dgm:t>
        <a:bodyPr/>
        <a:lstStyle/>
        <a:p>
          <a:endParaRPr lang="en-US"/>
        </a:p>
      </dgm:t>
    </dgm:pt>
    <dgm:pt modelId="{C1DC3981-8FCD-4E13-82A9-FA7B9DF1FBAB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ctr"/>
          <a:r>
            <a:rPr lang="en-US" b="1" dirty="0">
              <a:solidFill>
                <a:srgbClr val="A77C70"/>
              </a:solidFill>
            </a:rPr>
            <a:t>Artificial Intelligence</a:t>
          </a:r>
        </a:p>
      </dgm:t>
    </dgm:pt>
    <dgm:pt modelId="{7582053F-3FCC-448F-9A5F-07D01327D814}" type="parTrans" cxnId="{E8D4EB6F-0755-4415-BE29-49710EE99621}">
      <dgm:prSet/>
      <dgm:spPr/>
      <dgm:t>
        <a:bodyPr/>
        <a:lstStyle/>
        <a:p>
          <a:endParaRPr lang="en-US"/>
        </a:p>
      </dgm:t>
    </dgm:pt>
    <dgm:pt modelId="{CFDC68EA-C568-4631-B0C6-C48BD28278B3}" type="sibTrans" cxnId="{E8D4EB6F-0755-4415-BE29-49710EE99621}">
      <dgm:prSet/>
      <dgm:spPr/>
      <dgm:t>
        <a:bodyPr/>
        <a:lstStyle/>
        <a:p>
          <a:endParaRPr lang="en-US"/>
        </a:p>
      </dgm:t>
    </dgm:pt>
    <dgm:pt modelId="{C8EAE508-F8BF-423D-A424-B82A4482F5BD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Reliance on Humans</a:t>
          </a:r>
        </a:p>
      </dgm:t>
    </dgm:pt>
    <dgm:pt modelId="{01D120DD-28F9-4744-AD53-A882DA4354CF}" type="parTrans" cxnId="{8972FCB4-F6C0-45DF-916F-E0D154DD7993}">
      <dgm:prSet/>
      <dgm:spPr/>
      <dgm:t>
        <a:bodyPr/>
        <a:lstStyle/>
        <a:p>
          <a:endParaRPr lang="en-US"/>
        </a:p>
      </dgm:t>
    </dgm:pt>
    <dgm:pt modelId="{CB0D2021-5844-4393-B12D-6FD4ED0D0E5E}" type="sibTrans" cxnId="{8972FCB4-F6C0-45DF-916F-E0D154DD7993}">
      <dgm:prSet/>
      <dgm:spPr/>
      <dgm:t>
        <a:bodyPr/>
        <a:lstStyle/>
        <a:p>
          <a:endParaRPr lang="en-US"/>
        </a:p>
      </dgm:t>
    </dgm:pt>
    <dgm:pt modelId="{E7B90E4D-EEDC-4292-A128-3316B80E70C5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Limited Adaptability</a:t>
          </a:r>
        </a:p>
      </dgm:t>
    </dgm:pt>
    <dgm:pt modelId="{3CE3AA8A-623D-42F4-ACBE-1E562098EFDE}" type="parTrans" cxnId="{68F01FF4-76FC-4FCD-A909-EAA1D3E51189}">
      <dgm:prSet/>
      <dgm:spPr/>
      <dgm:t>
        <a:bodyPr/>
        <a:lstStyle/>
        <a:p>
          <a:endParaRPr lang="en-US"/>
        </a:p>
      </dgm:t>
    </dgm:pt>
    <dgm:pt modelId="{FF8087D4-2908-4B78-9344-128120C923A7}" type="sibTrans" cxnId="{68F01FF4-76FC-4FCD-A909-EAA1D3E51189}">
      <dgm:prSet/>
      <dgm:spPr/>
      <dgm:t>
        <a:bodyPr/>
        <a:lstStyle/>
        <a:p>
          <a:endParaRPr lang="en-US"/>
        </a:p>
      </dgm:t>
    </dgm:pt>
    <dgm:pt modelId="{DFA8C79E-6645-403A-9D90-07CB1782F31C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Quick and Thorough</a:t>
          </a:r>
        </a:p>
      </dgm:t>
    </dgm:pt>
    <dgm:pt modelId="{D21DE837-6A59-47D8-ACC5-529CB308591D}" type="parTrans" cxnId="{C7244CBB-16A8-48C9-B07D-617BC4E3B8CC}">
      <dgm:prSet/>
      <dgm:spPr/>
      <dgm:t>
        <a:bodyPr/>
        <a:lstStyle/>
        <a:p>
          <a:endParaRPr lang="en-US"/>
        </a:p>
      </dgm:t>
    </dgm:pt>
    <dgm:pt modelId="{CAEE23FE-CA95-4DA1-A4DE-026381A12E61}" type="sibTrans" cxnId="{C7244CBB-16A8-48C9-B07D-617BC4E3B8CC}">
      <dgm:prSet/>
      <dgm:spPr/>
      <dgm:t>
        <a:bodyPr/>
        <a:lstStyle/>
        <a:p>
          <a:endParaRPr lang="en-US"/>
        </a:p>
      </dgm:t>
    </dgm:pt>
    <dgm:pt modelId="{75BCAAA2-5D67-4068-8EDF-C277D574136C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Autonomous</a:t>
          </a:r>
        </a:p>
      </dgm:t>
    </dgm:pt>
    <dgm:pt modelId="{7DB05A47-AA45-4CC1-B1D0-817824787EB0}" type="parTrans" cxnId="{ACA2F291-F2CB-44C2-BDCB-FBAA3915F0D2}">
      <dgm:prSet/>
      <dgm:spPr/>
      <dgm:t>
        <a:bodyPr/>
        <a:lstStyle/>
        <a:p>
          <a:endParaRPr lang="en-US"/>
        </a:p>
      </dgm:t>
    </dgm:pt>
    <dgm:pt modelId="{45CFC6CC-6720-48E4-947D-E9FDFF3F021B}" type="sibTrans" cxnId="{ACA2F291-F2CB-44C2-BDCB-FBAA3915F0D2}">
      <dgm:prSet/>
      <dgm:spPr/>
      <dgm:t>
        <a:bodyPr/>
        <a:lstStyle/>
        <a:p>
          <a:endParaRPr lang="en-US"/>
        </a:p>
      </dgm:t>
    </dgm:pt>
    <dgm:pt modelId="{8C6C5380-3FC0-407F-BB41-163089F4D27E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Scalable</a:t>
          </a:r>
        </a:p>
      </dgm:t>
    </dgm:pt>
    <dgm:pt modelId="{3AE62562-4D7C-436C-90D0-0E74BB293CFA}" type="parTrans" cxnId="{9985DFD7-82CD-4882-A306-841D2F1027CB}">
      <dgm:prSet/>
      <dgm:spPr/>
      <dgm:t>
        <a:bodyPr/>
        <a:lstStyle/>
        <a:p>
          <a:endParaRPr lang="en-US"/>
        </a:p>
      </dgm:t>
    </dgm:pt>
    <dgm:pt modelId="{4C649DD8-BA95-4AB4-A3E9-8217075108EB}" type="sibTrans" cxnId="{9985DFD7-82CD-4882-A306-841D2F1027CB}">
      <dgm:prSet/>
      <dgm:spPr/>
      <dgm:t>
        <a:bodyPr/>
        <a:lstStyle/>
        <a:p>
          <a:endParaRPr lang="en-US"/>
        </a:p>
      </dgm:t>
    </dgm:pt>
    <dgm:pt modelId="{7639F222-C89C-4EE3-A088-3215615E9C10}" type="pres">
      <dgm:prSet presAssocID="{C4849EFB-3C01-4E4A-8A1A-D429CD70B2A1}" presName="Name0" presStyleCnt="0">
        <dgm:presLayoutVars>
          <dgm:dir val="rev"/>
          <dgm:resizeHandles val="exact"/>
        </dgm:presLayoutVars>
      </dgm:prSet>
      <dgm:spPr/>
    </dgm:pt>
    <dgm:pt modelId="{97CF48C0-B41C-4C1C-8AAF-4FCB03F60765}" type="pres">
      <dgm:prSet presAssocID="{6A882743-1050-40EA-AB26-DFC0153B0679}" presName="composite" presStyleCnt="0"/>
      <dgm:spPr/>
    </dgm:pt>
    <dgm:pt modelId="{68FA4F2F-83F5-45C3-87CF-C7BF6ED4B917}" type="pres">
      <dgm:prSet presAssocID="{6A882743-1050-40EA-AB26-DFC0153B0679}" presName="rect1" presStyleLbl="trAlignAcc1" presStyleIdx="0" presStyleCnt="2">
        <dgm:presLayoutVars>
          <dgm:bulletEnabled val="1"/>
        </dgm:presLayoutVars>
      </dgm:prSet>
      <dgm:spPr/>
    </dgm:pt>
    <dgm:pt modelId="{9F5ABBC5-A756-4F1A-A06B-90142AF4ACEF}" type="pres">
      <dgm:prSet presAssocID="{6A882743-1050-40EA-AB26-DFC0153B0679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effectLst>
          <a:innerShdw blurRad="63500" dist="50800" dir="13500000">
            <a:schemeClr val="tx1">
              <a:alpha val="50000"/>
            </a:schemeClr>
          </a:innerShdw>
        </a:effectLst>
      </dgm:spPr>
      <dgm:extLst>
        <a:ext uri="{E40237B7-FDA0-4F09-8148-C483321AD2D9}">
          <dgm14:cNvPr xmlns:dgm14="http://schemas.microsoft.com/office/drawing/2010/diagram" id="0" name="" descr="Single gear with solid fill"/>
        </a:ext>
      </dgm:extLst>
    </dgm:pt>
    <dgm:pt modelId="{49787AFD-2F13-445D-B279-13B5C77EFA98}" type="pres">
      <dgm:prSet presAssocID="{CA2BD74D-A150-4BB1-ACB2-20F99B0A039B}" presName="sibTrans" presStyleCnt="0"/>
      <dgm:spPr/>
    </dgm:pt>
    <dgm:pt modelId="{B912AFFF-5218-4B63-8E15-F7656DC242E5}" type="pres">
      <dgm:prSet presAssocID="{C1DC3981-8FCD-4E13-82A9-FA7B9DF1FBAB}" presName="composite" presStyleCnt="0"/>
      <dgm:spPr/>
    </dgm:pt>
    <dgm:pt modelId="{C59F4F19-C322-44AB-9790-CA0365B35901}" type="pres">
      <dgm:prSet presAssocID="{C1DC3981-8FCD-4E13-82A9-FA7B9DF1FBAB}" presName="rect1" presStyleLbl="trAlignAcc1" presStyleIdx="1" presStyleCnt="2">
        <dgm:presLayoutVars>
          <dgm:bulletEnabled val="1"/>
        </dgm:presLayoutVars>
      </dgm:prSet>
      <dgm:spPr/>
    </dgm:pt>
    <dgm:pt modelId="{65623143-6B02-4EB1-BEBE-D2DBC330B6BF}" type="pres">
      <dgm:prSet presAssocID="{C1DC3981-8FCD-4E13-82A9-FA7B9DF1FBAB}" presName="rect2" presStyleLbl="fgImgPlace1" presStyleIdx="1" presStyleCnt="2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5385" t="3686" r="-15385" b="3686"/>
          </a:stretch>
        </a:blipFill>
        <a:effectLst>
          <a:innerShdw blurRad="63500" dist="50800" dir="13500000">
            <a:srgbClr val="432F29">
              <a:alpha val="49804"/>
            </a:srgbClr>
          </a:innerShdw>
        </a:effectLst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</dgm:ptLst>
  <dgm:cxnLst>
    <dgm:cxn modelId="{A1D30C05-9F93-464F-A41A-5204BD334768}" type="presOf" srcId="{E7B90E4D-EEDC-4292-A128-3316B80E70C5}" destId="{68FA4F2F-83F5-45C3-87CF-C7BF6ED4B917}" srcOrd="0" destOrd="3" presId="urn:microsoft.com/office/officeart/2008/layout/PictureStrips"/>
    <dgm:cxn modelId="{5B6A5507-1688-466C-8AF8-EAC644B6D9B2}" type="presOf" srcId="{6A882743-1050-40EA-AB26-DFC0153B0679}" destId="{68FA4F2F-83F5-45C3-87CF-C7BF6ED4B917}" srcOrd="0" destOrd="0" presId="urn:microsoft.com/office/officeart/2008/layout/PictureStrips"/>
    <dgm:cxn modelId="{7CAB0C3B-4BD1-4527-BEBE-589A16B5A563}" type="presOf" srcId="{C8EAE508-F8BF-423D-A424-B82A4482F5BD}" destId="{68FA4F2F-83F5-45C3-87CF-C7BF6ED4B917}" srcOrd="0" destOrd="2" presId="urn:microsoft.com/office/officeart/2008/layout/PictureStrips"/>
    <dgm:cxn modelId="{2F9EEF5F-0731-4D58-B6DC-E9376EBB22E1}" type="presOf" srcId="{8C6C5380-3FC0-407F-BB41-163089F4D27E}" destId="{C59F4F19-C322-44AB-9790-CA0365B35901}" srcOrd="0" destOrd="3" presId="urn:microsoft.com/office/officeart/2008/layout/PictureStrips"/>
    <dgm:cxn modelId="{8F274645-715B-4201-A147-610B6BC2DE48}" type="presOf" srcId="{C1DC3981-8FCD-4E13-82A9-FA7B9DF1FBAB}" destId="{C59F4F19-C322-44AB-9790-CA0365B35901}" srcOrd="0" destOrd="0" presId="urn:microsoft.com/office/officeart/2008/layout/PictureStrips"/>
    <dgm:cxn modelId="{A324D36C-C45B-43F7-839B-411799785579}" type="presOf" srcId="{46FA14FC-8AB5-447A-9DD2-A0B8FC13B4EB}" destId="{68FA4F2F-83F5-45C3-87CF-C7BF6ED4B917}" srcOrd="0" destOrd="1" presId="urn:microsoft.com/office/officeart/2008/layout/PictureStrips"/>
    <dgm:cxn modelId="{E8D4EB6F-0755-4415-BE29-49710EE99621}" srcId="{C4849EFB-3C01-4E4A-8A1A-D429CD70B2A1}" destId="{C1DC3981-8FCD-4E13-82A9-FA7B9DF1FBAB}" srcOrd="1" destOrd="0" parTransId="{7582053F-3FCC-448F-9A5F-07D01327D814}" sibTransId="{CFDC68EA-C568-4631-B0C6-C48BD28278B3}"/>
    <dgm:cxn modelId="{ACA2F291-F2CB-44C2-BDCB-FBAA3915F0D2}" srcId="{C1DC3981-8FCD-4E13-82A9-FA7B9DF1FBAB}" destId="{75BCAAA2-5D67-4068-8EDF-C277D574136C}" srcOrd="1" destOrd="0" parTransId="{7DB05A47-AA45-4CC1-B1D0-817824787EB0}" sibTransId="{45CFC6CC-6720-48E4-947D-E9FDFF3F021B}"/>
    <dgm:cxn modelId="{0241E492-B5D1-4228-A4B4-BC7642AF997A}" type="presOf" srcId="{DFA8C79E-6645-403A-9D90-07CB1782F31C}" destId="{C59F4F19-C322-44AB-9790-CA0365B35901}" srcOrd="0" destOrd="1" presId="urn:microsoft.com/office/officeart/2008/layout/PictureStrips"/>
    <dgm:cxn modelId="{8972FCB4-F6C0-45DF-916F-E0D154DD7993}" srcId="{6A882743-1050-40EA-AB26-DFC0153B0679}" destId="{C8EAE508-F8BF-423D-A424-B82A4482F5BD}" srcOrd="1" destOrd="0" parTransId="{01D120DD-28F9-4744-AD53-A882DA4354CF}" sibTransId="{CB0D2021-5844-4393-B12D-6FD4ED0D0E5E}"/>
    <dgm:cxn modelId="{C7244CBB-16A8-48C9-B07D-617BC4E3B8CC}" srcId="{C1DC3981-8FCD-4E13-82A9-FA7B9DF1FBAB}" destId="{DFA8C79E-6645-403A-9D90-07CB1782F31C}" srcOrd="0" destOrd="0" parTransId="{D21DE837-6A59-47D8-ACC5-529CB308591D}" sibTransId="{CAEE23FE-CA95-4DA1-A4DE-026381A12E61}"/>
    <dgm:cxn modelId="{631466D2-31AB-4380-86A6-AC578F8176DA}" srcId="{C4849EFB-3C01-4E4A-8A1A-D429CD70B2A1}" destId="{6A882743-1050-40EA-AB26-DFC0153B0679}" srcOrd="0" destOrd="0" parTransId="{1CCB1FE7-ABFF-48C7-B842-8DDACD0749DB}" sibTransId="{CA2BD74D-A150-4BB1-ACB2-20F99B0A039B}"/>
    <dgm:cxn modelId="{9985DFD7-82CD-4882-A306-841D2F1027CB}" srcId="{C1DC3981-8FCD-4E13-82A9-FA7B9DF1FBAB}" destId="{8C6C5380-3FC0-407F-BB41-163089F4D27E}" srcOrd="2" destOrd="0" parTransId="{3AE62562-4D7C-436C-90D0-0E74BB293CFA}" sibTransId="{4C649DD8-BA95-4AB4-A3E9-8217075108EB}"/>
    <dgm:cxn modelId="{021F25E0-E9DD-487C-930C-5A1748C24C6C}" srcId="{6A882743-1050-40EA-AB26-DFC0153B0679}" destId="{46FA14FC-8AB5-447A-9DD2-A0B8FC13B4EB}" srcOrd="0" destOrd="0" parTransId="{2E5E9710-1EE0-4211-BAD9-D20BA8492B61}" sibTransId="{419B3119-E3E1-47B0-997D-9C89121E2DD3}"/>
    <dgm:cxn modelId="{AEFDFFE2-2038-4430-91FD-024C8ADEA64B}" type="presOf" srcId="{75BCAAA2-5D67-4068-8EDF-C277D574136C}" destId="{C59F4F19-C322-44AB-9790-CA0365B35901}" srcOrd="0" destOrd="2" presId="urn:microsoft.com/office/officeart/2008/layout/PictureStrips"/>
    <dgm:cxn modelId="{2AD5CDE9-758E-44D2-AFB3-CF09DFF3DBFE}" type="presOf" srcId="{C4849EFB-3C01-4E4A-8A1A-D429CD70B2A1}" destId="{7639F222-C89C-4EE3-A088-3215615E9C10}" srcOrd="0" destOrd="0" presId="urn:microsoft.com/office/officeart/2008/layout/PictureStrips"/>
    <dgm:cxn modelId="{68F01FF4-76FC-4FCD-A909-EAA1D3E51189}" srcId="{6A882743-1050-40EA-AB26-DFC0153B0679}" destId="{E7B90E4D-EEDC-4292-A128-3316B80E70C5}" srcOrd="2" destOrd="0" parTransId="{3CE3AA8A-623D-42F4-ACBE-1E562098EFDE}" sibTransId="{FF8087D4-2908-4B78-9344-128120C923A7}"/>
    <dgm:cxn modelId="{BD62DD03-FF8E-4155-A948-9F1979988243}" type="presParOf" srcId="{7639F222-C89C-4EE3-A088-3215615E9C10}" destId="{97CF48C0-B41C-4C1C-8AAF-4FCB03F60765}" srcOrd="0" destOrd="0" presId="urn:microsoft.com/office/officeart/2008/layout/PictureStrips"/>
    <dgm:cxn modelId="{E2C75F1B-973A-465C-9CA4-7F0765614EF3}" type="presParOf" srcId="{97CF48C0-B41C-4C1C-8AAF-4FCB03F60765}" destId="{68FA4F2F-83F5-45C3-87CF-C7BF6ED4B917}" srcOrd="0" destOrd="0" presId="urn:microsoft.com/office/officeart/2008/layout/PictureStrips"/>
    <dgm:cxn modelId="{4C6EC53E-F1D4-42D2-BA17-54937B14D471}" type="presParOf" srcId="{97CF48C0-B41C-4C1C-8AAF-4FCB03F60765}" destId="{9F5ABBC5-A756-4F1A-A06B-90142AF4ACEF}" srcOrd="1" destOrd="0" presId="urn:microsoft.com/office/officeart/2008/layout/PictureStrips"/>
    <dgm:cxn modelId="{BCA18139-75BD-4C96-B6A9-367E7F56D5DA}" type="presParOf" srcId="{7639F222-C89C-4EE3-A088-3215615E9C10}" destId="{49787AFD-2F13-445D-B279-13B5C77EFA98}" srcOrd="1" destOrd="0" presId="urn:microsoft.com/office/officeart/2008/layout/PictureStrips"/>
    <dgm:cxn modelId="{84A57274-A043-4D52-97CC-E7CCB24EE017}" type="presParOf" srcId="{7639F222-C89C-4EE3-A088-3215615E9C10}" destId="{B912AFFF-5218-4B63-8E15-F7656DC242E5}" srcOrd="2" destOrd="0" presId="urn:microsoft.com/office/officeart/2008/layout/PictureStrips"/>
    <dgm:cxn modelId="{62E4C624-0564-46D1-9771-A012101355A5}" type="presParOf" srcId="{B912AFFF-5218-4B63-8E15-F7656DC242E5}" destId="{C59F4F19-C322-44AB-9790-CA0365B35901}" srcOrd="0" destOrd="0" presId="urn:microsoft.com/office/officeart/2008/layout/PictureStrips"/>
    <dgm:cxn modelId="{95327F40-22BF-4A8A-A8E7-10CC3AA220A2}" type="presParOf" srcId="{B912AFFF-5218-4B63-8E15-F7656DC242E5}" destId="{65623143-6B02-4EB1-BEBE-D2DBC330B6B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849EFB-3C01-4E4A-8A1A-D429CD70B2A1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882743-1050-40EA-AB26-DFC0153B0679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ctr"/>
          <a:r>
            <a:rPr lang="en-US" b="1" dirty="0">
              <a:solidFill>
                <a:srgbClr val="5A3F3F"/>
              </a:solidFill>
            </a:rPr>
            <a:t>Manual </a:t>
          </a:r>
        </a:p>
      </dgm:t>
    </dgm:pt>
    <dgm:pt modelId="{1CCB1FE7-ABFF-48C7-B842-8DDACD0749DB}" type="parTrans" cxnId="{631466D2-31AB-4380-86A6-AC578F8176DA}">
      <dgm:prSet/>
      <dgm:spPr/>
      <dgm:t>
        <a:bodyPr/>
        <a:lstStyle/>
        <a:p>
          <a:endParaRPr lang="en-US"/>
        </a:p>
      </dgm:t>
    </dgm:pt>
    <dgm:pt modelId="{CA2BD74D-A150-4BB1-ACB2-20F99B0A039B}" type="sibTrans" cxnId="{631466D2-31AB-4380-86A6-AC578F8176DA}">
      <dgm:prSet/>
      <dgm:spPr/>
      <dgm:t>
        <a:bodyPr/>
        <a:lstStyle/>
        <a:p>
          <a:endParaRPr lang="en-US"/>
        </a:p>
      </dgm:t>
    </dgm:pt>
    <dgm:pt modelId="{C1DC3981-8FCD-4E13-82A9-FA7B9DF1FBAB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ctr"/>
          <a:r>
            <a:rPr lang="en-US" b="1" dirty="0">
              <a:solidFill>
                <a:srgbClr val="A77C70"/>
              </a:solidFill>
            </a:rPr>
            <a:t>Artificial Intelligence</a:t>
          </a:r>
        </a:p>
      </dgm:t>
    </dgm:pt>
    <dgm:pt modelId="{7582053F-3FCC-448F-9A5F-07D01327D814}" type="parTrans" cxnId="{E8D4EB6F-0755-4415-BE29-49710EE99621}">
      <dgm:prSet/>
      <dgm:spPr/>
      <dgm:t>
        <a:bodyPr/>
        <a:lstStyle/>
        <a:p>
          <a:endParaRPr lang="en-US"/>
        </a:p>
      </dgm:t>
    </dgm:pt>
    <dgm:pt modelId="{CFDC68EA-C568-4631-B0C6-C48BD28278B3}" type="sibTrans" cxnId="{E8D4EB6F-0755-4415-BE29-49710EE99621}">
      <dgm:prSet/>
      <dgm:spPr/>
      <dgm:t>
        <a:bodyPr/>
        <a:lstStyle/>
        <a:p>
          <a:endParaRPr lang="en-US"/>
        </a:p>
      </dgm:t>
    </dgm:pt>
    <dgm:pt modelId="{DFA8C79E-6645-403A-9D90-07CB1782F31C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A77C70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Quick and Thorough</a:t>
          </a:r>
        </a:p>
      </dgm:t>
    </dgm:pt>
    <dgm:pt modelId="{D21DE837-6A59-47D8-ACC5-529CB308591D}" type="parTrans" cxnId="{C7244CBB-16A8-48C9-B07D-617BC4E3B8CC}">
      <dgm:prSet/>
      <dgm:spPr/>
      <dgm:t>
        <a:bodyPr/>
        <a:lstStyle/>
        <a:p>
          <a:endParaRPr lang="en-US"/>
        </a:p>
      </dgm:t>
    </dgm:pt>
    <dgm:pt modelId="{CAEE23FE-CA95-4DA1-A4DE-026381A12E61}" type="sibTrans" cxnId="{C7244CBB-16A8-48C9-B07D-617BC4E3B8CC}">
      <dgm:prSet/>
      <dgm:spPr/>
      <dgm:t>
        <a:bodyPr/>
        <a:lstStyle/>
        <a:p>
          <a:endParaRPr lang="en-US"/>
        </a:p>
      </dgm:t>
    </dgm:pt>
    <dgm:pt modelId="{1A84744A-C40C-4D6D-934E-C555CBBC35FE}">
      <dgm:prSet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rgbClr val="5A3F3F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Time-Consuming and Tedious</a:t>
          </a:r>
        </a:p>
      </dgm:t>
    </dgm:pt>
    <dgm:pt modelId="{E134989E-19B9-404B-A3F6-1C0853763DC6}" type="parTrans" cxnId="{68E9F036-CB0D-4CEF-A7AB-BB132957B49E}">
      <dgm:prSet/>
      <dgm:spPr/>
      <dgm:t>
        <a:bodyPr/>
        <a:lstStyle/>
        <a:p>
          <a:endParaRPr lang="en-US"/>
        </a:p>
      </dgm:t>
    </dgm:pt>
    <dgm:pt modelId="{EDE97067-DD52-4DDB-9D5D-729A3AA1AC6F}" type="sibTrans" cxnId="{68E9F036-CB0D-4CEF-A7AB-BB132957B49E}">
      <dgm:prSet/>
      <dgm:spPr/>
      <dgm:t>
        <a:bodyPr/>
        <a:lstStyle/>
        <a:p>
          <a:endParaRPr lang="en-US"/>
        </a:p>
      </dgm:t>
    </dgm:pt>
    <dgm:pt modelId="{6E16594C-75BA-439A-A6CF-55C0259BB151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Manual Data Analysis</a:t>
          </a:r>
        </a:p>
      </dgm:t>
    </dgm:pt>
    <dgm:pt modelId="{999A043D-0F5C-4386-9CA4-5585CFFE3BD6}" type="parTrans" cxnId="{4E953BD7-1812-4CBC-A85D-2321D0D4585C}">
      <dgm:prSet/>
      <dgm:spPr/>
      <dgm:t>
        <a:bodyPr/>
        <a:lstStyle/>
        <a:p>
          <a:endParaRPr lang="en-US"/>
        </a:p>
      </dgm:t>
    </dgm:pt>
    <dgm:pt modelId="{130F1965-2582-46F1-8724-E0E105378911}" type="sibTrans" cxnId="{4E953BD7-1812-4CBC-A85D-2321D0D4585C}">
      <dgm:prSet/>
      <dgm:spPr/>
      <dgm:t>
        <a:bodyPr/>
        <a:lstStyle/>
        <a:p>
          <a:endParaRPr lang="en-US"/>
        </a:p>
      </dgm:t>
    </dgm:pt>
    <dgm:pt modelId="{6BB6D4FF-8174-4364-A575-D962CC6F91AB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Error-Prone</a:t>
          </a:r>
        </a:p>
      </dgm:t>
    </dgm:pt>
    <dgm:pt modelId="{27957B24-436F-40C0-9C7E-925AA8418A4E}" type="parTrans" cxnId="{ECAAAA67-B5B8-4809-871B-C952AD7429F0}">
      <dgm:prSet/>
      <dgm:spPr/>
      <dgm:t>
        <a:bodyPr/>
        <a:lstStyle/>
        <a:p>
          <a:endParaRPr lang="en-US"/>
        </a:p>
      </dgm:t>
    </dgm:pt>
    <dgm:pt modelId="{1BB85302-AB78-4238-BBBB-8113C9ECB92D}" type="sibTrans" cxnId="{ECAAAA67-B5B8-4809-871B-C952AD7429F0}">
      <dgm:prSet/>
      <dgm:spPr/>
      <dgm:t>
        <a:bodyPr/>
        <a:lstStyle/>
        <a:p>
          <a:endParaRPr lang="en-US"/>
        </a:p>
      </dgm:t>
    </dgm:pt>
    <dgm:pt modelId="{D929428C-A529-4A1C-8BA7-A328AE593718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Automated Data Analytics</a:t>
          </a:r>
        </a:p>
      </dgm:t>
    </dgm:pt>
    <dgm:pt modelId="{72AEDD55-CBB5-4336-A805-83E48498BE36}" type="parTrans" cxnId="{F2E7A854-A254-4809-9BDC-854C736584F7}">
      <dgm:prSet/>
      <dgm:spPr/>
      <dgm:t>
        <a:bodyPr/>
        <a:lstStyle/>
        <a:p>
          <a:endParaRPr lang="en-US"/>
        </a:p>
      </dgm:t>
    </dgm:pt>
    <dgm:pt modelId="{97F9D4C1-8E80-4156-A178-473FC25A200B}" type="sibTrans" cxnId="{F2E7A854-A254-4809-9BDC-854C736584F7}">
      <dgm:prSet/>
      <dgm:spPr/>
      <dgm:t>
        <a:bodyPr/>
        <a:lstStyle/>
        <a:p>
          <a:endParaRPr lang="en-US"/>
        </a:p>
      </dgm:t>
    </dgm:pt>
    <dgm:pt modelId="{FC9C71A4-BDD2-4F78-B174-DC438A8D8357}">
      <dgm:prSet/>
      <dgm:spPr/>
      <dgm:t>
        <a:bodyPr/>
        <a:lstStyle/>
        <a:p>
          <a:pPr algn="l"/>
          <a:r>
            <a:rPr lang="en-US" dirty="0">
              <a:solidFill>
                <a:schemeClr val="accent6">
                  <a:lumMod val="50000"/>
                </a:schemeClr>
              </a:solidFill>
            </a:rPr>
            <a:t>Meticulous</a:t>
          </a:r>
        </a:p>
      </dgm:t>
    </dgm:pt>
    <dgm:pt modelId="{334FC87C-9532-4812-A5DD-65260659EEBC}" type="parTrans" cxnId="{A8D5EB1E-D283-4F6B-9548-0B74874EDE1D}">
      <dgm:prSet/>
      <dgm:spPr/>
      <dgm:t>
        <a:bodyPr/>
        <a:lstStyle/>
        <a:p>
          <a:endParaRPr lang="en-US"/>
        </a:p>
      </dgm:t>
    </dgm:pt>
    <dgm:pt modelId="{366064F1-190F-4874-9885-0DCC1DC43E90}" type="sibTrans" cxnId="{A8D5EB1E-D283-4F6B-9548-0B74874EDE1D}">
      <dgm:prSet/>
      <dgm:spPr/>
      <dgm:t>
        <a:bodyPr/>
        <a:lstStyle/>
        <a:p>
          <a:endParaRPr lang="en-US"/>
        </a:p>
      </dgm:t>
    </dgm:pt>
    <dgm:pt modelId="{7639F222-C89C-4EE3-A088-3215615E9C10}" type="pres">
      <dgm:prSet presAssocID="{C4849EFB-3C01-4E4A-8A1A-D429CD70B2A1}" presName="Name0" presStyleCnt="0">
        <dgm:presLayoutVars>
          <dgm:dir val="rev"/>
          <dgm:resizeHandles val="exact"/>
        </dgm:presLayoutVars>
      </dgm:prSet>
      <dgm:spPr/>
    </dgm:pt>
    <dgm:pt modelId="{97CF48C0-B41C-4C1C-8AAF-4FCB03F60765}" type="pres">
      <dgm:prSet presAssocID="{6A882743-1050-40EA-AB26-DFC0153B0679}" presName="composite" presStyleCnt="0"/>
      <dgm:spPr/>
    </dgm:pt>
    <dgm:pt modelId="{68FA4F2F-83F5-45C3-87CF-C7BF6ED4B917}" type="pres">
      <dgm:prSet presAssocID="{6A882743-1050-40EA-AB26-DFC0153B0679}" presName="rect1" presStyleLbl="trAlignAcc1" presStyleIdx="0" presStyleCnt="2">
        <dgm:presLayoutVars>
          <dgm:bulletEnabled val="1"/>
        </dgm:presLayoutVars>
      </dgm:prSet>
      <dgm:spPr/>
    </dgm:pt>
    <dgm:pt modelId="{9F5ABBC5-A756-4F1A-A06B-90142AF4ACEF}" type="pres">
      <dgm:prSet presAssocID="{6A882743-1050-40EA-AB26-DFC0153B0679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effectLst>
          <a:innerShdw blurRad="63500" dist="50800" dir="13500000">
            <a:schemeClr val="tx1">
              <a:alpha val="50000"/>
            </a:schemeClr>
          </a:innerShdw>
        </a:effectLst>
      </dgm:spPr>
      <dgm:extLst>
        <a:ext uri="{E40237B7-FDA0-4F09-8148-C483321AD2D9}">
          <dgm14:cNvPr xmlns:dgm14="http://schemas.microsoft.com/office/drawing/2010/diagram" id="0" name="" descr="Single gear with solid fill"/>
        </a:ext>
      </dgm:extLst>
    </dgm:pt>
    <dgm:pt modelId="{49787AFD-2F13-445D-B279-13B5C77EFA98}" type="pres">
      <dgm:prSet presAssocID="{CA2BD74D-A150-4BB1-ACB2-20F99B0A039B}" presName="sibTrans" presStyleCnt="0"/>
      <dgm:spPr/>
    </dgm:pt>
    <dgm:pt modelId="{B912AFFF-5218-4B63-8E15-F7656DC242E5}" type="pres">
      <dgm:prSet presAssocID="{C1DC3981-8FCD-4E13-82A9-FA7B9DF1FBAB}" presName="composite" presStyleCnt="0"/>
      <dgm:spPr/>
    </dgm:pt>
    <dgm:pt modelId="{C59F4F19-C322-44AB-9790-CA0365B35901}" type="pres">
      <dgm:prSet presAssocID="{C1DC3981-8FCD-4E13-82A9-FA7B9DF1FBAB}" presName="rect1" presStyleLbl="trAlignAcc1" presStyleIdx="1" presStyleCnt="2">
        <dgm:presLayoutVars>
          <dgm:bulletEnabled val="1"/>
        </dgm:presLayoutVars>
      </dgm:prSet>
      <dgm:spPr/>
    </dgm:pt>
    <dgm:pt modelId="{65623143-6B02-4EB1-BEBE-D2DBC330B6BF}" type="pres">
      <dgm:prSet presAssocID="{C1DC3981-8FCD-4E13-82A9-FA7B9DF1FBAB}" presName="rect2" presStyleLbl="fgImgPlace1" presStyleIdx="1" presStyleCnt="2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5385" t="3686" r="-15385" b="3686"/>
          </a:stretch>
        </a:blipFill>
        <a:effectLst>
          <a:innerShdw blurRad="63500" dist="50800" dir="13500000">
            <a:srgbClr val="432F29">
              <a:alpha val="49804"/>
            </a:srgbClr>
          </a:innerShdw>
        </a:effectLst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</dgm:ptLst>
  <dgm:cxnLst>
    <dgm:cxn modelId="{5B6A5507-1688-466C-8AF8-EAC644B6D9B2}" type="presOf" srcId="{6A882743-1050-40EA-AB26-DFC0153B0679}" destId="{68FA4F2F-83F5-45C3-87CF-C7BF6ED4B917}" srcOrd="0" destOrd="0" presId="urn:microsoft.com/office/officeart/2008/layout/PictureStrips"/>
    <dgm:cxn modelId="{0751FD1B-A7FD-4FBB-92CD-FD6F0D1306E5}" type="presOf" srcId="{6E16594C-75BA-439A-A6CF-55C0259BB151}" destId="{68FA4F2F-83F5-45C3-87CF-C7BF6ED4B917}" srcOrd="0" destOrd="2" presId="urn:microsoft.com/office/officeart/2008/layout/PictureStrips"/>
    <dgm:cxn modelId="{A8D5EB1E-D283-4F6B-9548-0B74874EDE1D}" srcId="{C1DC3981-8FCD-4E13-82A9-FA7B9DF1FBAB}" destId="{FC9C71A4-BDD2-4F78-B174-DC438A8D8357}" srcOrd="2" destOrd="0" parTransId="{334FC87C-9532-4812-A5DD-65260659EEBC}" sibTransId="{366064F1-190F-4874-9885-0DCC1DC43E90}"/>
    <dgm:cxn modelId="{68E9F036-CB0D-4CEF-A7AB-BB132957B49E}" srcId="{6A882743-1050-40EA-AB26-DFC0153B0679}" destId="{1A84744A-C40C-4D6D-934E-C555CBBC35FE}" srcOrd="0" destOrd="0" parTransId="{E134989E-19B9-404B-A3F6-1C0853763DC6}" sibTransId="{EDE97067-DD52-4DDB-9D5D-729A3AA1AC6F}"/>
    <dgm:cxn modelId="{8F274645-715B-4201-A147-610B6BC2DE48}" type="presOf" srcId="{C1DC3981-8FCD-4E13-82A9-FA7B9DF1FBAB}" destId="{C59F4F19-C322-44AB-9790-CA0365B35901}" srcOrd="0" destOrd="0" presId="urn:microsoft.com/office/officeart/2008/layout/PictureStrips"/>
    <dgm:cxn modelId="{ECAAAA67-B5B8-4809-871B-C952AD7429F0}" srcId="{6A882743-1050-40EA-AB26-DFC0153B0679}" destId="{6BB6D4FF-8174-4364-A575-D962CC6F91AB}" srcOrd="2" destOrd="0" parTransId="{27957B24-436F-40C0-9C7E-925AA8418A4E}" sibTransId="{1BB85302-AB78-4238-BBBB-8113C9ECB92D}"/>
    <dgm:cxn modelId="{E8D4EB6F-0755-4415-BE29-49710EE99621}" srcId="{C4849EFB-3C01-4E4A-8A1A-D429CD70B2A1}" destId="{C1DC3981-8FCD-4E13-82A9-FA7B9DF1FBAB}" srcOrd="1" destOrd="0" parTransId="{7582053F-3FCC-448F-9A5F-07D01327D814}" sibTransId="{CFDC68EA-C568-4631-B0C6-C48BD28278B3}"/>
    <dgm:cxn modelId="{F2E7A854-A254-4809-9BDC-854C736584F7}" srcId="{C1DC3981-8FCD-4E13-82A9-FA7B9DF1FBAB}" destId="{D929428C-A529-4A1C-8BA7-A328AE593718}" srcOrd="1" destOrd="0" parTransId="{72AEDD55-CBB5-4336-A805-83E48498BE36}" sibTransId="{97F9D4C1-8E80-4156-A178-473FC25A200B}"/>
    <dgm:cxn modelId="{43E8EB55-9ACE-4C95-AE8B-EBC450E0E64D}" type="presOf" srcId="{6BB6D4FF-8174-4364-A575-D962CC6F91AB}" destId="{68FA4F2F-83F5-45C3-87CF-C7BF6ED4B917}" srcOrd="0" destOrd="3" presId="urn:microsoft.com/office/officeart/2008/layout/PictureStrips"/>
    <dgm:cxn modelId="{5D70EA8F-5992-4C52-97FA-F36E77A1A1F3}" type="presOf" srcId="{1A84744A-C40C-4D6D-934E-C555CBBC35FE}" destId="{68FA4F2F-83F5-45C3-87CF-C7BF6ED4B917}" srcOrd="0" destOrd="1" presId="urn:microsoft.com/office/officeart/2008/layout/PictureStrips"/>
    <dgm:cxn modelId="{0241E492-B5D1-4228-A4B4-BC7642AF997A}" type="presOf" srcId="{DFA8C79E-6645-403A-9D90-07CB1782F31C}" destId="{C59F4F19-C322-44AB-9790-CA0365B35901}" srcOrd="0" destOrd="1" presId="urn:microsoft.com/office/officeart/2008/layout/PictureStrips"/>
    <dgm:cxn modelId="{C7244CBB-16A8-48C9-B07D-617BC4E3B8CC}" srcId="{C1DC3981-8FCD-4E13-82A9-FA7B9DF1FBAB}" destId="{DFA8C79E-6645-403A-9D90-07CB1782F31C}" srcOrd="0" destOrd="0" parTransId="{D21DE837-6A59-47D8-ACC5-529CB308591D}" sibTransId="{CAEE23FE-CA95-4DA1-A4DE-026381A12E61}"/>
    <dgm:cxn modelId="{2AD368C6-AA91-4C3D-8DD4-3AE582E40F21}" type="presOf" srcId="{D929428C-A529-4A1C-8BA7-A328AE593718}" destId="{C59F4F19-C322-44AB-9790-CA0365B35901}" srcOrd="0" destOrd="2" presId="urn:microsoft.com/office/officeart/2008/layout/PictureStrips"/>
    <dgm:cxn modelId="{631466D2-31AB-4380-86A6-AC578F8176DA}" srcId="{C4849EFB-3C01-4E4A-8A1A-D429CD70B2A1}" destId="{6A882743-1050-40EA-AB26-DFC0153B0679}" srcOrd="0" destOrd="0" parTransId="{1CCB1FE7-ABFF-48C7-B842-8DDACD0749DB}" sibTransId="{CA2BD74D-A150-4BB1-ACB2-20F99B0A039B}"/>
    <dgm:cxn modelId="{4E953BD7-1812-4CBC-A85D-2321D0D4585C}" srcId="{6A882743-1050-40EA-AB26-DFC0153B0679}" destId="{6E16594C-75BA-439A-A6CF-55C0259BB151}" srcOrd="1" destOrd="0" parTransId="{999A043D-0F5C-4386-9CA4-5585CFFE3BD6}" sibTransId="{130F1965-2582-46F1-8724-E0E105378911}"/>
    <dgm:cxn modelId="{D14C61E9-3C67-4BB2-9DED-761218896D9D}" type="presOf" srcId="{FC9C71A4-BDD2-4F78-B174-DC438A8D8357}" destId="{C59F4F19-C322-44AB-9790-CA0365B35901}" srcOrd="0" destOrd="3" presId="urn:microsoft.com/office/officeart/2008/layout/PictureStrips"/>
    <dgm:cxn modelId="{2AD5CDE9-758E-44D2-AFB3-CF09DFF3DBFE}" type="presOf" srcId="{C4849EFB-3C01-4E4A-8A1A-D429CD70B2A1}" destId="{7639F222-C89C-4EE3-A088-3215615E9C10}" srcOrd="0" destOrd="0" presId="urn:microsoft.com/office/officeart/2008/layout/PictureStrips"/>
    <dgm:cxn modelId="{BD62DD03-FF8E-4155-A948-9F1979988243}" type="presParOf" srcId="{7639F222-C89C-4EE3-A088-3215615E9C10}" destId="{97CF48C0-B41C-4C1C-8AAF-4FCB03F60765}" srcOrd="0" destOrd="0" presId="urn:microsoft.com/office/officeart/2008/layout/PictureStrips"/>
    <dgm:cxn modelId="{E2C75F1B-973A-465C-9CA4-7F0765614EF3}" type="presParOf" srcId="{97CF48C0-B41C-4C1C-8AAF-4FCB03F60765}" destId="{68FA4F2F-83F5-45C3-87CF-C7BF6ED4B917}" srcOrd="0" destOrd="0" presId="urn:microsoft.com/office/officeart/2008/layout/PictureStrips"/>
    <dgm:cxn modelId="{4C6EC53E-F1D4-42D2-BA17-54937B14D471}" type="presParOf" srcId="{97CF48C0-B41C-4C1C-8AAF-4FCB03F60765}" destId="{9F5ABBC5-A756-4F1A-A06B-90142AF4ACEF}" srcOrd="1" destOrd="0" presId="urn:microsoft.com/office/officeart/2008/layout/PictureStrips"/>
    <dgm:cxn modelId="{BCA18139-75BD-4C96-B6A9-367E7F56D5DA}" type="presParOf" srcId="{7639F222-C89C-4EE3-A088-3215615E9C10}" destId="{49787AFD-2F13-445D-B279-13B5C77EFA98}" srcOrd="1" destOrd="0" presId="urn:microsoft.com/office/officeart/2008/layout/PictureStrips"/>
    <dgm:cxn modelId="{84A57274-A043-4D52-97CC-E7CCB24EE017}" type="presParOf" srcId="{7639F222-C89C-4EE3-A088-3215615E9C10}" destId="{B912AFFF-5218-4B63-8E15-F7656DC242E5}" srcOrd="2" destOrd="0" presId="urn:microsoft.com/office/officeart/2008/layout/PictureStrips"/>
    <dgm:cxn modelId="{62E4C624-0564-46D1-9771-A012101355A5}" type="presParOf" srcId="{B912AFFF-5218-4B63-8E15-F7656DC242E5}" destId="{C59F4F19-C322-44AB-9790-CA0365B35901}" srcOrd="0" destOrd="0" presId="urn:microsoft.com/office/officeart/2008/layout/PictureStrips"/>
    <dgm:cxn modelId="{95327F40-22BF-4A8A-A8E7-10CC3AA220A2}" type="presParOf" srcId="{B912AFFF-5218-4B63-8E15-F7656DC242E5}" destId="{65623143-6B02-4EB1-BEBE-D2DBC330B6B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92ABC-D377-413A-A76F-E95AA509D716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0FF2-EE9A-42D5-B1AA-728A498B05CC}">
      <dgm:prSet/>
      <dgm:spPr>
        <a:solidFill>
          <a:srgbClr val="644646"/>
        </a:solidFill>
        <a:ln>
          <a:noFill/>
        </a:ln>
      </dgm:spPr>
      <dgm:t>
        <a:bodyPr/>
        <a:lstStyle/>
        <a:p>
          <a:r>
            <a:rPr lang="en-US" dirty="0"/>
            <a:t>Automated Post-Breach Penetration Testing through Reinforcement Learning</a:t>
          </a:r>
        </a:p>
      </dgm:t>
    </dgm:pt>
    <dgm:pt modelId="{30546FC5-5979-4F47-9FAF-16286C81D27A}" type="parTrans" cxnId="{E938E810-914F-45F5-AA11-8BD53C59319A}">
      <dgm:prSet/>
      <dgm:spPr/>
      <dgm:t>
        <a:bodyPr/>
        <a:lstStyle/>
        <a:p>
          <a:endParaRPr lang="en-US"/>
        </a:p>
      </dgm:t>
    </dgm:pt>
    <dgm:pt modelId="{B3B747EC-36F5-4732-B3F9-F2984A906739}" type="sibTrans" cxnId="{E938E810-914F-45F5-AA11-8BD53C59319A}">
      <dgm:prSet/>
      <dgm:spPr/>
      <dgm:t>
        <a:bodyPr/>
        <a:lstStyle/>
        <a:p>
          <a:endParaRPr lang="en-US"/>
        </a:p>
      </dgm:t>
    </dgm:pt>
    <dgm:pt modelId="{30B63681-6304-4B0A-BA7A-ED49EBE3F33D}">
      <dgm:prSet custT="1"/>
      <dgm:spPr/>
      <dgm:t>
        <a:bodyPr/>
        <a:lstStyle/>
        <a:p>
          <a:pPr algn="ctr">
            <a:lnSpc>
              <a:spcPct val="400000"/>
            </a:lnSpc>
            <a:buNone/>
          </a:pPr>
          <a:r>
            <a:rPr lang="en-US" sz="1000" i="1" kern="1200" dirty="0" err="1">
              <a:solidFill>
                <a:schemeClr val="accent6">
                  <a:lumMod val="50000"/>
                </a:schemeClr>
              </a:solidFill>
            </a:rPr>
            <a:t>Sujita</a:t>
          </a:r>
          <a:r>
            <a:rPr lang="en-US" sz="1000" i="1" kern="1200" dirty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sz="1000" i="1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Chaudhary, Austin O’Brien, and </a:t>
          </a:r>
          <a:r>
            <a:rPr lang="en-US" sz="1000" i="1" kern="1200" dirty="0" err="1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Shengjie</a:t>
          </a:r>
          <a:r>
            <a:rPr lang="en-US" sz="1000" i="1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1000" i="1" kern="1200" dirty="0">
              <a:solidFill>
                <a:schemeClr val="accent6">
                  <a:lumMod val="50000"/>
                </a:schemeClr>
              </a:solidFill>
            </a:rPr>
            <a:t>Xu</a:t>
          </a:r>
        </a:p>
      </dgm:t>
    </dgm:pt>
    <dgm:pt modelId="{9A07C92E-EEEE-42A7-BBCE-BFF3EF417DCD}" type="parTrans" cxnId="{DF52C0C2-7844-4FE7-804F-0A42E69B8425}">
      <dgm:prSet/>
      <dgm:spPr/>
      <dgm:t>
        <a:bodyPr/>
        <a:lstStyle/>
        <a:p>
          <a:endParaRPr lang="en-US"/>
        </a:p>
      </dgm:t>
    </dgm:pt>
    <dgm:pt modelId="{A77809FB-1109-4DD4-9656-1A377A37E83A}" type="sibTrans" cxnId="{DF52C0C2-7844-4FE7-804F-0A42E69B8425}">
      <dgm:prSet/>
      <dgm:spPr/>
      <dgm:t>
        <a:bodyPr/>
        <a:lstStyle/>
        <a:p>
          <a:endParaRPr lang="en-US"/>
        </a:p>
      </dgm:t>
    </dgm:pt>
    <dgm:pt modelId="{C869EE3B-D17D-4DF3-9527-9F3D37AB2623}">
      <dgm:prSet custT="1"/>
      <dgm:spPr/>
      <dgm:t>
        <a:bodyPr/>
        <a:lstStyle/>
        <a:p>
          <a:pPr algn="r">
            <a:lnSpc>
              <a:spcPct val="200000"/>
            </a:lnSpc>
            <a:buNone/>
          </a:pPr>
          <a:r>
            <a:rPr lang="en-US" sz="1050" dirty="0">
              <a:solidFill>
                <a:schemeClr val="accent6">
                  <a:lumMod val="50000"/>
                </a:schemeClr>
              </a:solidFill>
            </a:rPr>
            <a:t>Explore Compromised Networks and Find Sensitive Files</a:t>
          </a:r>
        </a:p>
      </dgm:t>
    </dgm:pt>
    <dgm:pt modelId="{05E45E4E-6712-4FAA-B1F6-BC1E9323F7A3}" type="parTrans" cxnId="{00142F1F-9254-499B-A22A-0B7AA6903A3D}">
      <dgm:prSet/>
      <dgm:spPr/>
      <dgm:t>
        <a:bodyPr/>
        <a:lstStyle/>
        <a:p>
          <a:endParaRPr lang="en-US"/>
        </a:p>
      </dgm:t>
    </dgm:pt>
    <dgm:pt modelId="{E7E31147-221B-4BE9-BBFF-D90B9E796472}" type="sibTrans" cxnId="{00142F1F-9254-499B-A22A-0B7AA6903A3D}">
      <dgm:prSet/>
      <dgm:spPr/>
      <dgm:t>
        <a:bodyPr/>
        <a:lstStyle/>
        <a:p>
          <a:endParaRPr lang="en-US"/>
        </a:p>
      </dgm:t>
    </dgm:pt>
    <dgm:pt modelId="{C3FD877E-379A-42B7-8CBA-1F32915B8A2F}">
      <dgm:prSet/>
      <dgm:spPr>
        <a:solidFill>
          <a:srgbClr val="A77C70"/>
        </a:solidFill>
        <a:ln>
          <a:noFill/>
        </a:ln>
      </dgm:spPr>
      <dgm:t>
        <a:bodyPr/>
        <a:lstStyle/>
        <a:p>
          <a:r>
            <a:rPr lang="en-US" dirty="0"/>
            <a:t>Automating Post-Exploitation with Deep Reinforcement Learning </a:t>
          </a:r>
        </a:p>
      </dgm:t>
    </dgm:pt>
    <dgm:pt modelId="{180C290E-AFC6-48FD-B68C-6C96CBDB34B2}" type="parTrans" cxnId="{17021F3C-FA6E-4B8C-ACC9-19C885312502}">
      <dgm:prSet/>
      <dgm:spPr/>
      <dgm:t>
        <a:bodyPr/>
        <a:lstStyle/>
        <a:p>
          <a:endParaRPr lang="en-US"/>
        </a:p>
      </dgm:t>
    </dgm:pt>
    <dgm:pt modelId="{E1996650-41D3-4A87-96A9-C0FDDA672D66}" type="sibTrans" cxnId="{17021F3C-FA6E-4B8C-ACC9-19C885312502}">
      <dgm:prSet/>
      <dgm:spPr/>
      <dgm:t>
        <a:bodyPr/>
        <a:lstStyle/>
        <a:p>
          <a:endParaRPr lang="en-US"/>
        </a:p>
      </dgm:t>
    </dgm:pt>
    <dgm:pt modelId="{91B441C5-636E-4DCC-9415-8CF0BDD318B9}">
      <dgm:prSet custT="1"/>
      <dgm:spPr/>
      <dgm:t>
        <a:bodyPr anchor="t"/>
        <a:lstStyle/>
        <a:p>
          <a:pPr algn="ctr">
            <a:lnSpc>
              <a:spcPct val="400000"/>
            </a:lnSpc>
            <a:buNone/>
          </a:pPr>
          <a:r>
            <a:rPr lang="en-US" sz="1000" i="1" kern="1200" dirty="0" err="1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Ryusei</a:t>
          </a:r>
          <a:r>
            <a:rPr lang="en-US" sz="1000" i="1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 Maeda, Mamoru Mimura</a:t>
          </a:r>
        </a:p>
      </dgm:t>
    </dgm:pt>
    <dgm:pt modelId="{AA993DE7-BD20-4DCF-AEEA-D4D7320EE666}" type="parTrans" cxnId="{487BB1D1-5918-4452-93D2-26FCCED0A31A}">
      <dgm:prSet/>
      <dgm:spPr/>
      <dgm:t>
        <a:bodyPr/>
        <a:lstStyle/>
        <a:p>
          <a:endParaRPr lang="en-US"/>
        </a:p>
      </dgm:t>
    </dgm:pt>
    <dgm:pt modelId="{E529EA62-7975-47C6-A724-175D692ABD6F}" type="sibTrans" cxnId="{487BB1D1-5918-4452-93D2-26FCCED0A31A}">
      <dgm:prSet/>
      <dgm:spPr/>
      <dgm:t>
        <a:bodyPr/>
        <a:lstStyle/>
        <a:p>
          <a:endParaRPr lang="en-US"/>
        </a:p>
      </dgm:t>
    </dgm:pt>
    <dgm:pt modelId="{0018C0C8-C5E1-477C-8F09-D106BB9BD9B9}">
      <dgm:prSet custT="1"/>
      <dgm:spPr/>
      <dgm:t>
        <a:bodyPr/>
        <a:lstStyle/>
        <a:p>
          <a:pPr marL="57150" lvl="1" indent="-57150" algn="r" defTabSz="466725">
            <a:lnSpc>
              <a:spcPct val="2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50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Automate Lateral Movement and Privilege Escalation</a:t>
          </a:r>
        </a:p>
      </dgm:t>
    </dgm:pt>
    <dgm:pt modelId="{3593AD38-7428-414A-8297-CD84143A76E8}" type="parTrans" cxnId="{386AD34A-9112-40F7-BDCC-58F12BA9CAD2}">
      <dgm:prSet/>
      <dgm:spPr/>
      <dgm:t>
        <a:bodyPr/>
        <a:lstStyle/>
        <a:p>
          <a:endParaRPr lang="en-US"/>
        </a:p>
      </dgm:t>
    </dgm:pt>
    <dgm:pt modelId="{15D07503-7C0B-4940-B65E-038908EF92A2}" type="sibTrans" cxnId="{386AD34A-9112-40F7-BDCC-58F12BA9CAD2}">
      <dgm:prSet/>
      <dgm:spPr/>
      <dgm:t>
        <a:bodyPr/>
        <a:lstStyle/>
        <a:p>
          <a:endParaRPr lang="en-US"/>
        </a:p>
      </dgm:t>
    </dgm:pt>
    <dgm:pt modelId="{A6614928-7B5A-4CD7-BEFE-60F45149BB60}">
      <dgm:prSet custT="1"/>
      <dgm:spPr/>
      <dgm:t>
        <a:bodyPr/>
        <a:lstStyle/>
        <a:p>
          <a:pPr algn="ctr">
            <a:lnSpc>
              <a:spcPct val="100000"/>
            </a:lnSpc>
            <a:buNone/>
          </a:pPr>
          <a:r>
            <a:rPr lang="en-US" sz="1000" i="0" kern="1200" dirty="0">
              <a:solidFill>
                <a:srgbClr val="855D5D">
                  <a:lumMod val="60000"/>
                  <a:lumOff val="40000"/>
                </a:srgbClr>
              </a:solidFill>
              <a:latin typeface="Gill Sans MT" panose="020B0502020104020203"/>
              <a:ea typeface="+mn-ea"/>
              <a:cs typeface="+mn-cs"/>
            </a:rPr>
            <a:t>https://ieeexplore.ieee.org/document/9162301</a:t>
          </a:r>
        </a:p>
      </dgm:t>
    </dgm:pt>
    <dgm:pt modelId="{6564A3E0-9C78-4C7F-8E55-B1BC5C106A6A}" type="parTrans" cxnId="{5E6D3C93-08F3-4A80-9E92-7824E522B5BF}">
      <dgm:prSet/>
      <dgm:spPr/>
      <dgm:t>
        <a:bodyPr/>
        <a:lstStyle/>
        <a:p>
          <a:endParaRPr lang="en-US"/>
        </a:p>
      </dgm:t>
    </dgm:pt>
    <dgm:pt modelId="{7B91F0F9-D9CB-4FA2-817A-75D73F802CF2}" type="sibTrans" cxnId="{5E6D3C93-08F3-4A80-9E92-7824E522B5BF}">
      <dgm:prSet/>
      <dgm:spPr/>
      <dgm:t>
        <a:bodyPr/>
        <a:lstStyle/>
        <a:p>
          <a:endParaRPr lang="en-US"/>
        </a:p>
      </dgm:t>
    </dgm:pt>
    <dgm:pt modelId="{5C087B9F-2B67-4030-814A-562C6BEA2476}">
      <dgm:prSet custT="1"/>
      <dgm:spPr/>
      <dgm:t>
        <a:bodyPr anchor="t"/>
        <a:lstStyle/>
        <a:p>
          <a:pPr algn="ctr">
            <a:lnSpc>
              <a:spcPct val="100000"/>
            </a:lnSpc>
            <a:buNone/>
          </a:pPr>
          <a:r>
            <a:rPr lang="en-US" sz="1000" i="0" kern="1200" dirty="0">
              <a:solidFill>
                <a:schemeClr val="accent6">
                  <a:lumMod val="60000"/>
                  <a:lumOff val="40000"/>
                </a:schemeClr>
              </a:solidFill>
              <a:latin typeface="Gill Sans MT" panose="020B0502020104020203"/>
              <a:ea typeface="+mn-ea"/>
              <a:cs typeface="+mn-cs"/>
            </a:rPr>
            <a:t>https://www.sciencedirect.com/science/article/pii/S0167404820303813</a:t>
          </a:r>
        </a:p>
      </dgm:t>
    </dgm:pt>
    <dgm:pt modelId="{90783753-F3C4-4D18-BF9A-B27F957C49D2}" type="parTrans" cxnId="{DF61FEC4-5E71-4B75-B40A-4CFA0A7AABB7}">
      <dgm:prSet/>
      <dgm:spPr/>
      <dgm:t>
        <a:bodyPr/>
        <a:lstStyle/>
        <a:p>
          <a:endParaRPr lang="en-US"/>
        </a:p>
      </dgm:t>
    </dgm:pt>
    <dgm:pt modelId="{D5A52ADA-CCF3-4B84-B04F-1C3A33D4524D}" type="sibTrans" cxnId="{DF61FEC4-5E71-4B75-B40A-4CFA0A7AABB7}">
      <dgm:prSet/>
      <dgm:spPr/>
      <dgm:t>
        <a:bodyPr/>
        <a:lstStyle/>
        <a:p>
          <a:endParaRPr lang="en-US"/>
        </a:p>
      </dgm:t>
    </dgm:pt>
    <dgm:pt modelId="{A762DC04-B977-4826-8974-97E846B3B2BB}" type="pres">
      <dgm:prSet presAssocID="{9BF92ABC-D377-413A-A76F-E95AA509D71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EB7974E-C241-4FB8-B22D-D519D7C461E2}" type="pres">
      <dgm:prSet presAssocID="{082E0FF2-EE9A-42D5-B1AA-728A498B05CC}" presName="composite" presStyleCnt="0"/>
      <dgm:spPr/>
    </dgm:pt>
    <dgm:pt modelId="{4D70DF44-7D06-4DD3-B878-C1BD3C318670}" type="pres">
      <dgm:prSet presAssocID="{082E0FF2-EE9A-42D5-B1AA-728A498B05CC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D7AC2A8-1AE7-4466-9318-3B9E7F4F38DE}" type="pres">
      <dgm:prSet presAssocID="{082E0FF2-EE9A-42D5-B1AA-728A498B05CC}" presName="Parent" presStyleLbl="alignNode1" presStyleIdx="0" presStyleCnt="2" custScaleX="180019">
        <dgm:presLayoutVars>
          <dgm:chMax val="3"/>
          <dgm:chPref val="3"/>
          <dgm:bulletEnabled val="1"/>
        </dgm:presLayoutVars>
      </dgm:prSet>
      <dgm:spPr/>
    </dgm:pt>
    <dgm:pt modelId="{AABCF0E9-0EE7-4DC9-A961-F03EC75EAA48}" type="pres">
      <dgm:prSet presAssocID="{082E0FF2-EE9A-42D5-B1AA-728A498B05CC}" presName="Accent" presStyleLbl="parChTrans1D1" presStyleIdx="0" presStyleCnt="2" custLinFactNeighborY="-21167"/>
      <dgm:spPr>
        <a:ln>
          <a:solidFill>
            <a:srgbClr val="644646"/>
          </a:solidFill>
        </a:ln>
      </dgm:spPr>
    </dgm:pt>
    <dgm:pt modelId="{44F21FB3-0D8A-46FF-92C8-AC31E3A5366C}" type="pres">
      <dgm:prSet presAssocID="{082E0FF2-EE9A-42D5-B1AA-728A498B05CC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A62002B-1936-4CA0-A72E-1B349B7B17DD}" type="pres">
      <dgm:prSet presAssocID="{B3B747EC-36F5-4732-B3F9-F2984A906739}" presName="sibTrans" presStyleCnt="0"/>
      <dgm:spPr/>
    </dgm:pt>
    <dgm:pt modelId="{441441C8-7052-46B0-9045-E7F301836FC9}" type="pres">
      <dgm:prSet presAssocID="{C3FD877E-379A-42B7-8CBA-1F32915B8A2F}" presName="composite" presStyleCnt="0"/>
      <dgm:spPr/>
    </dgm:pt>
    <dgm:pt modelId="{1C629482-7F72-46F7-B87D-90CF55A0B1B7}" type="pres">
      <dgm:prSet presAssocID="{C3FD877E-379A-42B7-8CBA-1F32915B8A2F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E641C45-EE7F-476B-8291-B151714D242C}" type="pres">
      <dgm:prSet presAssocID="{C3FD877E-379A-42B7-8CBA-1F32915B8A2F}" presName="Parent" presStyleLbl="alignNode1" presStyleIdx="1" presStyleCnt="2" custScaleX="179789">
        <dgm:presLayoutVars>
          <dgm:chMax val="3"/>
          <dgm:chPref val="3"/>
          <dgm:bulletEnabled val="1"/>
        </dgm:presLayoutVars>
      </dgm:prSet>
      <dgm:spPr/>
    </dgm:pt>
    <dgm:pt modelId="{947C0543-CD6F-4321-B9D4-C568FA32AB75}" type="pres">
      <dgm:prSet presAssocID="{C3FD877E-379A-42B7-8CBA-1F32915B8A2F}" presName="Accent" presStyleLbl="parChTrans1D1" presStyleIdx="1" presStyleCnt="2" custLinFactNeighborY="-21167"/>
      <dgm:spPr>
        <a:ln>
          <a:solidFill>
            <a:srgbClr val="A77C70"/>
          </a:solidFill>
        </a:ln>
      </dgm:spPr>
    </dgm:pt>
    <dgm:pt modelId="{5E1D02B1-8990-400F-9F07-875BE730BA96}" type="pres">
      <dgm:prSet presAssocID="{C3FD877E-379A-42B7-8CBA-1F32915B8A2F}" presName="Child" presStyleLbl="revTx" presStyleIdx="3" presStyleCnt="4" custScaleY="65551">
        <dgm:presLayoutVars>
          <dgm:chMax val="0"/>
          <dgm:chPref val="0"/>
          <dgm:bulletEnabled val="1"/>
        </dgm:presLayoutVars>
      </dgm:prSet>
      <dgm:spPr/>
    </dgm:pt>
  </dgm:ptLst>
  <dgm:cxnLst>
    <dgm:cxn modelId="{E938E810-914F-45F5-AA11-8BD53C59319A}" srcId="{9BF92ABC-D377-413A-A76F-E95AA509D716}" destId="{082E0FF2-EE9A-42D5-B1AA-728A498B05CC}" srcOrd="0" destOrd="0" parTransId="{30546FC5-5979-4F47-9FAF-16286C81D27A}" sibTransId="{B3B747EC-36F5-4732-B3F9-F2984A906739}"/>
    <dgm:cxn modelId="{00142F1F-9254-499B-A22A-0B7AA6903A3D}" srcId="{082E0FF2-EE9A-42D5-B1AA-728A498B05CC}" destId="{C869EE3B-D17D-4DF3-9527-9F3D37AB2623}" srcOrd="0" destOrd="0" parTransId="{05E45E4E-6712-4FAA-B1F6-BC1E9323F7A3}" sibTransId="{E7E31147-221B-4BE9-BBFF-D90B9E796472}"/>
    <dgm:cxn modelId="{99462824-3D80-4BB0-B9B5-E9D8DEA7F78F}" type="presOf" srcId="{30B63681-6304-4B0A-BA7A-ED49EBE3F33D}" destId="{44F21FB3-0D8A-46FF-92C8-AC31E3A5366C}" srcOrd="0" destOrd="0" presId="urn:microsoft.com/office/officeart/2011/layout/TabList"/>
    <dgm:cxn modelId="{17021F3C-FA6E-4B8C-ACC9-19C885312502}" srcId="{9BF92ABC-D377-413A-A76F-E95AA509D716}" destId="{C3FD877E-379A-42B7-8CBA-1F32915B8A2F}" srcOrd="1" destOrd="0" parTransId="{180C290E-AFC6-48FD-B68C-6C96CBDB34B2}" sibTransId="{E1996650-41D3-4A87-96A9-C0FDDA672D66}"/>
    <dgm:cxn modelId="{A46CC75B-855D-4D01-A254-BA8C5FE76DAB}" type="presOf" srcId="{5C087B9F-2B67-4030-814A-562C6BEA2476}" destId="{5E1D02B1-8990-400F-9F07-875BE730BA96}" srcOrd="0" destOrd="1" presId="urn:microsoft.com/office/officeart/2011/layout/TabList"/>
    <dgm:cxn modelId="{386AD34A-9112-40F7-BDCC-58F12BA9CAD2}" srcId="{C3FD877E-379A-42B7-8CBA-1F32915B8A2F}" destId="{0018C0C8-C5E1-477C-8F09-D106BB9BD9B9}" srcOrd="0" destOrd="0" parTransId="{3593AD38-7428-414A-8297-CD84143A76E8}" sibTransId="{15D07503-7C0B-4940-B65E-038908EF92A2}"/>
    <dgm:cxn modelId="{ACCD908C-FE66-40A0-B903-7E5457EB2686}" type="presOf" srcId="{0018C0C8-C5E1-477C-8F09-D106BB9BD9B9}" destId="{1C629482-7F72-46F7-B87D-90CF55A0B1B7}" srcOrd="0" destOrd="0" presId="urn:microsoft.com/office/officeart/2011/layout/TabList"/>
    <dgm:cxn modelId="{5E6D3C93-08F3-4A80-9E92-7824E522B5BF}" srcId="{082E0FF2-EE9A-42D5-B1AA-728A498B05CC}" destId="{A6614928-7B5A-4CD7-BEFE-60F45149BB60}" srcOrd="2" destOrd="0" parTransId="{6564A3E0-9C78-4C7F-8E55-B1BC5C106A6A}" sibTransId="{7B91F0F9-D9CB-4FA2-817A-75D73F802CF2}"/>
    <dgm:cxn modelId="{F2EF9597-4AB5-435B-B422-95B0D044790D}" type="presOf" srcId="{C3FD877E-379A-42B7-8CBA-1F32915B8A2F}" destId="{DE641C45-EE7F-476B-8291-B151714D242C}" srcOrd="0" destOrd="0" presId="urn:microsoft.com/office/officeart/2011/layout/TabList"/>
    <dgm:cxn modelId="{57A12AAF-8808-45FC-BC20-C185ABB25D89}" type="presOf" srcId="{C869EE3B-D17D-4DF3-9527-9F3D37AB2623}" destId="{4D70DF44-7D06-4DD3-B878-C1BD3C318670}" srcOrd="0" destOrd="0" presId="urn:microsoft.com/office/officeart/2011/layout/TabList"/>
    <dgm:cxn modelId="{DF52C0C2-7844-4FE7-804F-0A42E69B8425}" srcId="{082E0FF2-EE9A-42D5-B1AA-728A498B05CC}" destId="{30B63681-6304-4B0A-BA7A-ED49EBE3F33D}" srcOrd="1" destOrd="0" parTransId="{9A07C92E-EEEE-42A7-BBCE-BFF3EF417DCD}" sibTransId="{A77809FB-1109-4DD4-9656-1A377A37E83A}"/>
    <dgm:cxn modelId="{DF61FEC4-5E71-4B75-B40A-4CFA0A7AABB7}" srcId="{C3FD877E-379A-42B7-8CBA-1F32915B8A2F}" destId="{5C087B9F-2B67-4030-814A-562C6BEA2476}" srcOrd="2" destOrd="0" parTransId="{90783753-F3C4-4D18-BF9A-B27F957C49D2}" sibTransId="{D5A52ADA-CCF3-4B84-B04F-1C3A33D4524D}"/>
    <dgm:cxn modelId="{874B6CC5-A8E0-4D08-9CAA-94713C08AB13}" type="presOf" srcId="{A6614928-7B5A-4CD7-BEFE-60F45149BB60}" destId="{44F21FB3-0D8A-46FF-92C8-AC31E3A5366C}" srcOrd="0" destOrd="1" presId="urn:microsoft.com/office/officeart/2011/layout/TabList"/>
    <dgm:cxn modelId="{F231F6C7-2A79-4022-86C7-1001E0A55B7D}" type="presOf" srcId="{9BF92ABC-D377-413A-A76F-E95AA509D716}" destId="{A762DC04-B977-4826-8974-97E846B3B2BB}" srcOrd="0" destOrd="0" presId="urn:microsoft.com/office/officeart/2011/layout/TabList"/>
    <dgm:cxn modelId="{487BB1D1-5918-4452-93D2-26FCCED0A31A}" srcId="{C3FD877E-379A-42B7-8CBA-1F32915B8A2F}" destId="{91B441C5-636E-4DCC-9415-8CF0BDD318B9}" srcOrd="1" destOrd="0" parTransId="{AA993DE7-BD20-4DCF-AEEA-D4D7320EE666}" sibTransId="{E529EA62-7975-47C6-A724-175D692ABD6F}"/>
    <dgm:cxn modelId="{1C63F2E0-AC7F-4BBE-A010-7401B86D26CB}" type="presOf" srcId="{91B441C5-636E-4DCC-9415-8CF0BDD318B9}" destId="{5E1D02B1-8990-400F-9F07-875BE730BA96}" srcOrd="0" destOrd="0" presId="urn:microsoft.com/office/officeart/2011/layout/TabList"/>
    <dgm:cxn modelId="{BA7C03E8-A407-462E-A234-C13980F639E6}" type="presOf" srcId="{082E0FF2-EE9A-42D5-B1AA-728A498B05CC}" destId="{DD7AC2A8-1AE7-4466-9318-3B9E7F4F38DE}" srcOrd="0" destOrd="0" presId="urn:microsoft.com/office/officeart/2011/layout/TabList"/>
    <dgm:cxn modelId="{95AFCAD7-5A93-440C-95BF-D31331ECC059}" type="presParOf" srcId="{A762DC04-B977-4826-8974-97E846B3B2BB}" destId="{6EB7974E-C241-4FB8-B22D-D519D7C461E2}" srcOrd="0" destOrd="0" presId="urn:microsoft.com/office/officeart/2011/layout/TabList"/>
    <dgm:cxn modelId="{70390DFD-11FF-4769-92EC-F36A5A272E6D}" type="presParOf" srcId="{6EB7974E-C241-4FB8-B22D-D519D7C461E2}" destId="{4D70DF44-7D06-4DD3-B878-C1BD3C318670}" srcOrd="0" destOrd="0" presId="urn:microsoft.com/office/officeart/2011/layout/TabList"/>
    <dgm:cxn modelId="{2FF0370D-51EC-4E74-8010-2AA045D91C2D}" type="presParOf" srcId="{6EB7974E-C241-4FB8-B22D-D519D7C461E2}" destId="{DD7AC2A8-1AE7-4466-9318-3B9E7F4F38DE}" srcOrd="1" destOrd="0" presId="urn:microsoft.com/office/officeart/2011/layout/TabList"/>
    <dgm:cxn modelId="{EF579329-98D9-47C1-87BD-01F90D718874}" type="presParOf" srcId="{6EB7974E-C241-4FB8-B22D-D519D7C461E2}" destId="{AABCF0E9-0EE7-4DC9-A961-F03EC75EAA48}" srcOrd="2" destOrd="0" presId="urn:microsoft.com/office/officeart/2011/layout/TabList"/>
    <dgm:cxn modelId="{F94E93B9-E4F9-48FC-B015-14A41FF6AB6E}" type="presParOf" srcId="{A762DC04-B977-4826-8974-97E846B3B2BB}" destId="{44F21FB3-0D8A-46FF-92C8-AC31E3A5366C}" srcOrd="1" destOrd="0" presId="urn:microsoft.com/office/officeart/2011/layout/TabList"/>
    <dgm:cxn modelId="{04672C4D-BC2C-4AB1-A6EC-EDDB4885DFE4}" type="presParOf" srcId="{A762DC04-B977-4826-8974-97E846B3B2BB}" destId="{6A62002B-1936-4CA0-A72E-1B349B7B17DD}" srcOrd="2" destOrd="0" presId="urn:microsoft.com/office/officeart/2011/layout/TabList"/>
    <dgm:cxn modelId="{0841F773-0B93-46D1-BEDA-D769F05AAE5E}" type="presParOf" srcId="{A762DC04-B977-4826-8974-97E846B3B2BB}" destId="{441441C8-7052-46B0-9045-E7F301836FC9}" srcOrd="3" destOrd="0" presId="urn:microsoft.com/office/officeart/2011/layout/TabList"/>
    <dgm:cxn modelId="{7DFE383A-576C-4364-9FE4-57F6A073259D}" type="presParOf" srcId="{441441C8-7052-46B0-9045-E7F301836FC9}" destId="{1C629482-7F72-46F7-B87D-90CF55A0B1B7}" srcOrd="0" destOrd="0" presId="urn:microsoft.com/office/officeart/2011/layout/TabList"/>
    <dgm:cxn modelId="{BC891760-79B1-4E12-9083-6274444F43C4}" type="presParOf" srcId="{441441C8-7052-46B0-9045-E7F301836FC9}" destId="{DE641C45-EE7F-476B-8291-B151714D242C}" srcOrd="1" destOrd="0" presId="urn:microsoft.com/office/officeart/2011/layout/TabList"/>
    <dgm:cxn modelId="{6EE6044C-B782-4919-A4AF-AD9E79F551F5}" type="presParOf" srcId="{441441C8-7052-46B0-9045-E7F301836FC9}" destId="{947C0543-CD6F-4321-B9D4-C568FA32AB75}" srcOrd="2" destOrd="0" presId="urn:microsoft.com/office/officeart/2011/layout/TabList"/>
    <dgm:cxn modelId="{DA65584B-1301-449A-9816-1A0105E5BAC1}" type="presParOf" srcId="{A762DC04-B977-4826-8974-97E846B3B2BB}" destId="{5E1D02B1-8990-400F-9F07-875BE730BA96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A4F2F-83F5-45C3-87CF-C7BF6ED4B917}">
      <dsp:nvSpPr>
        <dsp:cNvPr id="0" name=""/>
        <dsp:cNvSpPr/>
      </dsp:nvSpPr>
      <dsp:spPr>
        <a:xfrm>
          <a:off x="77638" y="337181"/>
          <a:ext cx="5114500" cy="1598281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6350" cap="flat" cmpd="sng" algn="ctr">
          <a:solidFill>
            <a:srgbClr val="5A3F3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1082569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5A3F3F"/>
              </a:solidFill>
            </a:rPr>
            <a:t>Manual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Complex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Human Behavior Dependent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Scalability Limitations</a:t>
          </a:r>
        </a:p>
      </dsp:txBody>
      <dsp:txXfrm>
        <a:off x="77638" y="337181"/>
        <a:ext cx="5114500" cy="1598281"/>
      </dsp:txXfrm>
    </dsp:sp>
    <dsp:sp modelId="{9F5ABBC5-A756-4F1A-A06B-90142AF4ACEF}">
      <dsp:nvSpPr>
        <dsp:cNvPr id="0" name=""/>
        <dsp:cNvSpPr/>
      </dsp:nvSpPr>
      <dsp:spPr>
        <a:xfrm>
          <a:off x="4286446" y="106318"/>
          <a:ext cx="1118797" cy="1678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schemeClr val="tx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F4F19-C322-44AB-9790-CA0365B35901}">
      <dsp:nvSpPr>
        <dsp:cNvPr id="0" name=""/>
        <dsp:cNvSpPr/>
      </dsp:nvSpPr>
      <dsp:spPr>
        <a:xfrm>
          <a:off x="77638" y="2349240"/>
          <a:ext cx="5114500" cy="1598281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6350" cap="flat" cmpd="sng" algn="ctr">
          <a:solidFill>
            <a:srgbClr val="A77C7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1082569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A77C70"/>
              </a:solidFill>
            </a:rPr>
            <a:t>Artificial Intelligence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Intuitive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Predictive of Human Behavior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Scalability Advantages</a:t>
          </a:r>
        </a:p>
      </dsp:txBody>
      <dsp:txXfrm>
        <a:off x="77638" y="2349240"/>
        <a:ext cx="5114500" cy="1598281"/>
      </dsp:txXfrm>
    </dsp:sp>
    <dsp:sp modelId="{65623143-6B02-4EB1-BEBE-D2DBC330B6BF}">
      <dsp:nvSpPr>
        <dsp:cNvPr id="0" name=""/>
        <dsp:cNvSpPr/>
      </dsp:nvSpPr>
      <dsp:spPr>
        <a:xfrm>
          <a:off x="4286446" y="2118377"/>
          <a:ext cx="1118797" cy="1678195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5385" t="3686" r="-15385" b="368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srgbClr val="432F29">
              <a:alpha val="49804"/>
            </a:srgb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A4F2F-83F5-45C3-87CF-C7BF6ED4B917}">
      <dsp:nvSpPr>
        <dsp:cNvPr id="0" name=""/>
        <dsp:cNvSpPr/>
      </dsp:nvSpPr>
      <dsp:spPr>
        <a:xfrm>
          <a:off x="77638" y="337181"/>
          <a:ext cx="5114500" cy="1598281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6350" cap="flat" cmpd="sng" algn="ctr">
          <a:solidFill>
            <a:srgbClr val="5A3F3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1082569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5A3F3F"/>
              </a:solidFill>
            </a:rPr>
            <a:t>Manual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Time and Effort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Reliance on Humans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Limited Adaptability</a:t>
          </a:r>
        </a:p>
      </dsp:txBody>
      <dsp:txXfrm>
        <a:off x="77638" y="337181"/>
        <a:ext cx="5114500" cy="1598281"/>
      </dsp:txXfrm>
    </dsp:sp>
    <dsp:sp modelId="{9F5ABBC5-A756-4F1A-A06B-90142AF4ACEF}">
      <dsp:nvSpPr>
        <dsp:cNvPr id="0" name=""/>
        <dsp:cNvSpPr/>
      </dsp:nvSpPr>
      <dsp:spPr>
        <a:xfrm>
          <a:off x="4286446" y="106318"/>
          <a:ext cx="1118797" cy="1678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schemeClr val="tx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F4F19-C322-44AB-9790-CA0365B35901}">
      <dsp:nvSpPr>
        <dsp:cNvPr id="0" name=""/>
        <dsp:cNvSpPr/>
      </dsp:nvSpPr>
      <dsp:spPr>
        <a:xfrm>
          <a:off x="77638" y="2349240"/>
          <a:ext cx="5114500" cy="1598281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6350" cap="flat" cmpd="sng" algn="ctr">
          <a:solidFill>
            <a:srgbClr val="A77C7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1082569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A77C70"/>
              </a:solidFill>
            </a:rPr>
            <a:t>Artificial Intelligence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Quick and Thorough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Autonomous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Scalable</a:t>
          </a:r>
        </a:p>
      </dsp:txBody>
      <dsp:txXfrm>
        <a:off x="77638" y="2349240"/>
        <a:ext cx="5114500" cy="1598281"/>
      </dsp:txXfrm>
    </dsp:sp>
    <dsp:sp modelId="{65623143-6B02-4EB1-BEBE-D2DBC330B6BF}">
      <dsp:nvSpPr>
        <dsp:cNvPr id="0" name=""/>
        <dsp:cNvSpPr/>
      </dsp:nvSpPr>
      <dsp:spPr>
        <a:xfrm>
          <a:off x="4286446" y="2118377"/>
          <a:ext cx="1118797" cy="1678195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5385" t="3686" r="-15385" b="368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srgbClr val="432F29">
              <a:alpha val="49804"/>
            </a:srgb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A4F2F-83F5-45C3-87CF-C7BF6ED4B917}">
      <dsp:nvSpPr>
        <dsp:cNvPr id="0" name=""/>
        <dsp:cNvSpPr/>
      </dsp:nvSpPr>
      <dsp:spPr>
        <a:xfrm>
          <a:off x="77638" y="337181"/>
          <a:ext cx="5114500" cy="1598281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6350" cap="flat" cmpd="sng" algn="ctr">
          <a:solidFill>
            <a:srgbClr val="5A3F3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1082569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5A3F3F"/>
              </a:solidFill>
            </a:rPr>
            <a:t>Manual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Time-Consuming and Tedious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Manual Data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Error-Prone</a:t>
          </a:r>
        </a:p>
      </dsp:txBody>
      <dsp:txXfrm>
        <a:off x="77638" y="337181"/>
        <a:ext cx="5114500" cy="1598281"/>
      </dsp:txXfrm>
    </dsp:sp>
    <dsp:sp modelId="{9F5ABBC5-A756-4F1A-A06B-90142AF4ACEF}">
      <dsp:nvSpPr>
        <dsp:cNvPr id="0" name=""/>
        <dsp:cNvSpPr/>
      </dsp:nvSpPr>
      <dsp:spPr>
        <a:xfrm>
          <a:off x="4286446" y="106318"/>
          <a:ext cx="1118797" cy="1678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schemeClr val="tx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F4F19-C322-44AB-9790-CA0365B35901}">
      <dsp:nvSpPr>
        <dsp:cNvPr id="0" name=""/>
        <dsp:cNvSpPr/>
      </dsp:nvSpPr>
      <dsp:spPr>
        <a:xfrm>
          <a:off x="77638" y="2349240"/>
          <a:ext cx="5114500" cy="1598281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6350" cap="flat" cmpd="sng" algn="ctr">
          <a:solidFill>
            <a:srgbClr val="A77C7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1082569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A77C70"/>
              </a:solidFill>
            </a:rPr>
            <a:t>Artificial Intelligence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Quick and Thorough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Automated Data Analytics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6">
                  <a:lumMod val="50000"/>
                </a:schemeClr>
              </a:solidFill>
            </a:rPr>
            <a:t>Meticulous</a:t>
          </a:r>
        </a:p>
      </dsp:txBody>
      <dsp:txXfrm>
        <a:off x="77638" y="2349240"/>
        <a:ext cx="5114500" cy="1598281"/>
      </dsp:txXfrm>
    </dsp:sp>
    <dsp:sp modelId="{65623143-6B02-4EB1-BEBE-D2DBC330B6BF}">
      <dsp:nvSpPr>
        <dsp:cNvPr id="0" name=""/>
        <dsp:cNvSpPr/>
      </dsp:nvSpPr>
      <dsp:spPr>
        <a:xfrm>
          <a:off x="4286446" y="2118377"/>
          <a:ext cx="1118797" cy="1678195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5385" t="3686" r="-15385" b="368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srgbClr val="432F29">
              <a:alpha val="49804"/>
            </a:srgb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C0543-CD6F-4321-B9D4-C568FA32AB75}">
      <dsp:nvSpPr>
        <dsp:cNvPr id="0" name=""/>
        <dsp:cNvSpPr/>
      </dsp:nvSpPr>
      <dsp:spPr>
        <a:xfrm>
          <a:off x="275946" y="3054756"/>
          <a:ext cx="5320696" cy="0"/>
        </a:xfrm>
        <a:prstGeom prst="line">
          <a:avLst/>
        </a:prstGeom>
        <a:noFill/>
        <a:ln w="12700" cap="flat" cmpd="sng" algn="ctr">
          <a:solidFill>
            <a:srgbClr val="A77C7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CF0E9-0EE7-4DC9-A961-F03EC75EAA48}">
      <dsp:nvSpPr>
        <dsp:cNvPr id="0" name=""/>
        <dsp:cNvSpPr/>
      </dsp:nvSpPr>
      <dsp:spPr>
        <a:xfrm>
          <a:off x="276741" y="748544"/>
          <a:ext cx="5320696" cy="0"/>
        </a:xfrm>
        <a:prstGeom prst="line">
          <a:avLst/>
        </a:prstGeom>
        <a:noFill/>
        <a:ln w="12700" cap="flat" cmpd="sng" algn="ctr">
          <a:solidFill>
            <a:srgbClr val="64464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0DF44-7D06-4DD3-B878-C1BD3C318670}">
      <dsp:nvSpPr>
        <dsp:cNvPr id="0" name=""/>
        <dsp:cNvSpPr/>
      </dsp:nvSpPr>
      <dsp:spPr>
        <a:xfrm>
          <a:off x="1660122" y="104"/>
          <a:ext cx="3937315" cy="75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marL="0" lvl="0" indent="0" algn="r" defTabSz="466725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accent6">
                  <a:lumMod val="50000"/>
                </a:schemeClr>
              </a:solidFill>
            </a:rPr>
            <a:t>Explore Compromised Networks and Find Sensitive Files</a:t>
          </a:r>
        </a:p>
      </dsp:txBody>
      <dsp:txXfrm>
        <a:off x="1660122" y="104"/>
        <a:ext cx="3937315" cy="756060"/>
      </dsp:txXfrm>
    </dsp:sp>
    <dsp:sp modelId="{DD7AC2A8-1AE7-4466-9318-3B9E7F4F38DE}">
      <dsp:nvSpPr>
        <dsp:cNvPr id="0" name=""/>
        <dsp:cNvSpPr/>
      </dsp:nvSpPr>
      <dsp:spPr>
        <a:xfrm>
          <a:off x="-276741" y="104"/>
          <a:ext cx="2490348" cy="756060"/>
        </a:xfrm>
        <a:prstGeom prst="round2SameRect">
          <a:avLst>
            <a:gd name="adj1" fmla="val 16670"/>
            <a:gd name="adj2" fmla="val 0"/>
          </a:avLst>
        </a:prstGeom>
        <a:solidFill>
          <a:srgbClr val="644646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Automated Post-Breach Penetration Testing through Reinforcement Learning</a:t>
          </a:r>
        </a:p>
      </dsp:txBody>
      <dsp:txXfrm>
        <a:off x="-239827" y="37018"/>
        <a:ext cx="2416520" cy="719146"/>
      </dsp:txXfrm>
    </dsp:sp>
    <dsp:sp modelId="{44F21FB3-0D8A-46FF-92C8-AC31E3A5366C}">
      <dsp:nvSpPr>
        <dsp:cNvPr id="0" name=""/>
        <dsp:cNvSpPr/>
      </dsp:nvSpPr>
      <dsp:spPr>
        <a:xfrm>
          <a:off x="0" y="756164"/>
          <a:ext cx="5320696" cy="1512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ctr" defTabSz="444500">
            <a:lnSpc>
              <a:spcPct val="4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i="1" kern="1200" dirty="0" err="1">
              <a:solidFill>
                <a:schemeClr val="accent6">
                  <a:lumMod val="50000"/>
                </a:schemeClr>
              </a:solidFill>
            </a:rPr>
            <a:t>Sujita</a:t>
          </a:r>
          <a:r>
            <a:rPr lang="en-US" sz="1000" i="1" kern="1200" dirty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sz="1000" i="1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Chaudhary, Austin O’Brien, and </a:t>
          </a:r>
          <a:r>
            <a:rPr lang="en-US" sz="1000" i="1" kern="1200" dirty="0" err="1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Shengjie</a:t>
          </a:r>
          <a:r>
            <a:rPr lang="en-US" sz="1000" i="1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1000" i="1" kern="1200" dirty="0">
              <a:solidFill>
                <a:schemeClr val="accent6">
                  <a:lumMod val="50000"/>
                </a:schemeClr>
              </a:solidFill>
            </a:rPr>
            <a:t>Xu</a:t>
          </a:r>
        </a:p>
        <a:p>
          <a:pPr marL="57150" lvl="1" indent="-57150" algn="ctr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i="0" kern="1200" dirty="0">
              <a:solidFill>
                <a:srgbClr val="855D5D">
                  <a:lumMod val="60000"/>
                  <a:lumOff val="40000"/>
                </a:srgbClr>
              </a:solidFill>
              <a:latin typeface="Gill Sans MT" panose="020B0502020104020203"/>
              <a:ea typeface="+mn-ea"/>
              <a:cs typeface="+mn-cs"/>
            </a:rPr>
            <a:t>https://ieeexplore.ieee.org/document/9162301</a:t>
          </a:r>
        </a:p>
      </dsp:txBody>
      <dsp:txXfrm>
        <a:off x="0" y="756164"/>
        <a:ext cx="5320696" cy="1512347"/>
      </dsp:txXfrm>
    </dsp:sp>
    <dsp:sp modelId="{1C629482-7F72-46F7-B87D-90CF55A0B1B7}">
      <dsp:nvSpPr>
        <dsp:cNvPr id="0" name=""/>
        <dsp:cNvSpPr/>
      </dsp:nvSpPr>
      <dsp:spPr>
        <a:xfrm>
          <a:off x="1659327" y="2306315"/>
          <a:ext cx="3937315" cy="75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marL="57150" lvl="1" indent="-57150" algn="r" defTabSz="466725">
            <a:lnSpc>
              <a:spcPct val="2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50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Automate Lateral Movement and Privilege Escalation</a:t>
          </a:r>
        </a:p>
      </dsp:txBody>
      <dsp:txXfrm>
        <a:off x="1659327" y="2306315"/>
        <a:ext cx="3937315" cy="756060"/>
      </dsp:txXfrm>
    </dsp:sp>
    <dsp:sp modelId="{DE641C45-EE7F-476B-8291-B151714D242C}">
      <dsp:nvSpPr>
        <dsp:cNvPr id="0" name=""/>
        <dsp:cNvSpPr/>
      </dsp:nvSpPr>
      <dsp:spPr>
        <a:xfrm>
          <a:off x="-275946" y="2306315"/>
          <a:ext cx="2487166" cy="756060"/>
        </a:xfrm>
        <a:prstGeom prst="round2SameRect">
          <a:avLst>
            <a:gd name="adj1" fmla="val 16670"/>
            <a:gd name="adj2" fmla="val 0"/>
          </a:avLst>
        </a:prstGeom>
        <a:solidFill>
          <a:srgbClr val="A77C7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Automating Post-Exploitation with Deep Reinforcement Learning </a:t>
          </a:r>
        </a:p>
      </dsp:txBody>
      <dsp:txXfrm>
        <a:off x="-239032" y="2343229"/>
        <a:ext cx="2413338" cy="719146"/>
      </dsp:txXfrm>
    </dsp:sp>
    <dsp:sp modelId="{5E1D02B1-8990-400F-9F07-875BE730BA96}">
      <dsp:nvSpPr>
        <dsp:cNvPr id="0" name=""/>
        <dsp:cNvSpPr/>
      </dsp:nvSpPr>
      <dsp:spPr>
        <a:xfrm>
          <a:off x="0" y="3062376"/>
          <a:ext cx="5320696" cy="991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ctr" defTabSz="444500">
            <a:lnSpc>
              <a:spcPct val="4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i="1" kern="1200" dirty="0" err="1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Ryusei</a:t>
          </a:r>
          <a:r>
            <a:rPr lang="en-US" sz="1000" i="1" kern="1200" dirty="0">
              <a:solidFill>
                <a:srgbClr val="855D5D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 Maeda, Mamoru Mimura</a:t>
          </a:r>
        </a:p>
        <a:p>
          <a:pPr marL="57150" lvl="1" indent="-57150" algn="ctr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i="0" kern="1200" dirty="0">
              <a:solidFill>
                <a:schemeClr val="accent6">
                  <a:lumMod val="60000"/>
                  <a:lumOff val="40000"/>
                </a:schemeClr>
              </a:solidFill>
              <a:latin typeface="Gill Sans MT" panose="020B0502020104020203"/>
              <a:ea typeface="+mn-ea"/>
              <a:cs typeface="+mn-cs"/>
            </a:rPr>
            <a:t>https://www.sciencedirect.com/science/article/pii/S0167404820303813</a:t>
          </a:r>
        </a:p>
      </dsp:txBody>
      <dsp:txXfrm>
        <a:off x="0" y="3062376"/>
        <a:ext cx="5320696" cy="991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9804D-A8D5-49D4-9184-A2855715784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1FF5D-4A28-493A-B864-3BB919B6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Hello and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Welcome back to this seminar on harnessing Artificial Intelligence for penetration testing. </a:t>
            </a:r>
          </a:p>
          <a:p>
            <a:endParaRPr lang="en-US" b="0" i="1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Today, we delve into the third phase of penetration testing – Exploitation</a:t>
            </a:r>
            <a:endParaRPr lang="en-US" dirty="0"/>
          </a:p>
          <a:p>
            <a:endParaRPr lang="en-US" b="0" i="1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and we will take a look at how </a:t>
            </a:r>
            <a:r>
              <a:rPr lang="en-US" dirty="0"/>
              <a:t>Machine Learning and AI can used to enhance some of the current popular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4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Slide 10: Current Methods: Covering Tracks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AI advantages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 you may be wondering what limitations there are for </a:t>
            </a:r>
            <a:r>
              <a:rPr lang="en-US" sz="800" dirty="0"/>
              <a:t>Covering Tracks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as most of the methods can be executed easily and quickly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Time: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And while, yes, a lot of these methods can be executed quickly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It still takes 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significant time and effort to cover tracks effectively.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It's not just about the execution speed; it's about doing it right.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it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requires careful consideration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to conceal your digital footprints.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First consider the complexity,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It's not just about deleting a log file or modifying a command history,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It's about understanding the intricate details of the system, knowing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what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actions you took and if they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were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trackable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,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knowing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where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those breadcrumbs might be hiding.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If certain logs are missed, you are leaving evidence behind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remember, as a pentester – this can leave your target vulnerable in the future.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Plus, while Selective log modification tools like </a:t>
            </a:r>
            <a:r>
              <a:rPr lang="en-US" sz="800" b="0" i="0" dirty="0" err="1">
                <a:effectLst/>
                <a:latin typeface="Söhne"/>
              </a:rPr>
              <a:t>ClearLogs</a:t>
            </a:r>
            <a:r>
              <a:rPr lang="en-US" sz="800" b="0" i="0" dirty="0">
                <a:effectLst/>
                <a:latin typeface="Söhne"/>
              </a:rPr>
              <a:t>, </a:t>
            </a:r>
            <a:r>
              <a:rPr lang="en-US" sz="800" b="0" i="0" dirty="0" err="1">
                <a:effectLst/>
                <a:latin typeface="Söhne"/>
              </a:rPr>
              <a:t>Logrotate</a:t>
            </a:r>
            <a:r>
              <a:rPr lang="en-US" sz="800" b="0" i="0" dirty="0">
                <a:effectLst/>
                <a:latin typeface="Söhne"/>
              </a:rPr>
              <a:t>, and </a:t>
            </a:r>
            <a:r>
              <a:rPr lang="en-US" sz="800" b="0" i="0" dirty="0" err="1">
                <a:effectLst/>
                <a:latin typeface="Söhne"/>
              </a:rPr>
              <a:t>WinZapper</a:t>
            </a:r>
            <a:r>
              <a:rPr lang="en-US" sz="800" b="0" i="0" dirty="0">
                <a:effectLst/>
                <a:latin typeface="Söhne"/>
              </a:rPr>
              <a:t> offer a degree of flexibility, 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they may not cover all types of logs or may leave traces of manipulation that can be detected.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But AI can help with this because it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can automate many of the tasks involved in covering tracks,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could significantly reduce the time required for execution.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Imagine if these tools could analyze and modify logs, command histories, and other potential traces across multiple systems simultaneously.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Or imagine if it could automatically track your movements, and intelligently them to find out which actions were traceable, and where they would 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Not only would it save time in the actual deletion 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there would be less of a chance of missing something.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Reliance on humans: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As you may have noticed, </a:t>
            </a:r>
            <a:r>
              <a:rPr lang="en-US" sz="800" b="0" i="0" dirty="0">
                <a:effectLst/>
                <a:latin typeface="Söhne"/>
              </a:rPr>
              <a:t>manipulating logs and altering command history, is not a foolproof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They rely heavily on the skills and judgment of their human operators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Advanced forensic tools and skilled investigators can still uncover traces of activities, especially if the manipulation is not done meticulously.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Especially if sysadmins implement real-time monitoring that can detect and alert on unusual activities,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Which would alert them before you have a chance to completely erase evidence.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And this would leave the alternative of not making any mess in the first place,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Which can be extremely difficult and can often cause more suspicions, like when disabling logging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But since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AI-driven tools can autonomously make decisions by leveraging machine learning algorithms,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They could learn from previous interactions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continuously improve their ability to cover tracks effectively.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even if new detection mechanisms were introduced,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 could use this ability to learn to stay ahead of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By …diminishing.. the dependence on individual expertise,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could majorly reduce the risk of oversight or errors that can occur in manual methods.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Essentially, it would not only enhance time efficiency, but also improve the depth and accuracy of the covering process</a:t>
            </a: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effectLst/>
                <a:latin typeface="Söhne"/>
              </a:rPr>
              <a:t>Scalability: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again,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While these methods may seem quick when dealing with a single system,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They just wont be effective when you're dealing with large and complex networks.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As a pentester, you may need to cover tracks on numerous servers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Or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you may have had to spend more time, and caused more noise, early on in the phases in order to gain access and maintain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Because the reality is, the more systems you touch, the more traces you leave.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Each action you take over Each server or each network node, could potentially be tracked in its own set of logs and configurations.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Because, Think about it. In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, the goal isn’t to just find a single vulnerability, single exploit, or a single way to maintain access,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 pentester needs to get a </a:t>
            </a:r>
            <a:r>
              <a:rPr lang="en-US" sz="800" i="1" dirty="0"/>
              <a:t>robust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understanding of the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entire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network, its vulnerabilities, and potential points of exploitation.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the only way to do this is through thorough exploration.</a:t>
            </a:r>
            <a:endParaRPr lang="en-US" sz="80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Which can cause noise.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you can see, These traditional methods,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might seem quick on an individual basis, quickly become a bottleneck when scaled 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1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might help to think of it as a ripple effect.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Maybe during the initial phases, certain actions required more time or generated more alerts than expected.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now, This early activity has made the later stages more challenging to do effectively.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as I mentioned, an AI-enhanced tool could cover tracks simultaneously across multiple systems,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Learning as it goes, without experiencing fatigue.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means that as systems get larger, an AI tool could adapt to a better approach that better aligns with the intricacies of a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Also, it could optimize resource usage during large-scale operations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can prioritize actions based on their potential impact,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Like ensuring that the most critical tracks are covered first.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sz="800" b="0" i="0" dirty="0">
                <a:effectLst/>
                <a:latin typeface="Söhne"/>
              </a:rPr>
              <a:t>For example, the tool could assesses the potential impact of leaving specific tracks exposed on a particular network, 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And , considering factors such as the sensitivity of the data, the criticality of the server, and the potential consequences of a security breach,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It could assign it a priority</a:t>
            </a:r>
          </a:p>
          <a:p>
            <a:pPr algn="l"/>
            <a:endParaRPr lang="en-US" sz="800" b="0" i="0" dirty="0">
              <a:effectLst/>
              <a:latin typeface="Söhne"/>
            </a:endParaRPr>
          </a:p>
          <a:p>
            <a:pPr algn="l"/>
            <a:r>
              <a:rPr lang="en-US" sz="800" b="0" i="0" dirty="0">
                <a:effectLst/>
                <a:latin typeface="Söhne"/>
              </a:rPr>
              <a:t>like, if there's a server hosting financial transaction data or containing user credentials, 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the AI might recognize the heightened risk associated with leaving tracks on that server unattended. 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It could intelligently prioritize covering tracks on this server first.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overall, AI brings not only efficiency but also a level of sophistication to the covering tracks phase.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By automating and intelligently executing tasks,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 enhances the overall effectiveness of this phase compared to traditional manual methods.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34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Slide 11: Current Methods: Reporting and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AI advantages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Time-consuming and tedious: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For the Reporting and Documentation phase of </a:t>
            </a:r>
            <a:r>
              <a:rPr lang="en-US" sz="800" dirty="0" err="1"/>
              <a:t>pentesting</a:t>
            </a:r>
            <a:r>
              <a:rPr lang="en-US" sz="800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We saw that tools, even manual ones, can play an important role in organizing and documenting the findings.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However, they still have their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And I think the most obvious one to start with,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Is that they are extremely time consuming and tedious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Since  pentesters have to record every detail, observation, and finding during the 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This can become overwhelming fairly quickly, especially when dealing with large-scale projects or complex vulnerabilities.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Which not only slows down the overall workflow but also increases the chances of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this is just the documentation process itself, and doesn’t include the process of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taking screenshots,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Creating visual representations of data,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Drawing conclusions or Providing detailed narratives for each finding,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many other parts that go into the documentation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But using AI for this phase, could streamline and expedite the documentation process significantly.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It could automate repetitive tasks, such as organizing data, generating visual representations, and even drafting initial narratives.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For example, it could use Natural Language Processing (NLP) algorithms to extract relevant information from the </a:t>
            </a:r>
            <a:r>
              <a:rPr lang="en-US" sz="800" dirty="0" err="1"/>
              <a:t>pentester's</a:t>
            </a:r>
            <a:r>
              <a:rPr lang="en-US" sz="800" dirty="0"/>
              <a:t> notes and automatically generate structured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Or even take it a step further,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imagine if the AI agent ran in background throughout the </a:t>
            </a:r>
            <a:r>
              <a:rPr lang="en-US" sz="800" dirty="0" err="1"/>
              <a:t>pentest</a:t>
            </a:r>
            <a:r>
              <a:rPr lang="en-US" sz="800" dirty="0"/>
              <a:t>, and observed each action you took </a:t>
            </a: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It could automatically capture, categorize, and document every detail in real-time. </a:t>
            </a:r>
          </a:p>
          <a:p>
            <a:pPr algn="l"/>
            <a:endParaRPr lang="en-US" sz="800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And its not just the automation, but it could use its ability to learn and recognize patters,</a:t>
            </a: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To identify which actions need to be documented (such as executing commands), and those that don’t (such as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routine system checks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)</a:t>
            </a: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This would not only enhance efficiency, </a:t>
            </a: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but also ensure that no critical information is overlooked because you forgot to write it down</a:t>
            </a:r>
          </a:p>
          <a:p>
            <a:pPr algn="l"/>
            <a:endParaRPr lang="en-US" sz="800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And since it could intelligently understand the context of the actions, </a:t>
            </a:r>
          </a:p>
          <a:p>
            <a:pPr algn="l"/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It could generate comprehensive and </a:t>
            </a:r>
            <a:r>
              <a:rPr lang="en-US" sz="800" b="0" i="1" dirty="0">
                <a:solidFill>
                  <a:srgbClr val="FFFFFF"/>
                </a:solidFill>
                <a:effectLst/>
                <a:latin typeface="Söhne"/>
              </a:rPr>
              <a:t>accurate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 documentation without requiring explicit manual input. </a:t>
            </a:r>
          </a:p>
          <a:p>
            <a:pPr algn="l"/>
            <a:endParaRPr lang="en-US" sz="800" b="0" i="0" dirty="0">
              <a:solidFill>
                <a:srgbClr val="FFFFFF"/>
              </a:solidFill>
              <a:effectLst/>
              <a:latin typeface="Söhne"/>
            </a:endParaRPr>
          </a:p>
          <a:p>
            <a:endParaRPr lang="en-US" sz="800" b="0" i="0" dirty="0">
              <a:solidFill>
                <a:srgbClr val="FFFFFF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</a:br>
            <a:r>
              <a:rPr lang="en-US" sz="800" dirty="0"/>
              <a:t>Limited data analysis capabilities:</a:t>
            </a:r>
          </a:p>
          <a:p>
            <a:endParaRPr lang="en-US" sz="800" b="0" i="0" dirty="0">
              <a:solidFill>
                <a:srgbClr val="FFFFFF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FFFFFF"/>
                </a:solidFill>
                <a:effectLst/>
                <a:latin typeface="Söhne"/>
              </a:rPr>
              <a:t>Another limitation of manual tools is that they </a:t>
            </a:r>
            <a:r>
              <a:rPr lang="en-US" sz="800" dirty="0"/>
              <a:t>often lack advanced data analysis and insights capability</a:t>
            </a:r>
          </a:p>
          <a:p>
            <a:r>
              <a:rPr lang="en-US" sz="800" dirty="0"/>
              <a:t>If you think about how much data gets generated during the testing process, including vulnerability scans, network maps, exploit results, privilege escalation methods, and detection metrics,</a:t>
            </a:r>
          </a:p>
          <a:p>
            <a:r>
              <a:rPr lang="en-US" sz="800" dirty="0"/>
              <a:t>It can be overwhelming to derive meaningful insights from the collected data and</a:t>
            </a:r>
          </a:p>
          <a:p>
            <a:r>
              <a:rPr lang="en-US" sz="800" dirty="0"/>
              <a:t>Manual tools don’t really provide any assistance in this area.</a:t>
            </a:r>
          </a:p>
          <a:p>
            <a:r>
              <a:rPr lang="en-US" sz="800" dirty="0"/>
              <a:t>While they can help in documenting and organizing findings, they don't provide in-depth processing, analysis, or actionable insights.</a:t>
            </a:r>
          </a:p>
          <a:p>
            <a:r>
              <a:rPr lang="en-US" sz="800" dirty="0"/>
              <a:t>Pentesters still need to manually sift through the data to identify trends, patterns, or potential vulnerabilities manually.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But AI can be great for analyzing data and providing insights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For example,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could analyze 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pentester's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notes and use pattern recognition to extract valuable information and help draw conclusions from 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automated analysis would not only speed up the …interpretation.. of the data,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but it also enhances accuracy by reducing the likelihood of oversight or human error.</a:t>
            </a: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 mean, just Imagine how helpful it could be to have an AI system that not only recognizes common patterns in vulnerabilities but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can also understand the context in which they appear.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could identify subtle relationships between seemingly unrelated data points, and draw important conclusions that a human may have missed.</a:t>
            </a: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Not to mention,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 could bring a predictive element to data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By using machine learning algorithms, it can learn from historical testing data and identify evolving attack patterns.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These.. predictive analytics … could help it anticipate potential threats or vulnerabilities,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In order to provide valuable information for pentesters.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example, the AI might predict the likelihood of a specific type of attack succeeding based on current network configurations and historical attack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insight could a pentesters to tackle emerging risks,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making the reporting and documentation process not only more efficient but also more thorough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And another major issue that plagues these manual tools is their error-prone nature.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Since they each rely on a human to input the data, they are all </a:t>
            </a:r>
            <a:r>
              <a:rPr lang="en-US" sz="800" dirty="0" err="1"/>
              <a:t>susectible</a:t>
            </a:r>
            <a:r>
              <a:rPr lang="en-US" sz="800" dirty="0"/>
              <a:t> to human error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This could be anything from Typos, missing details, or misinterpretations – all of which can lead to inaccurate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And this increased ten fold when you think of the </a:t>
            </a:r>
            <a:r>
              <a:rPr lang="en-US" sz="800" dirty="0" err="1"/>
              <a:t>the</a:t>
            </a:r>
            <a:r>
              <a:rPr lang="en-US" sz="800" dirty="0"/>
              <a:t> sheer volume of information that needs to be recorded during a </a:t>
            </a:r>
            <a:r>
              <a:rPr lang="en-US" sz="800" dirty="0" err="1"/>
              <a:t>pentest</a:t>
            </a:r>
            <a:r>
              <a:rPr lang="en-US" sz="8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Its not absurd to think that something could be missed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An another thing to consider with working with these manual tools is that is could be fairly easy to duplicate a note, leading to inconsistencies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This is especially true for the platforms that emphasize collaboration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Because when you have Multiple team members working simultaneously on different sections of a report,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Things can be inadvertently </a:t>
            </a:r>
            <a:r>
              <a:rPr lang="en-US" sz="800" dirty="0" err="1"/>
              <a:t>overwriten</a:t>
            </a:r>
            <a:r>
              <a:rPr lang="en-US" sz="800" dirty="0"/>
              <a:t> or duplicated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Then, when you go to consolidate at the end, there could be confusion and inaccuracies.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Plus, when working with team members, there becomes the possibility of misinterpretation of findings.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While thorough documentation should limit this, some vulnerabilities are complex and even when trying there best, a good pentester could leave something important open to interpretation.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So again, when you go to consolidate at the end, there could be misunderstandings or incorrect conclusions.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But, Artificial Intelligence (AI) has the potential to eliminate the error-prone nature of manual tools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AI-powered tools can automate the note-taking process, reducing the chances of human error.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First, it can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automate the data entry 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would eliminate a huge area of risk due to reliance on manual input.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By integrating with testing tools and extracting information directly,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 could minimizes the risk of typographical errors and ensure the accuracy of recorded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Or, if we still wanted manual entry and collaboration,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 could act as an intelligent version control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not only would it minimize duplicates,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it could use pattern-matching to ensures that each team member's contributions are unique and not overlapping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Not to mention, during the consolidation process, it could organize relevant data and ensure there are no holes or missing data in the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example, let's say a pentester uses an IP address during the exploitation phase.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the AI recognizes this action but finds no documentation of where that IP address came from,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could flag this as a potential gap in the documentation.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AI might prompt the user to provide additional context or link to the relevant information,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To ensure a comprehensive and accurate record , which could really enhance the quality of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Plus, this contextual understanding could help pentesters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comprehend documentation more accurately,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reducing the likelihood of misinterpretations.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since It can understand the context of complex vulnerabilities,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could help ensure the pentester is providing clear insights during consolidation.</a:t>
            </a: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Overall, 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while manual tools in this phase have their limitations,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AI offers some great  opportunities to overcome these challenges.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By leveraging data analytics and pattern recognition capabilities, pentesters can automate their workflow, ensuing a more thorough and precise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To significantly reducing the manual burden and the risk of errors.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As the landscape continues evolve,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embracing AI-driven tools becomes imperative for ensuring an efficient, accurate, effective and meticulous approach to documentation.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Real-world examples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Substantial Lack of Testing Currently</a:t>
            </a:r>
          </a:p>
          <a:p>
            <a:r>
              <a:rPr lang="en-US" dirty="0"/>
              <a:t>- specific Real-world examples of successful AI-enhanced Post-exploit Methods</a:t>
            </a:r>
          </a:p>
          <a:p>
            <a:r>
              <a:rPr lang="en-US" dirty="0"/>
              <a:t>- Highlighting their impact on cybersecurity and the effectiveness of 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Now, let’s take a look at the current state of AI in post-exploitation.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Its important to note that there is a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significant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lack of research and testing when it comes to intelligent automation in this phase.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When building this course, I found that The majority of AI advancements have been concentrated on initial penetration and vulnerability discovery.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is really, sad? Because, as we have seen in this lecture, there is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much potential for AI to revolutionize the post-exploit phases.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unfortunately, many of these examples where theoretical in nature as there is just not many real-world examples currently,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, research has started to navigate that way, and there are a couple of noteworthy research reports that I wanted to discuss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First is "Automated Post-Breach Penetration Testing through Reinforcement Learning" by Chaudhary, O’Brien, and Xu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in this research, they aim to apply Reinforcement Learning in the post-exploitation phase to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assess system vulnerability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Automating this process is an important breakthrough of research, because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There is a very serious demand for real-time identification of exploitable vulnerabilities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On one side, this demand presents serious research challenges for the AI community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As Crafting algorithms that are capable of quick and precise vulnerability detection, in real-time,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Would demand advancements over complex technical hurdles, include areas like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data accuracy,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model robustness,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environment adaptability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Many of these would require  innovative solutions that we just don’t have yet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On the other hand, this demand could also spark this innovation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As the demand Increases, researchers are given a chance to develop new approaches and methodologies.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essentially, Succeeding in real-time identification demand could completely revolutionize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from a research and opportunistic standpoint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so, the authors propose training an AI agent to explore compromised networks and find sensitive files.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goal is to not only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automate the process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but also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enhance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the agent’s </a:t>
            </a:r>
            <a:r>
              <a:rPr lang="en-US" sz="1800" i="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capabilities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 navigate and interact with even the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most diverse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 networks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And to do this, the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they </a:t>
            </a:r>
            <a:r>
              <a:rPr lang="en-US" sz="1800" b="0" i="0" kern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use Reinforcement Learning techniques, which is an ideal approach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this type of training,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Because [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Its able to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learn as it goes </a:t>
            </a:r>
            <a:r>
              <a:rPr lang="en-US" sz="1800" b="0" i="0" kern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through its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interactions within the networks, through a series of trial-and-error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Basically,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 agent interacts with an environment, and based on its actions, it receives feedback in the form of rewards or penalties. </a:t>
            </a:r>
          </a:p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And The agent's goal is to learn a strategy or policy that maximizes the cumulative reward over time.</a:t>
            </a: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Such as,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successfully identifying vulnerabilities or sensitive files.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But the problem with standard Reinforcement Learning techniques that use Q-Tables,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 that they aren’t the most scalable as these tables quickly grow in complexity and resource consumption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So, In an attempt to mitigate these challenges,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researchers explore the application of more advanced AI techniques,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adopt the Deep Reinforcement Learning (DRL) subset, Deep Q-learning (DQ)  as their training model.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 where basic Q-learning struggles with more intricate systems, due to the cost of maintaining the Q-table,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DQ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handle more complex and high-dimensional state spaces, </a:t>
            </a:r>
          </a:p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Which makes it suitable for scenarios where maintaining a comprehensive Q-table becomes impractical.</a:t>
            </a:r>
          </a:p>
          <a:p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Essentially, Instead of relying on a detailed model of the environment,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DQ </a:t>
            </a:r>
            <a:r>
              <a:rPr lang="en-US" sz="1800" kern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learns directly from interactions with the environment through neural networks.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Essentially, They researchers give their agent's a set of predefined terminal commands to choose from for its ‘actions’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ui-sans-serif"/>
              </a:rPr>
              <a:t>The neural network assigns a unique Q-value to each action, with higher values indicating more favorable actions.</a:t>
            </a: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ui-sans-serif"/>
              </a:rPr>
              <a:t>The agent then takes the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output of the neural network, called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‘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softmax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’ function, to estimate the value expected future rewards.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This decision-making process is used to adjust and refine the Q-values over time,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Basically enhancing the agent's ability to make decisions. 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Overall,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This research provides important and groundbreaking insights into AI in the post-exploit phases of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, particularly in maintaining access phase. </a:t>
            </a:r>
          </a:p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Because The adoption of reinforcement learning, especially deep Q-learning, during this phase is an extremely novel approach</a:t>
            </a:r>
          </a:p>
          <a:p>
            <a:r>
              <a:rPr lang="en-US" sz="2800" b="0" i="0" kern="0" dirty="0">
                <a:solidFill>
                  <a:srgbClr val="ECECF1"/>
                </a:solidFill>
                <a:effectLst/>
                <a:latin typeface="Söhne"/>
                <a:ea typeface="SimSun" panose="02010600030101010101" pitchFamily="2" charset="-122"/>
              </a:rPr>
              <a:t>And introduces an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innovative way to tackle the challenges we discussed earlier</a:t>
            </a:r>
          </a:p>
          <a:p>
            <a:r>
              <a:rPr lang="en-US" sz="2800" b="0" i="0" kern="0" dirty="0">
                <a:solidFill>
                  <a:srgbClr val="ECECF1"/>
                </a:solidFill>
                <a:effectLst/>
                <a:latin typeface="Söhne"/>
                <a:ea typeface="SimSun" panose="02010600030101010101" pitchFamily="2" charset="-122"/>
              </a:rPr>
              <a:t>The authors did a great job at providing a starting environment for training the agent,</a:t>
            </a:r>
          </a:p>
          <a:p>
            <a:r>
              <a:rPr lang="en-US" sz="2800" b="0" i="0" kern="0" dirty="0">
                <a:solidFill>
                  <a:srgbClr val="ECECF1"/>
                </a:solidFill>
                <a:effectLst/>
                <a:latin typeface="Söhne"/>
                <a:ea typeface="SimSun" panose="02010600030101010101" pitchFamily="2" charset="-122"/>
              </a:rPr>
              <a:t>And basically laid the groundwork for future work to begin training the agent and devising additional rewards and goals to improve its functionality.</a:t>
            </a: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Another great research article is titled "Automating post-exploitation with deep reinforcement learning" by Maeda and Mimura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article is similar to the last as it introduces method that uses deep reinforcement learning to automate the post-exploitation phases.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Except, the key difference is that their approach focuses on the Actor-Critic method, specifically A2C (or Advantage Actor Critic).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method, as the authors explain, separates action values and strategies,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Which contributes to more stable learning results. 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example,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imagine you're teaching a computer program to navigate through a maze. </a:t>
            </a:r>
          </a:p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And The goal is for it to reach the end successfully. </a:t>
            </a:r>
          </a:p>
          <a:p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2800" b="0" i="0" kern="0" dirty="0">
                <a:solidFill>
                  <a:srgbClr val="ECECF1"/>
                </a:solidFill>
                <a:effectLst/>
                <a:latin typeface="Söhne"/>
                <a:ea typeface="SimSun" panose="02010600030101010101" pitchFamily="2" charset="-122"/>
              </a:rPr>
              <a:t>In this analogy, 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Q-Learning would be a Direct Action approach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it's like giving the program a set of instructions for every situation in the maze.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Something like, "When you're here, do this specific action."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It's very direct and specific.</a:t>
            </a:r>
          </a:p>
          <a:p>
            <a:pPr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Another approach is to focus on Strategy Improvement, which can be seen in methods like SARSA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Where, Instead of focusing on specific actions, this method is more about saying,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"Hey, when you're in this part of the maze, here is a general strategy to maximize success.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Essentially, Figure out the best actions as you go." </a:t>
            </a:r>
          </a:p>
          <a:p>
            <a:pPr algn="l"/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So 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instead of a step-by-step guide for each room, you’re kind of encouraging the program to develop a set of strategies. </a:t>
            </a:r>
          </a:p>
          <a:p>
            <a:pPr algn="l"/>
            <a:endParaRPr lang="en-US" sz="4000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It's about being adaptive, learning from experience, and refining its approach as it encounters different challenges in various rooms. </a:t>
            </a:r>
          </a:p>
          <a:p>
            <a:pPr algn="l"/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And This flexibility allows for more dynamic problem-solving compared to a rigid set of instructions.</a:t>
            </a:r>
          </a:p>
          <a:p>
            <a:b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</a:br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Now A2C, the </a:t>
            </a:r>
            <a:r>
              <a:rPr lang="en-US" sz="4000" b="0" i="0" dirty="0" err="1">
                <a:solidFill>
                  <a:srgbClr val="FFFFFF"/>
                </a:solidFill>
                <a:effectLst/>
                <a:latin typeface="Söhne"/>
              </a:rPr>
              <a:t>Advantaeg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 Actor Critic approach,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it's like having the last two methods working together.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On one hand, you have the Actor, who is trying to figure out the best actions for different situations.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While, on the other hand, you have the critic, who is more focused on improving the overall strategy.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And while they are able to collaborate, they focus on different things -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The Actor fine-tunes specific actions, while the Critic helps shape a smart strategy.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And its this teamwork, and "separation of concerns," that makes learning smoother. </a:t>
            </a: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And its important to note that each of these approaches have their strengths and weaknesses,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So the choice between them, really depends on the specific requirements of the task at hand.</a:t>
            </a:r>
          </a:p>
          <a:p>
            <a:pPr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But, Moving on to the proposed method,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The primary goal of this agent is to automate lateral movement and privilege escalation,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Most specifically targeting the acquisition of administrative privileges on a domain controller.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to implement this, they propose a deep neural network consisting of five total layers –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three fully connected layers within its hidden layer, plus input and output layers.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it helps to Imagine this network like a brain, with different parts working together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First, there's the input part,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where it takes in information about what's going on.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In this case, it's information about the agent's surroundings—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like how many computers are found, what level of access the agent has, and other things like that.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Each piece of information is like a feature that the network uses.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Then, there are the hidden layers.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these are basically the core of the brain,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where it figures out patterns and relationships in the input data.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network has three layers of this,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greatly enhances its ability to understand complex things.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Finally, there's the output part,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where the network delivers what it figured out.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says how likely it is to choose each action and gives a value for the current situation.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Now, to train this network 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researchers show it examples of what happened before,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Things like what actions were taken and what results came from those actions.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 network then adjusts itself to get better at making decisions.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their implementation,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The researchers make this ‘brain’ talk to a tool called PowerShell Empire using a special language called RESTful API.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This gives it the ability to communicate things like: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Asking what actions it can take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and telling what it decided to do.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And to select these actions, the researchers use something called </a:t>
            </a:r>
            <a:r>
              <a:rPr lang="en-US" b="0" i="0" dirty="0" err="1">
                <a:effectLst/>
                <a:latin typeface="Söhne"/>
              </a:rPr>
              <a:t>εpsilon</a:t>
            </a:r>
            <a:r>
              <a:rPr lang="en-US" b="0" i="0" dirty="0">
                <a:effectLst/>
                <a:latin typeface="Söhne"/>
              </a:rPr>
              <a:t>-Greedy,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which is like telling the brain,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"Hey, sometimes just try new things, and other times, do what you know works best.“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 This helps the brain explore different strategies, and keep a balance between exploration and exploitation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in order to comprehensively test their agents ability to gain admin credentials through lateral movement,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tested multiple different probability settings and compared the three different types of reinforcement learning models we just discussed: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Q-Learning , SARSA ,and A2C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judged their success by looking at the rewards the model got and the losses they experienced during training.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through this evaluation, they showed that A2C greatly outperforms the other models,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achieves higher final rewards and demonstrates better learning efficiency.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Overall, the authors do a great job at showing the potential for deep learning techniques in the post exploit phases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However, it is important to note that The paper acknowledges certain limitations, including a dependence on the PowerShell Empire framework, which is no longer maintained.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despite this, it provides a great jumping off point for future work to explore other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framworks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Especially considering the foundation they already laid out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What really sets this research apart is its practical application,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automating post-exploitation tasks in real-world cybersecurity environments, the authors go beyond simulations seen in previous works.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1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see, AI has the potential to revolutionize the post-exploit phases by enhancing efficiency, accuracy, and effectiveness. </a:t>
            </a:r>
          </a:p>
          <a:p>
            <a:r>
              <a:rPr lang="en-US" dirty="0"/>
              <a:t>But there is, unfortunately, a severe lack research in the current area</a:t>
            </a:r>
          </a:p>
          <a:p>
            <a:endParaRPr lang="en-US" dirty="0"/>
          </a:p>
          <a:p>
            <a:r>
              <a:rPr lang="en-US" dirty="0"/>
              <a:t>We have seen that AI can automate repetitive tasks involved in post-exploitation analysis, </a:t>
            </a:r>
          </a:p>
          <a:p>
            <a:r>
              <a:rPr lang="en-US" dirty="0"/>
              <a:t>Which would free up valuable time for security professionals to focus on more complex and strategic activities. </a:t>
            </a:r>
          </a:p>
          <a:p>
            <a:endParaRPr lang="en-US" dirty="0"/>
          </a:p>
          <a:p>
            <a:r>
              <a:rPr lang="en-US" dirty="0"/>
              <a:t>We have seen that it can augment human capabilities by analyzing large amounts of data from various sources, </a:t>
            </a:r>
          </a:p>
          <a:p>
            <a:r>
              <a:rPr lang="en-US" dirty="0"/>
              <a:t>Which could help provide security professionals with timely and actionable insights, helping them stay one step ahead</a:t>
            </a:r>
          </a:p>
          <a:p>
            <a:endParaRPr lang="en-US" dirty="0"/>
          </a:p>
          <a:p>
            <a:r>
              <a:rPr lang="en-US" dirty="0"/>
              <a:t>We have seen that its ability to continuously learn from new data and adapt to evolving attack techniques,</a:t>
            </a:r>
          </a:p>
          <a:p>
            <a:r>
              <a:rPr lang="en-US" dirty="0"/>
              <a:t>Can help it gain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contextual understanding of environments, learn the best actions to take, and so much more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Essentially, the future capabilities of AI in the post-exploit phases is extremely promising.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Its potential to automate tasks, augment human capabilities, and continuously learn is … inspiring.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But, it is imperative that we invest in research and development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we can find a way to harness this power.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 mean, if you can </a:t>
            </a:r>
            <a:r>
              <a:rPr lang="en-US" b="0" i="0" dirty="0">
                <a:effectLst/>
                <a:latin typeface="Söhne"/>
              </a:rPr>
              <a:t>Imagine an AI that not only learns from historical data,</a:t>
            </a:r>
          </a:p>
          <a:p>
            <a:r>
              <a:rPr lang="en-US" b="0" i="0" dirty="0">
                <a:effectLst/>
                <a:latin typeface="Söhne"/>
              </a:rPr>
              <a:t>But also dynamically adapts and continuously refining its strategies in real-time,</a:t>
            </a:r>
          </a:p>
          <a:p>
            <a:r>
              <a:rPr lang="en-US" b="0" i="0" dirty="0">
                <a:effectLst/>
                <a:latin typeface="Söhne"/>
              </a:rPr>
              <a:t>It would be invaluable during post-exploitation.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For example,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we can simplify </a:t>
            </a:r>
            <a:r>
              <a:rPr lang="en-US" b="0" i="0" dirty="0">
                <a:effectLst/>
                <a:latin typeface="Söhne"/>
              </a:rPr>
              <a:t>maintaining access to a compromised system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by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automating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selection of appropriate commands and parameters based on the context of the test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autonomously manage attacks across numerous systems,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While focusing on optimizing the use of resources.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Or It can address the limitations of social engineering by adapting to changes in human behavior and predicting their actions.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its this ability to learn and predict that could help pentesters stay a step ahead while moving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allows the AI to stay one step ahead of potential countermeasures,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</a:t>
            </a:r>
            <a:r>
              <a:rPr lang="en-US" b="0" i="0" dirty="0">
                <a:effectLst/>
                <a:latin typeface="Söhne"/>
              </a:rPr>
              <a:t>ensure prolonged access for a more comprehensive evaluation of security posture.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 for covering tracks, this advanced AI, this ability to atomate would save an untold amount of time.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It could analyze and modify logs, command histories, and other potential traces across </a:t>
            </a:r>
            <a:r>
              <a:rPr lang="en-US" b="0" i="1" dirty="0">
                <a:solidFill>
                  <a:srgbClr val="FFFFFF"/>
                </a:solidFill>
                <a:effectLst/>
                <a:latin typeface="ui-sans-serif"/>
              </a:rPr>
              <a:t>multiple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systems, </a:t>
            </a:r>
            <a:r>
              <a:rPr lang="en-US" b="0" i="1" dirty="0">
                <a:solidFill>
                  <a:srgbClr val="FFFFFF"/>
                </a:solidFill>
                <a:effectLst/>
                <a:latin typeface="ui-sans-serif"/>
              </a:rPr>
              <a:t>simultaneously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Or even track your movements and intelligently figure out which actions were traceable,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In order to ensure you aren’t leaving anything behind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in the realm of reporting and documentation,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AI could remove most of the monotony and tedium that is required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By learning to comprehend the significance of its actions and findings, it could generate detailed, coherent reports automatically.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And These reports would not only capture the technical details but could also provide a contextual understanding each vulnerability and their potential impact on the business.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This could help bridges the gap between the technical intricacies and non-technical clients,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Which could help ensure the correct data is comprehensively and accurately explained. 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 err="1">
                <a:effectLst/>
                <a:latin typeface="Söhne"/>
              </a:rPr>
              <a:t>Ovreall</a:t>
            </a:r>
            <a:r>
              <a:rPr lang="en-US" b="0" i="0" dirty="0">
                <a:effectLst/>
                <a:latin typeface="Söhne"/>
              </a:rPr>
              <a:t>, we can see that the </a:t>
            </a:r>
            <a:r>
              <a:rPr lang="en-US" b="0" i="0" dirty="0" err="1">
                <a:effectLst/>
                <a:latin typeface="Söhne"/>
              </a:rPr>
              <a:t>the</a:t>
            </a:r>
            <a:r>
              <a:rPr lang="en-US" b="0" i="0" dirty="0">
                <a:effectLst/>
                <a:latin typeface="Söhne"/>
              </a:rPr>
              <a:t> integration of AI into these phases  in the future could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promise efficiency, adaptability, scalability, intuition, and so much more. 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2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Alright, for the research questions this lecture,</a:t>
            </a:r>
          </a:p>
          <a:p>
            <a:r>
              <a:rPr lang="en-US" dirty="0"/>
              <a:t>I want to specifically look back at the groundbreaking work </a:t>
            </a:r>
          </a:p>
          <a:p>
            <a:r>
              <a:rPr lang="en-US" dirty="0"/>
              <a:t>that was introduced today involving deep reinforcement learning agents.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first question, I want you to consider “How can the RL agents introduced in the studies be effectively employed by future researchers to enhance and automate specific aspects of post-exploitation phases??</a:t>
            </a:r>
          </a:p>
          <a:p>
            <a:endParaRPr lang="en-US" dirty="0"/>
          </a:p>
          <a:p>
            <a:r>
              <a:rPr lang="en-US" dirty="0"/>
              <a:t>While these methods are more theoretical than practical at the moment, </a:t>
            </a:r>
          </a:p>
          <a:p>
            <a:r>
              <a:rPr lang="en-US" dirty="0"/>
              <a:t>I want you to consider the practical applications of these agents. </a:t>
            </a:r>
          </a:p>
          <a:p>
            <a:endParaRPr lang="en-US" dirty="0"/>
          </a:p>
          <a:p>
            <a:r>
              <a:rPr lang="en-US" dirty="0"/>
              <a:t>For example, How might they be used to enhance our ability to conduct post-exploitation? 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Imagine a future where the art of pen testing is not just a human endeavor,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but a collaborative effort with intelligent agents. 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This question prompts you to consider how these deep RL agents could be …strategically deployed… to enhance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in real-time. 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It might help to consider </a:t>
            </a:r>
            <a:r>
              <a:rPr lang="en-US" dirty="0"/>
              <a:t>What specific aspects of post-exploitation tasks can be streamlined and automated?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Especially as researchers build on these methods and improve them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Which brings us to the second question, “</a:t>
            </a:r>
            <a:r>
              <a:rPr lang="en-US" dirty="0"/>
              <a:t>In what ways did the authors of the study lay the groundwork for future researchers, and what specific insights or methodologies can be built upon in subsequent studies?”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As we saw, The authors of the studies are essentially breaking into a new area of study in the field, </a:t>
            </a:r>
          </a:p>
          <a:p>
            <a:pPr algn="l"/>
            <a:r>
              <a:rPr lang="en-US" dirty="0"/>
              <a:t>And quite literally paving the way for future researchers.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And while we discussed their purpose and methodologies,</a:t>
            </a:r>
          </a:p>
          <a:p>
            <a:pPr algn="l"/>
            <a:r>
              <a:rPr lang="en-US" dirty="0"/>
              <a:t>I want you to consider and understand the impact of the foundations they built.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It might help to think of it as, ‘What lessons can future researchers draw from these studies?’</a:t>
            </a:r>
          </a:p>
          <a:p>
            <a:pPr algn="l"/>
            <a:r>
              <a:rPr lang="en-US" dirty="0"/>
              <a:t>And then consider ‘How might they build upon the established frameworks?</a:t>
            </a:r>
          </a:p>
          <a:p>
            <a:pPr algn="l"/>
            <a:endParaRPr lang="en-US" dirty="0"/>
          </a:p>
          <a:p>
            <a:r>
              <a:rPr lang="en-US" dirty="0"/>
              <a:t>But of course, with any new research, there will be challenges</a:t>
            </a:r>
          </a:p>
          <a:p>
            <a:r>
              <a:rPr lang="en-US" dirty="0"/>
              <a:t>So I also want you to consider “What are some limitations that future researchers might encounter in the improvement of these methods?”</a:t>
            </a:r>
          </a:p>
          <a:p>
            <a:endParaRPr lang="en-US" dirty="0"/>
          </a:p>
          <a:p>
            <a:r>
              <a:rPr lang="en-US" dirty="0"/>
              <a:t>In order to truly understand these agents and their integration into real-world , </a:t>
            </a:r>
          </a:p>
          <a:p>
            <a:r>
              <a:rPr lang="en-US" dirty="0"/>
              <a:t>we must acknowledge the limitations that lie ahead. </a:t>
            </a:r>
          </a:p>
          <a:p>
            <a:endParaRPr lang="en-US" dirty="0"/>
          </a:p>
          <a:p>
            <a:r>
              <a:rPr lang="en-US" dirty="0"/>
              <a:t>This question is important, as it will prompts you to think critically about what potential roadblocks </a:t>
            </a:r>
          </a:p>
          <a:p>
            <a:r>
              <a:rPr lang="en-US" dirty="0"/>
              <a:t>Might pop up while these methods are refined and improved</a:t>
            </a:r>
          </a:p>
          <a:p>
            <a:endParaRPr lang="en-US" dirty="0"/>
          </a:p>
          <a:p>
            <a:r>
              <a:rPr lang="en-US" dirty="0"/>
              <a:t>Things like:</a:t>
            </a:r>
          </a:p>
          <a:p>
            <a:r>
              <a:rPr lang="en-US" dirty="0"/>
              <a:t>Are there ethical considerations that demand careful navigation?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What are the technological or practical constraints that may hinder their seamless integration into our cybersecurity infrastructure? </a:t>
            </a:r>
          </a:p>
          <a:p>
            <a:endParaRPr lang="en-US" dirty="0"/>
          </a:p>
          <a:p>
            <a:r>
              <a:rPr lang="en-US" dirty="0"/>
              <a:t>And by understanding these limitations we can begin to consider if they are things that can be overcome,</a:t>
            </a:r>
          </a:p>
          <a:p>
            <a:r>
              <a:rPr lang="en-US" dirty="0"/>
              <a:t>Or if they present a hard limit for AI in our current technical capabilities</a:t>
            </a:r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8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https://www.sciencedirect.com/science/article/pii/S0167404820303813</a:t>
            </a:r>
          </a:p>
          <a:p>
            <a:pPr algn="l"/>
            <a:r>
              <a:rPr lang="en-US" sz="1200" b="0" i="0" u="none" strike="noStrike" baseline="0" dirty="0">
                <a:latin typeface="NimbusRomNo9L-Regu"/>
              </a:rPr>
              <a:t>[LitRev5] Automated Post-Breach Penetration Testing through Reinforcement Learning</a:t>
            </a:r>
          </a:p>
          <a:p>
            <a:pPr algn="l"/>
            <a:r>
              <a:rPr lang="en-US" sz="1200" b="0" i="0" u="none" strike="noStrike" baseline="0" dirty="0">
                <a:latin typeface="NimbusRomNo9L-Regu"/>
              </a:rPr>
              <a:t>IBM's 2022 data security report</a:t>
            </a:r>
          </a:p>
          <a:p>
            <a:pPr algn="l"/>
            <a:r>
              <a:rPr lang="en-US" sz="1200" b="0" i="0" u="none" strike="noStrike" baseline="0" dirty="0">
                <a:latin typeface="NimbusRomNo9L-Regu"/>
              </a:rPr>
              <a:t>https://ieeexplore.ieee.org/abstract/document/9073393</a:t>
            </a:r>
          </a:p>
          <a:p>
            <a:pPr algn="l"/>
            <a:r>
              <a:rPr lang="en-US" sz="1200" b="0" i="0" u="none" strike="noStrike" baseline="0" dirty="0">
                <a:latin typeface="NimbusRomNo9L-Regu"/>
              </a:rPr>
              <a:t>https://ieeexplore.ieee.org/document/9591097</a:t>
            </a:r>
          </a:p>
          <a:p>
            <a:pPr algn="l"/>
            <a:r>
              <a:rPr lang="en-US" sz="1200" b="0" i="0" u="none" strike="noStrike" baseline="0" dirty="0">
                <a:latin typeface="NimbusRomNo9L-Regu"/>
              </a:rPr>
              <a:t>https://learning.oreilly.com/library/view/penetration-testing-essentials/9781119235309/c09.xhtml</a:t>
            </a:r>
          </a:p>
          <a:p>
            <a:pPr algn="l"/>
            <a:r>
              <a:rPr lang="en-US" sz="1200" b="0" i="0" u="none" strike="noStrike" baseline="0" dirty="0">
                <a:latin typeface="NimbusRomNo9L-Regu"/>
              </a:rPr>
              <a:t>https://learning.oreilly.com/library/view/kali-linux-2018/9781789341768/</a:t>
            </a:r>
          </a:p>
          <a:p>
            <a:pPr algn="l"/>
            <a:r>
              <a:rPr lang="en-US" sz="1200" b="0" i="0" u="none" strike="noStrike" baseline="0" dirty="0">
                <a:latin typeface="NimbusRomNo9L-Regu"/>
              </a:rPr>
              <a:t>https://www.sciencedirect.com/science/article/pii/S0167404820303813</a:t>
            </a:r>
          </a:p>
          <a:p>
            <a:pPr algn="l"/>
            <a:r>
              <a:rPr lang="en-US" sz="1200" b="0" i="0" u="none" strike="noStrike" baseline="0" dirty="0">
                <a:latin typeface="NimbusRomNo9L-Regu"/>
              </a:rPr>
              <a:t>https://ieeexplore.ieee.org/document/9162301</a:t>
            </a:r>
          </a:p>
          <a:p>
            <a:pPr algn="l"/>
            <a:r>
              <a:rPr lang="en-US" sz="1200" b="0" i="0" u="none" strike="noStrike" baseline="0" dirty="0">
                <a:latin typeface="NimbusRomNo9L-Regu"/>
              </a:rPr>
              <a:t>---</a:t>
            </a:r>
          </a:p>
          <a:p>
            <a:pPr algn="l"/>
            <a:endParaRPr lang="en-US" sz="1200" b="0" i="0" u="none" strike="noStrike" baseline="0" dirty="0">
              <a:latin typeface="NimbusRomNo9L-Regu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that’s all I have to this lecture,</a:t>
            </a:r>
          </a:p>
          <a:p>
            <a:pPr algn="l"/>
            <a:r>
              <a:rPr lang="en-US" b="0" i="0">
                <a:solidFill>
                  <a:srgbClr val="ECECF1"/>
                </a:solidFill>
                <a:effectLst/>
                <a:latin typeface="Söhne"/>
              </a:rPr>
              <a:t>Thank you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1F3A-6DC8-4146-AA20-E110251D0E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9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all I have for the exploitation phase, thank you!</a:t>
            </a:r>
          </a:p>
          <a:p>
            <a:endParaRPr lang="en-US" dirty="0"/>
          </a:p>
          <a:p>
            <a:r>
              <a:rPr lang="en-US" dirty="0"/>
              <a:t>https://ieeexplore.ieee.org/document/7452095</a:t>
            </a:r>
          </a:p>
          <a:p>
            <a:r>
              <a:rPr lang="en-US" dirty="0"/>
              <a:t>[LitRev4] Vulnerability Exploitation Using Reinforcement Learning</a:t>
            </a:r>
          </a:p>
          <a:p>
            <a:r>
              <a:rPr lang="en-US" dirty="0"/>
              <a:t>https://learning.oreilly.com/library/view/hands-on-web-penetration/9781789953527/d649ab87-3781-4a67-bd6f-48a679a8a646.xhtml</a:t>
            </a:r>
          </a:p>
          <a:p>
            <a:r>
              <a:rPr lang="en-US" dirty="0"/>
              <a:t>https://learning.oreilly.com/library/view/mastering-machine-learning/9781788997409/5b2c984f-788d-49e8-817f-40973dc992e0.xhtml</a:t>
            </a:r>
          </a:p>
          <a:p>
            <a:r>
              <a:rPr lang="en-US" dirty="0"/>
              <a:t>https://learning.oreilly.com/library/view/machine-learning-for/9781789614671/</a:t>
            </a:r>
          </a:p>
          <a:p>
            <a:r>
              <a:rPr lang="en-US" dirty="0"/>
              <a:t>https://www.sciencedirect.com/science/article/pii/S0167404820303813</a:t>
            </a:r>
          </a:p>
          <a:p>
            <a:r>
              <a:rPr lang="en-US" dirty="0"/>
              <a:t>https://ieeexplore.ieee.org/abstract/document/8277814</a:t>
            </a:r>
          </a:p>
          <a:p>
            <a:r>
              <a:rPr lang="en-US" dirty="0"/>
              <a:t>https://learning.oreilly.com/library/view/the-basics-of/9781597496551/B9781597496551000039.xhtml</a:t>
            </a:r>
          </a:p>
          <a:p>
            <a:r>
              <a:rPr lang="en-US" dirty="0"/>
              <a:t>https://learning.oreilly.com/library/view/mastering-python-for/9781839217166/B15676_08_ePub_AM.xhtml#_idParaDest-193</a:t>
            </a:r>
          </a:p>
          <a:p>
            <a:r>
              <a:rPr lang="en-US" dirty="0"/>
              <a:t>https://ieeexplore.ieee.org/document/9702983</a:t>
            </a:r>
          </a:p>
          <a:p>
            <a:r>
              <a:rPr lang="en-US" dirty="0"/>
              <a:t>https://ieeexplore.ieee.org/stamp/stamp.jsp?tp=&amp;arnumber=7452095</a:t>
            </a:r>
          </a:p>
          <a:p>
            <a:r>
              <a:rPr lang="en-US" dirty="0"/>
              <a:t>https://ieeexplore.ieee.org/stamp/stamp.jsp?tp=&amp;arnumber=9225385</a:t>
            </a:r>
          </a:p>
          <a:p>
            <a:r>
              <a:rPr lang="en-US" dirty="0"/>
              <a:t>https://ieeexplore.ieee.org/document/9870951</a:t>
            </a:r>
          </a:p>
          <a:p>
            <a:r>
              <a:rPr lang="en-US"/>
              <a:t>https://www.proquest.com/docview/2505729069?pq-origsite=gscholar&amp;fromopenview=true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Post Exploit Phases</a:t>
            </a:r>
          </a:p>
          <a:p>
            <a:r>
              <a:rPr lang="en-US" dirty="0"/>
              <a:t>- Brief overview of past phases: Reconnaissance, Scanning, Exploitation</a:t>
            </a:r>
          </a:p>
          <a:p>
            <a:r>
              <a:rPr lang="en-US" dirty="0"/>
              <a:t>--------------------------------------------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Alright so,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Before we dive into the specifics, let’s take a look at what we have covered so far.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At this point in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we have gathered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as much 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information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as possible about the target so we could begin identifying vulnerabilities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then we executed scans to start stress-testing these points to find potential weaknesses,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By trying to discover things like live hosts, open ports, and services. 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once we found these vulnerabilities susceptible to attack, we were able to leverage them and start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planning and executing exploits.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specifc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goal of these exploits depends completely on the scope of the test,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ultimately we began assessing the security posture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Now, in the post-exploitation process, we enter the final stages of the penetration test.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Our attention shifts to maintaining access, covering our tracks, and producing comprehensive reports.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These phases are crucial in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as they give a look at the potential long-term impact of a security breach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Post Exploit Phase: Maintaining Access</a:t>
            </a:r>
          </a:p>
          <a:p>
            <a:r>
              <a:rPr lang="en-US" dirty="0"/>
              <a:t>- Definition, Objective, Importance, Example of phase 4</a:t>
            </a:r>
          </a:p>
          <a:p>
            <a:r>
              <a:rPr lang="en-US" dirty="0"/>
              <a:t>--------------------------------------------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So, maintaining access is all about establishing persistent access to the target system.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During this stage, attackers will find a way to create a …covert… means of re-entering the system.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they do this so they can come back later to gain more information, cause more harm, or whatever their primary goal was initially.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could be something as simple as creating new user accounts that only the attacker has access to.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they have the means to access the compromised system without detection in the future.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could be something as simple as generating a new user account,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Maybe one that has elevated privileges so they have the means to access the system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without detection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the future.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Not only does this save time moving forward, but these accounts are carefully designed to blend in with legitimate users,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the attacker can greatly reduce the likelihood of detection.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Also, these new permissions could also give the attacker the opportunity to exploiting other vulnerabilities that were discovered during earlier phases of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Each of these vulnerabilities could serve as another potential entry points for future attacks.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they might deploy backdoors or hidden entry points strategically placed within the system and disguised as legitimate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these Backdoors can come in the form of rootkits, Trojans, or other similar methods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that compromise the system in such a way in order to allow access later on.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example, trojans are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very similar to viruses,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Except they use social engineering to entice a user to activate them. 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by Wrapping malware inside of something that the user wants,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chances that the user will execute it increases</a:t>
            </a:r>
          </a:p>
          <a:p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Or consider, Rootkits which can hide within the hardware or software of a system.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What makes this type of malware so much more devastating,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is that they can be nearly impossible to detect because they infect at the kernel level of the system. 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most Antimalware software does not have access to the kernel,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These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Rootkits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can lay dormant and inconspicuous,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Just awaiting the attacker's command to execute specific actions,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During which the system can be further manipulated, allowing the attacker to now return without undergoing all the initial stages again.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overall, the primary motivation behind this phase is to provide an easier and less suspicious way to return later.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why would a pentester want to do this?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Well, First, it contributes to a more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realistic simulation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of real-world scenarios.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actual cyberattacks, attacks will almost always try to maintain some type of persistence.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By incorporating this phase into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clients are given a more accurate …portrayal.. of potential threats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this phase also provides a look into the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long-term impact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of a security breach.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Its important that we explore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how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an attacker could navigate through a compromised environment over an extended period,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 need to assess the potential for data exfiltration, unauthorized system changes, or continued reconnaissance.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we need to do this because its not just about patching a vulnerability;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about crafting a complete defense strategy.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Think about any secure facility.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are going to have a front gate, surveillance cameras, and security personnel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Providing an initial layer of protection.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the inside isn’t going to just be left unprotected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There will still be multiple layers of security—locked doors, access control systems, motion detectors, and maybe even more security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these multiple layers that provide a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comprehensive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defense.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initial measures at the front gate are essential, just like an immediate response to a security breach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but, without understanding the damage an intruder can do once inside, how can you build protections against them?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if you have protections, how can you be sure they are even working?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not only do we need to know what damage could be caused,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we need to know if the current security measures are actually effective in preventing and detecting threats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this phase is also important to pentesters as it allows them to actively test the detection capabilities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 there really is no point in having a sophisticated security system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its not actually detecting or stopping intruders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4: Post Exploit Phase: Covering Tracks</a:t>
            </a:r>
          </a:p>
          <a:p>
            <a:r>
              <a:rPr lang="en-US" dirty="0"/>
              <a:t>- Definition, Objective, Importance to </a:t>
            </a:r>
            <a:r>
              <a:rPr lang="en-US" dirty="0" err="1"/>
              <a:t>Pentesting</a:t>
            </a:r>
            <a:r>
              <a:rPr lang="en-US" dirty="0"/>
              <a:t>, Example of phase 5</a:t>
            </a:r>
          </a:p>
          <a:p>
            <a:r>
              <a:rPr lang="en-US" dirty="0"/>
              <a:t>--------------------------------------------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next phase, Covering Tracks, is just as crucial as the last one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Covering Tracks is all about concealing the evidence of the intrusion.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 Once access has been maintained, attackers are going to want to ensure that their presence goes unnoticed.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 popular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mantra is “an undetected attack is a successful attack”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Because, think about it,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an attacker can remain undetected, they can spend more time in the compromised system.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During which they can gather more information, execute additional attacks, and overall just achieve their goals without interruption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 Once an intrusion is identified, security systems can respond by blocking access, closing vulnerabilities, or initiating other incident response protocols.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Think about if you came home to your windows broken and your house tossed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first thing you are going to do is call the police and begin looking for what was stolen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if you came home to everything just the way to left it,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might take days? Months? Before you realize something valuable was stolen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fact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According to IBM's 2022 data security report,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was reported that it took an average of 277 days – or roughly 9 months – for businesses to identify and report a data breach.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Stolen or compromised credentials took around 327 days to identify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this is possible because an attacker will erase any traces or footprints that they left during the attack.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can include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modifying or deleting logs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that could hint at their presence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because, again, if there is no proof they were there,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significantly reduces the chances of detection.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You can think of it as cleaning up after a covert operation – the less evidence left behind, the lower the likelihood of being caught.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could also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alter timestamps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to mislead investigators about the timeline of the intrusion.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timestamps have proven to be an useful source of evidence for examiners when they reconstruction computer crimes.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So, by “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timestomping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“, attackers can create confusion or cause misdirection.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they can make it appear as if their actions occurred at different times,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becomes challenging to follow the path of the attack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if they cant follow the attack path, they can’t identify the entry point, the tactics used, and the extent of the compromise in order to develop an  efficient response.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includes closing vulnerabilities, removing malware, and restoring affected systems.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attackers can further obscure this path by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Undoing changes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made during any of the earlier steps in the attack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includes things like deleting logs, reverting system configurations, or eliminating any other digital evidence that could be analyzed to reconstruct the actions taken during an intrusion.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So, Why is this phase crucial for pentesters?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Well, just like in the last phase, we need to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test detection capabilities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unlike the last phase, where the attacker might have been a bit more 'loud' in their activities,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just not actively trying to avoid detection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phase tests for the system’s capability to detect a breach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when the attacker is actively hiding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a bit like testing the system's detective skills.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Can it spot the subtle signs of an intruder who's actively trying not to be detected?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Think of it as challenging the system to play a more advanced level of hide-and-seek, where we're not just hiding,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we're actively evading detection AND removing evidence of our previous actions.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we can navigate through the digital landscape without setting off any alarms,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tells us a lot about the strengths and weaknesses of the security measures in place.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we also need to </a:t>
            </a:r>
            <a:r>
              <a:rPr lang="en-US" b="0" i="0" dirty="0">
                <a:effectLst/>
                <a:latin typeface="Söhne"/>
              </a:rPr>
              <a:t>learn how well the system retains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Imagine you're leaving a trail of digital breadcrumbs as you navigate through the network.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How long do those breadcrumbs stay visible?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And if an intruder is attempting to cover their tracks,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How much of that information is the system holding on to?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Systems maintain logs to record events and actions for various purposes, including security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In this phase, we want to test how </a:t>
            </a:r>
            <a:r>
              <a:rPr lang="en-US" b="0" i="1" dirty="0">
                <a:effectLst/>
                <a:latin typeface="Söhne"/>
              </a:rPr>
              <a:t>resilient</a:t>
            </a:r>
            <a:r>
              <a:rPr lang="en-US" b="0" i="0" dirty="0">
                <a:effectLst/>
                <a:latin typeface="Söhne"/>
              </a:rPr>
              <a:t> these logs 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Can the system still recall actions accurately, even when we've attempted to erase or alter them?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The only way to answer this and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understand how well it adapts to intentional efforts to obscure the attack trail,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Is to intentionally tamper attack data, and gauge its overall … capacity… to retain meaningful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And finally, and arguably most importantly, we need the determine the difficulty of corrupting logs or any other data that can help trace a breach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really gets to the heart of how well the system can withstand intentional efforts to compromise its integrity.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From a technical viewpoint, we're essentially probing the system's resistance to corruption.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Since Attackers, during a real-world scenario, may try to manipulate or destroy logs to cover their tracks,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 want to assess how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resistan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the system is against these attempts.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this can involve experimenting with various techniques—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From attempting to inject false entries into logs, manipulate file integrity, or even corrupt critical data repositories.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We're evaluating how effectively the system can maintain the accuracy and integrity of this target information.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is vitally important because if its very difficult for attackers modify this data,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significantly raises the bar for their attempts to cover their tracks. 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if they are not able to distort the narrative of their actions,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face a greater risk of exposure. 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So, maintaining access and covering our tracks during a </a:t>
            </a:r>
            <a:r>
              <a:rPr lang="en-US" b="0" i="0" dirty="0" err="1">
                <a:effectLst/>
                <a:latin typeface="Söhne"/>
              </a:rPr>
              <a:t>pentest</a:t>
            </a:r>
            <a:r>
              <a:rPr lang="en-US" b="0" i="0" dirty="0">
                <a:effectLst/>
                <a:latin typeface="Söhne"/>
              </a:rPr>
              <a:t> isn’t just about being sneaky for the sake of it.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It's about simulating a real attack to push the system so it will show us what it's made of—its ability to detect, retain information, and resist lateral movement and corruption attempts. 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challenging the system in this way, we are able to gain valuable insights into its strengths and weaknesses.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5: Post Exploit Phase: Reporting and Documentation</a:t>
            </a:r>
          </a:p>
          <a:p>
            <a:r>
              <a:rPr lang="en-US" dirty="0"/>
              <a:t>- Definition, Objective, Importance to </a:t>
            </a:r>
            <a:r>
              <a:rPr lang="en-US" dirty="0" err="1"/>
              <a:t>Pentesting</a:t>
            </a:r>
            <a:r>
              <a:rPr lang="en-US" dirty="0"/>
              <a:t>, Example of phase 6</a:t>
            </a:r>
          </a:p>
          <a:p>
            <a:r>
              <a:rPr lang="en-US" dirty="0"/>
              <a:t>--------------------------------------------</a:t>
            </a:r>
          </a:p>
          <a:p>
            <a:endParaRPr lang="en-US" dirty="0"/>
          </a:p>
          <a:p>
            <a:r>
              <a:rPr lang="en-US" dirty="0"/>
              <a:t>And this last phase of </a:t>
            </a:r>
            <a:r>
              <a:rPr lang="en-US" dirty="0" err="1">
                <a:solidFill>
                  <a:srgbClr val="FF0000"/>
                </a:solidFill>
              </a:rPr>
              <a:t>pentesting</a:t>
            </a:r>
            <a:r>
              <a:rPr lang="en-US" dirty="0">
                <a:solidFill>
                  <a:srgbClr val="FF0000"/>
                </a:solidFill>
              </a:rPr>
              <a:t> is where all our hard work comes together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Because </a:t>
            </a:r>
            <a:r>
              <a:rPr lang="en-US" b="0" i="0" dirty="0">
                <a:solidFill>
                  <a:srgbClr val="FF0000"/>
                </a:solidFill>
                <a:effectLst/>
                <a:latin typeface="splunk_data_sans"/>
              </a:rPr>
              <a:t>Without reporting, all the previous 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stages,</a:t>
            </a:r>
            <a:r>
              <a:rPr lang="en-US" dirty="0"/>
              <a:t> from gathering information to covering our tracks, 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go to waste. 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All previous stages of </a:t>
            </a:r>
            <a:r>
              <a:rPr lang="en-US" b="0" i="0" dirty="0" err="1">
                <a:solidFill>
                  <a:srgbClr val="363C44"/>
                </a:solidFill>
                <a:effectLst/>
                <a:latin typeface="splunk_data_sans"/>
              </a:rPr>
              <a:t>pentesting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 resemble a real cyberattack.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63C44"/>
              </a:solidFill>
              <a:effectLst/>
              <a:latin typeface="splunk_data_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But this final phase is the main difference between an actual attack and penetration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63C44"/>
              </a:solidFill>
              <a:effectLst/>
              <a:latin typeface="splunk_data_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Because in a </a:t>
            </a:r>
            <a:r>
              <a:rPr lang="en-US" b="0" i="0" dirty="0" err="1">
                <a:solidFill>
                  <a:srgbClr val="363C44"/>
                </a:solidFill>
                <a:effectLst/>
                <a:latin typeface="splunk_data_sans"/>
              </a:rPr>
              <a:t>pentest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, w</a:t>
            </a:r>
            <a:r>
              <a:rPr lang="en-US" dirty="0"/>
              <a:t>e now need to take everything we have learned, and detail the entire journey</a:t>
            </a:r>
          </a:p>
          <a:p>
            <a:endParaRPr lang="en-US" dirty="0"/>
          </a:p>
          <a:p>
            <a:r>
              <a:rPr lang="en-US" dirty="0"/>
              <a:t>It's about transforming the wealth of our insights into a comprehensive report that not only captures the technical nuances but also communicates the broader impact on the system's security.</a:t>
            </a:r>
          </a:p>
          <a:p>
            <a:r>
              <a:rPr lang="en-US" dirty="0"/>
              <a:t>Essentially, this report 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will be used by the company as reference for security fixes and updates</a:t>
            </a:r>
            <a:endParaRPr lang="en-US" dirty="0"/>
          </a:p>
          <a:p>
            <a:r>
              <a:rPr lang="en-US" dirty="0"/>
              <a:t>So it should contain: </a:t>
            </a:r>
          </a:p>
          <a:p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Information found that can be used by attackers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Vulnerabilities and security weaknesses found — and the risks associated with them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Explanations of how these vulnerabilities were exploited or could be exploited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the Impact </a:t>
            </a:r>
            <a:r>
              <a:rPr lang="en-US" b="0" i="1" dirty="0">
                <a:solidFill>
                  <a:srgbClr val="363C44"/>
                </a:solidFill>
                <a:effectLst/>
                <a:latin typeface="splunk_data_sans"/>
              </a:rPr>
              <a:t>after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 exploitation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and Recommendations to improve security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363C44"/>
              </a:solidFill>
              <a:effectLst/>
              <a:latin typeface="splunk_data_sans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Even if you've conducted an excellent penetration test up to this point,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your report is unclear,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then all of the valuable insights and recommendations you've gathered up to this point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are at risk of getting lost in translation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Clear reporting ensures that stakeholders, whether technical or non-technical, can understand what was found, what is at risk, and how it can be fixed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process is very complex, and not every detail needs to be in the report because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goal is not to overwhelm the reader with incessant details and technical jargon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Instead, it's about …distilling the complex technicalities … down into a coherent narrative that focuses on critical issues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not just about saying, 'we found a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CVE-2014-0160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heartbleed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vulnerability,' but rather,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unraveling the potential impact this vulnerability could have on the organization.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example, explaining how an attacker could exploit it to gain unauthorized access to sensitive data, compromise user privacy, or disrupt essential services.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providing this context and illustrating the real-world implications,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 can ensure that the stakeholders, whether they're technical experts or not, can grasp the significance and be aware of the risks to the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And as tempting as it may be, we need to be sure that when we do present the risks found,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that we 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avoid inflammatory statements, evidence without support, speculative, or overly frightening language.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This is because we want to provide a balanced, accurate representation of the risks without unnecessarily creating panic or confusion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A great way to do this is through a an ‘executive summary’ at the start of the report,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That gives the overall summary of the report in </a:t>
            </a:r>
            <a:r>
              <a:rPr lang="en-US" b="0" i="1" dirty="0">
                <a:effectLst/>
                <a:latin typeface="Söhne"/>
              </a:rPr>
              <a:t>small paragraphs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Small paragraphs are emphasized here because this summary should focus on accomplished tasks, methodology, and recommendations at a </a:t>
            </a:r>
            <a:r>
              <a:rPr lang="en-US" b="0" i="1" dirty="0">
                <a:effectLst/>
                <a:latin typeface="Söhne"/>
              </a:rPr>
              <a:t>high-level.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goal here is to ensure that our findings are crystal clear to both technical and non-technical individuals,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with a particular focus on what matters most to the executives.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We're essentially concentrating the main concerns into a digestible format.</a:t>
            </a:r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And the same goes for when summarizing our recommendations, we want to keep it at a high level.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Its important that We not only focus on </a:t>
            </a:r>
            <a:r>
              <a:rPr lang="en-US" b="0" i="1" dirty="0">
                <a:effectLst/>
                <a:latin typeface="Söhne"/>
              </a:rPr>
              <a:t>what</a:t>
            </a:r>
            <a:r>
              <a:rPr lang="en-US" b="0" i="0" dirty="0">
                <a:effectLst/>
                <a:latin typeface="Söhne"/>
              </a:rPr>
              <a:t> actions are needed but also the </a:t>
            </a:r>
            <a:r>
              <a:rPr lang="en-US" b="0" i="1" dirty="0">
                <a:effectLst/>
                <a:latin typeface="Söhne"/>
              </a:rPr>
              <a:t>priority </a:t>
            </a:r>
            <a:r>
              <a:rPr lang="en-US" b="0" i="0" dirty="0">
                <a:effectLst/>
                <a:latin typeface="Söhne"/>
              </a:rPr>
              <a:t>for applying these solutions.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So the company not only understands </a:t>
            </a:r>
            <a:r>
              <a:rPr lang="en-US" b="0" i="1" dirty="0">
                <a:effectLst/>
                <a:latin typeface="Söhne"/>
              </a:rPr>
              <a:t>what</a:t>
            </a:r>
            <a:r>
              <a:rPr lang="en-US" b="0" i="0" dirty="0">
                <a:effectLst/>
                <a:latin typeface="Söhne"/>
              </a:rPr>
              <a:t> needs to be done, but also </a:t>
            </a:r>
            <a:r>
              <a:rPr lang="en-US" b="0" i="1" dirty="0">
                <a:effectLst/>
                <a:latin typeface="Söhne"/>
              </a:rPr>
              <a:t>when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This is vitally important because it ensures that the most critical issues are addressed promptly,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Which reduces the overall risk exposure. 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Overall, reporting is a great tool that gives the company a chance to see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through the eyes of a malicious hacker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And shines a sort of spotlight on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potential risks and areas that require attention. 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so By providing a clear roadmap for action, we give the company a chance to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strengthen its defenses, address vulnerabilities, and improve its overall cybersecurity resilience.</a:t>
            </a:r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Slide 6: Current Post-exploit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Overview of traditional 'manual' Methods : Maintaining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give examples of traditional 'manual' Methods : Maintaining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Now that we've covered the in-depth look of the post-exploit process, let's zoom in on some of the current methods that security professionals employ.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Traditionally, these methods have been very ‘manual’ in nature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are often executed directly from the command line without any sort of automation.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 consider “maintaining access, 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We now know that Once an attacker gains access to a system, they are going to want to maintain that access for as long as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to do this, professionals traditionally used methods and tools that were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In o use to create backdoors and elevate their privileges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As mentioned this could be anything from something simple like generating a new user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To something more complex like deploying trojans and rootkits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Lets take a look at trojans,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Trojans are pieces of software that are designed to entice a victim into executing it by appearing as something else,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They are typically “wrapped up” in another program, something that the target will want to execute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by relying on social engineering, and taking advantage of human behavior, its able to carry out its infection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Trojan’s are often deployed instead of an actual viruses or other items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because they are typically more stealthy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still able to perform a wide variety of actions behind the scenes that may be more obvious when performed by other means.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it may surprise you but a popular command line tool that was created to be a network analysis tool,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If often used as a trojan itself -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network analysis purposes, its commonly used to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open up TCP and UDP connections between machines,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Since it can be 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adapted to operate either as a client or a server, depending on the user's objectives.</a:t>
            </a: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is also extremely versatile as it can be used across Windows, Linux, and Unix platforms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But,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ability to allowing a connection to be opened to a remote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Can be dangerous because it opens a gateway for unauthorized access.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So, if someone uses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on its own, it can be pretty effective at allowing the opening of a remote shell on a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But, and it's a big but, if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is bundled within another executable, it can turn into a Trojan and get delivered straight to a target.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using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involves introducing it to a target system and then using a client to establish a connection,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Attackers often do this using trojans or even just pure social engineering methods such as phishing.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 Imagine someone downloads what seems like a harmless piece of software or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Little do they know, nestled within it is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Once this unsuspecting user runs the file,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quietly establishes a connection to a remote system, and grants the attacker unauthorized access.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once this communications between the machines is happening,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 will look as if nothing has happened to an everyday user on the client side, because no command windows open up.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attacker can then transmit any kind of information over that connection— including files.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Meaning malicious payloads, backdoor scripts, or other executables that create a secret entry 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once these are on the machine, the attacker has maintained persistent access.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is just one example of a manual tool used for maintaining access,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There are also specific backdoor creation tools like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Cymothoa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that allows you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to inject its shellcode into an existing process</a:t>
            </a: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There’s also Metasploit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meterpreter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which is 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this phase can also be done through Vertical privilege-escalation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Where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 user with a lower privilege is able to access the application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functions designed for the user with the highest privilege,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for example, a content-management system where a user is able to access the system administrator functions.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To do this, attacks 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Online or offline password attack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Offline tools allow the attacker to get the hash file from the target machine and copy it to their 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Where they can then use the tool to crack the password.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advantage to this is that the attacker doesn't need to worry about the password-blocking mechanisms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While there a lot of options for this method particularly, two popular options 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John the Ripper and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Mimikatz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online attack tools allow the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attacker to log into the remote machine by guessing the credentials.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This risk to this method however is that it may trigger the remote machine to block the attacker machine after several failed attempts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To limit this, many custom tools use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rainbow tables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or with custom word lists , like seen with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CeWL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and hydra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Slide 7: Current Methods: Covering Tracks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Overview of traditional 'manual' Methods : Covering Tracks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give examples of traditional 'manual' Methods : Covering Tracks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So When it comes to the 'Covering Tracks' phase of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pentesting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there are several traditional 'manual' methods that have been used over the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The goal of these tools and techniques are to hide or ‘obfuscate’ any tracks that were left behind during and attack or throughout the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pentesting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The actions that we have done and the applications we have used so far can easily leave behind evidence on a system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this evidence can be used to reveal the mischief that you have been performing.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The goal here is that, when we start poking around, exploring, and leaving stuff behind,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We aren’t raising suspicions and our exact actions remain secret and hidden as long as is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—at least until we meet with the client to give them our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But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after all we have done to gain control of the system,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why should you go through a complex process of evading and defeating detection mechanisms?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Well, we discussed that evading detection for as long as possible is important because it can give us time to carry out our attack.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We talked about how if a victim examines the scene of your attack after it has taken place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they don’t find anything that overtly indicates an attack even happened,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they may not look anymore.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but, if they find the scene with things out of place or not quite right, they can, and most probably will, examine things further.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while we used a home robbery for our example, this analogy stands for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pentesting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as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But another important reason to clean up after ourselves, especially as a pentester,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Is that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 can be potentially dangerous to the client.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Leaving something, anything, behind could potentially leave the system in an insecure state.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Which would severely impact the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effectiveness of the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pentest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altogether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One of the most common methods used to do this is log manipulation.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Log manipulation involves modifying or deleting log files to remove any evidence of previous activities.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log files can include information about events like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Failed and successful login attempts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File alterations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Escalation of privileges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Software installations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And, ironically enough, Clearing of log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For example, if we had several failed </a:t>
            </a:r>
            <a:r>
              <a:rPr lang="en-US" sz="800" dirty="0"/>
              <a:t>Online Password Attacks during the last phase and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the system locks out the account,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 would be logged.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One of the best ways to deal with this is not to make any in the first place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Which can be accomplished by disabling logging for a while.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In Windows you can disable the logging/auditing on a system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prevent activities from showing up in the log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Using the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AuditPol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utility.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AuditPol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can be used within the command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it interacts with the system to control and modify audit settings.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a key note here is that this utility can enable or disable auditing on both local and remote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So This is definitely a viable option if you were able to elevate your privileges during the last phase and are operating on a windows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BUT – keep in mind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Removing an </a:t>
            </a:r>
            <a:r>
              <a:rPr lang="en-US" sz="800" b="0" i="1" dirty="0">
                <a:solidFill>
                  <a:srgbClr val="FFFFFF"/>
                </a:solidFill>
                <a:effectLst/>
                <a:latin typeface="ui-sans-serif"/>
              </a:rPr>
              <a:t>entire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time period by turning off a system log can easily raise suspicions,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Also, if you are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pentesting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, you need to be away or compliance and regulatory issues because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Many organizations are required to adhere to industry regulations that mandate continuous logging and monitoring.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Disabling logs for an entire time period may result in non-compliance, leading to legal and regulatory consequences.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So to combat this,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There are many ways to selectively modify a log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There are a lot of tools that can be used to do this,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ClearLogs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,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Logrotate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, and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WinZapper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Or on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linux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machines,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you can just open ‘</a:t>
            </a:r>
            <a:r>
              <a:rPr lang="en-US" sz="800" dirty="0"/>
              <a:t>/var/log/messages’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view that plaintext file with any text editor such as nano or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gedit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Another important way to cover your tracks if you are executing commands directly within the network, is to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remove your command history</a:t>
            </a: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This is also vitally important as it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preventing retrieval of any actions you may have taken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 knowledgeable system admin (or forensic expert) would be able to review all of your commands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detect everything you did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On a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linux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system this is stored in a history file, The size of which is determined by the environment variable 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Consolas" panose="020B0609020204030204" pitchFamily="49" charset="0"/>
              </a:rPr>
              <a:t>HISTSIZE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this can easily be viewed and modified to 0 using basic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linux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commands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 if you are thinking ahead, you could change this to 0 before executing any commands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 you will have less to clean up afterward.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But if you do this, you have to be sure to set the variable to 0 afterward.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algn="l" fontAlgn="base"/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Another important method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prevent or slow down detection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, </a:t>
            </a:r>
          </a:p>
          <a:p>
            <a:pPr algn="l" fontAlgn="base"/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i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 to hide any files you may have planted on a system</a:t>
            </a: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Some Operating systems such as Windows have built in methods that can provide ways to hide information in the filesystem, </a:t>
            </a: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including file attributes and alternate data streams.</a:t>
            </a:r>
          </a:p>
          <a:p>
            <a:pPr algn="l" fontAlgn="base"/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File attributes are a feature of operating systems that allow files to be marked as having certain properties, such as hidden. </a:t>
            </a: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if you have interacted much with a windows machine, you may know that these files are not automatically displayed Windows Explorer.</a:t>
            </a: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Its important to note that Hiding files in this way does not provide complete protection, however, </a:t>
            </a:r>
          </a:p>
          <a:p>
            <a:pPr algn="l" fontAlgn="base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because they are technically still there and can be uncovered with just a few clicks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So another effective method for hiding files on a Windows system is via alternate data streams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Although this feature was created to provide compatibility between Windows and Mac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it has since been used for other purposes such as.. Hiding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Essentially,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alternate data streams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provide the ability to hide file data within existing files without altering the appearance or behavior of a file in any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So, when it is used, a file can be hidden from all traditional detection techniques as well as </a:t>
            </a:r>
            <a:r>
              <a:rPr lang="en-US" sz="800" b="0" i="0" dirty="0" err="1">
                <a:solidFill>
                  <a:srgbClr val="FFFFFF"/>
                </a:solidFill>
                <a:effectLst/>
                <a:latin typeface="ui-sans-serif"/>
              </a:rPr>
              <a:t>dir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 and Windows Explorer.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effectLst/>
                <a:latin typeface="ui-sans-serif"/>
              </a:rPr>
              <a:t>And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process of creating an alternate data stream is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scarely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simple and can be executed directly in the command line in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once the file is streamed, all that has to be done is deletion of the original file that you just hid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Slide 8: Current Methods: Reporting and Documentation</a:t>
            </a:r>
          </a:p>
          <a:p>
            <a:r>
              <a:rPr lang="en-US" sz="800" dirty="0"/>
              <a:t>- Overview of traditional 'manual' Methods : Reporting and Documentation</a:t>
            </a:r>
          </a:p>
          <a:p>
            <a:r>
              <a:rPr lang="en-US" sz="800" dirty="0"/>
              <a:t>- give examples of traditional 'manual' Methods : Reporting and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as we discussed, </a:t>
            </a: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Assessment reporting and documentation is </a:t>
            </a:r>
            <a:r>
              <a:rPr lang="en-US" sz="800" b="0" i="1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critical, if not </a:t>
            </a:r>
            <a:r>
              <a:rPr lang="en-US" sz="800" b="0" i="1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most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critical, aspect of professional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pentesting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 </a:t>
            </a:r>
          </a:p>
          <a:p>
            <a:pPr algn="l"/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its just about the final report,</a:t>
            </a: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Each input and output from the testing tools should be recorded to ensure that the findings are reproducible.</a:t>
            </a: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If our ‘evidence’ is not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reproducable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we don’t really have ‘evidence’</a:t>
            </a:r>
          </a:p>
          <a:p>
            <a:pPr algn="l"/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Also, as mentioned, the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pentesting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process is often a circular process where </a:t>
            </a: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pentester stress-tests the system, </a:t>
            </a: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client fixes the system, </a:t>
            </a: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the pentester tests it again to make sure the ‘fixes’ worked</a:t>
            </a:r>
          </a:p>
          <a:p>
            <a:pPr algn="l"/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/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So, Accurate documentation of your steps can help ensure that the very same testing occurs during this follow-up.</a:t>
            </a:r>
          </a:p>
          <a:p>
            <a:endParaRPr lang="en-US" sz="800" dirty="0"/>
          </a:p>
          <a:p>
            <a:r>
              <a:rPr lang="en-US" sz="800" dirty="0"/>
              <a:t>And as for the final report, we already discussed what often goes into it</a:t>
            </a:r>
          </a:p>
          <a:p>
            <a:r>
              <a:rPr lang="en-US" sz="800" dirty="0"/>
              <a:t>But its also important to discuss how much goes in to it</a:t>
            </a:r>
          </a:p>
          <a:p>
            <a:r>
              <a:rPr lang="en-US" sz="800" dirty="0"/>
              <a:t>For example, A substantial amount of </a:t>
            </a:r>
            <a:r>
              <a:rPr lang="en-US" sz="800" i="1" dirty="0"/>
              <a:t>vulnerability verification </a:t>
            </a:r>
            <a:r>
              <a:rPr lang="en-US" sz="800" dirty="0"/>
              <a:t>will be necessary, </a:t>
            </a:r>
          </a:p>
          <a:p>
            <a:r>
              <a:rPr lang="en-US" sz="800" dirty="0"/>
              <a:t>This is important because you have to prove that your findings are actually exploitable</a:t>
            </a:r>
          </a:p>
          <a:p>
            <a:endParaRPr lang="en-US" sz="800" dirty="0"/>
          </a:p>
          <a:p>
            <a:r>
              <a:rPr lang="en-US" sz="800" dirty="0"/>
              <a:t>Mitigation efforts can be expensive and the clients need to know what is truly necessary.</a:t>
            </a:r>
          </a:p>
          <a:p>
            <a:r>
              <a:rPr lang="en-US" sz="800" dirty="0"/>
              <a:t>And on the other hand, things like false negatives, might place the client at risk by giving a false sense of security. </a:t>
            </a:r>
          </a:p>
          <a:p>
            <a:r>
              <a:rPr lang="en-US" sz="800" dirty="0"/>
              <a:t>So the point is – you need to ensure that the test AND report are accurate and not burdened by errors or inconsistencies</a:t>
            </a:r>
          </a:p>
          <a:p>
            <a:br>
              <a:rPr lang="en-US" sz="800" dirty="0"/>
            </a:b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I do want to point out that there are different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types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of reports that are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prepared </a:t>
            </a:r>
          </a:p>
          <a:p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according to the level of understanding and ability of the recipient to grasp the information conveyed. 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overall, the best place to start is by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Taking detailed notes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while this of course can be done manually,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Its important that your notes are extremely methodical.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if you do It manually, its recommended that you make a note-taking template for every single tool you execute against your target.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template should clearly state its purpose, execution options, and test results.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Of course, Running tests and assessments using different tools can be a lot of fun;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But, when it comes to organized documentation,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can become a bit overwhelming fast,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Especially considering that each report must include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output files,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screenshots of the output files,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Documentation of different commands used,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essentially every action taken during 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while the manual approach is an option,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Many pentesters take advantage of some popular reporting and documentation tools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example,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Dradis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Dradis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framework is a user-friendly reporting framework.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That is a great option as it provides an easy-to-use interface that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supports plugins for many tools,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additional compliance guidelines,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the ability to easily customize checklists.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These checklists are very important in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Dradis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as they outline the entire ‘Methodology’ of 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dradis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gives the user the option to create a new methodology That is specifically tailored to their needs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or even choose and download a premade template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these pre-made templates are called ‘compliance packages’ and include models aligned with various standards such as HIPAA, OSCP, OWASP, and PTES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is great because it not only streamlines the process but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also ensures your approach aligns with the expectations of your industry.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also 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simplifies the reporting process further, by being able to work with output from various tools including </a:t>
            </a:r>
          </a:p>
          <a:p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BurpSuite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Metasploit, Nessus,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OpenVas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and more, for the report via plugins. </a:t>
            </a:r>
          </a:p>
          <a:p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This makes it easier to consolidate your findings and eliminates a lot of the monotony that’s involved in reporting</a:t>
            </a:r>
          </a:p>
          <a:p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Then, once </a:t>
            </a:r>
            <a:r>
              <a:rPr lang="en-US" sz="800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youre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done with your report, you can just click and generate it in CSV, HTML , Word, and even Excel 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as you can imagine, it’s a popular tool for pentesters – but there are others.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example, Two other popular choices are Faraday IDE and Magic Tree.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They are both great options report generation and management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Faraday emphasizes collaboration, and introduces the concept of multi-user penetration testing, 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allows simultaneous engagement within an environment while mirroring individual tool usage in a Terminal</a:t>
            </a: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MagicTree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performs is especially popular for generating scanning reports, as it allows the user to run Nmap scans directly from within the application itself.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Overall, all three of these tools offer unique features and capabilities to make this phase of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more efficient and effective.</a:t>
            </a:r>
          </a:p>
          <a:p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but, t</a:t>
            </a:r>
            <a:r>
              <a:rPr lang="en-US" sz="800" dirty="0"/>
              <a:t>he thing is, d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etailed recording of your actions is just going to be a </a:t>
            </a:r>
            <a:r>
              <a:rPr lang="en-US" sz="800" b="0" i="1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very</a:t>
            </a:r>
            <a:r>
              <a:rPr lang="en-US" sz="800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tedious process with current tools</a:t>
            </a: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8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Slide 9: Current Methods : Maintaining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 AI advantages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/>
            <a:r>
              <a:rPr lang="en-US" sz="800" b="0" i="0" dirty="0">
                <a:effectLst/>
                <a:latin typeface="Söhne"/>
              </a:rPr>
              <a:t>Now, while the manual methods for Maintaining Access can be quite effective, they have their limitations.</a:t>
            </a:r>
          </a:p>
          <a:p>
            <a:pPr algn="l"/>
            <a:endParaRPr lang="en-US" sz="800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One of the main challenges with these manual tools is their reliance on command line interfaces,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often requires a deep understanding of syntax and usage.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Especially because it requires more than one tools to execute a task,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can be daunting for less experienced pentesters or those unfamiliar with the intricacies of each tool.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can be a steep learning curve, that potentially limits access of these tools to a broader range of professionals.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AI-driven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tools can offer a more intuitive and user-friendly interface.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Instead of spending time trying to understand and correctly format complex command lines,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these tools can simplify the process by automating the selection of appropriate commands and parameters based on the context of the test.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In the future, the AI could take care of the decision-making, reducing the learning curve and making penetration testing more accessible with just a single button push,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Also, there is a significant </a:t>
            </a:r>
            <a:r>
              <a:rPr lang="en-US" sz="800" b="0" i="0" dirty="0">
                <a:effectLst/>
                <a:latin typeface="Söhne"/>
              </a:rPr>
              <a:t>reliance on social engineering and phishing makes these methods highly dependent on human behavior. 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If users are educated and cautious, the effectiveness of these techniques decreases. </a:t>
            </a:r>
          </a:p>
          <a:p>
            <a:pPr algn="l"/>
            <a:r>
              <a:rPr lang="en-US" sz="800" b="0" i="0" dirty="0">
                <a:effectLst/>
                <a:latin typeface="Söhne"/>
              </a:rPr>
              <a:t>And as attacks become more dangerous, Organizations are investing in robust cybersecurity awareness training for their employees.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not only must these attacks adapt to changes in human behavior,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they must be manually adjusted for each target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is time-consuming and monotonous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with AI,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Intelligent phishing simulations could address these limitations by adapting to changes in human behavior.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These simulations could evolve to not only reflect the latest tactics employed by attackers,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also tailor them to the specific characteristics and vulnerabilities of an individual or even a group.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Plus, Due to all the nuances considered by AI when it makes decisions (not only can it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consider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more variables than humans, but it can do so in a fraction of the time)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Means these intelligent attacks could potentially even predict human behaviors.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would significantly reduce the time and resources required, and severely limit the need for extensive manual intervention.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lastly, these Manual tools can become time-consuming and lack scalability,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especially when dealing with large and complex networks.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Because as these networks and systems grow in complexity,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manual execution of tasks becomes impractical.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example, if the tester needed to establish persistence on ten different servers within the network,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they would need to manually input commands for each server, ensuring thorough understanding in functionality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and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precision in syntax.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process would obviously be time-consuming, as the tester has to navigate through interfaces, enter commands,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and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monitors for responses from each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now, imagine that the corporate network expands, encompassing 10 additional servers.. Or 100?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Spread out with diverse operating systems, and intricate security measures.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 manual execution of these tasks just becomes impractical due to the sheer scale and complexity.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can severely limit the efficiency and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effectiveness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of 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But AI can addresses these scalability challenges.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It can efficiently manage attacks across numerous systems,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ensure testing is comprehensive even in large-scale environments.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Not only can it automate the tasks, but it can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optimize the use of resources during penetration tests,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Essentially, the tool could simultaneously handle multiple tasks, without wasting valuable human expertise or computational capabilities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This would give pentesters a chance to focus on more complex and strategic aspects of security testing,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Which would, in turn, allow for a more thorough examination of the entire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Also, AI methods could prioritize methods based on their probability of success and how beneficial they are,…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Basically, They can analyze large amounts of data to determine the most effective attack vectors,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taking into account the network's specific vulnerabilities and potential impacts.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For example,, the tool may prioritize exploiting a critical vulnerability, like an unpatched software component.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by focusing on high-impact areas that provide the greatest change to privilege escalation or backdoor creation,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AI ensures that the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is executed more effectively than traditional methods,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Where decisions and actions are selected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manually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by a </a:t>
            </a:r>
            <a:r>
              <a:rPr lang="en-US" sz="800" b="0" i="1" dirty="0">
                <a:solidFill>
                  <a:srgbClr val="ECECF1"/>
                </a:solidFill>
                <a:effectLst/>
                <a:latin typeface="Söhne"/>
              </a:rPr>
              <a:t>human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who may potentially miss critical vulnerabilities.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Because this would improve efficiency and reduce time,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using these methods could offer more comprehensive test and quicker response times.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Even on larger networks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So Overall,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, AI-driven </a:t>
            </a:r>
            <a:r>
              <a:rPr lang="en-US" sz="800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 tools offer significant improvements over traditional manual tools even in the Maintaining access phase.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They provide a more intuitive interface, adapt to changes in human behavior, and enhance scalability and efficiency.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ECECF1"/>
                </a:solidFill>
                <a:effectLst/>
                <a:latin typeface="Söhne"/>
              </a:rPr>
              <a:t>And By leveraging AI, cybersecurity professionals can overcome the limitations of existing tools and stay ahead of evolving threats.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1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2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1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6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D140C1-BE5D-4B82-BB29-AF3DE185353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D140C1-BE5D-4B82-BB29-AF3DE185353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2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24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22B1-E123-2C19-FE3C-2405403F5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AI-Enhanced </a:t>
            </a:r>
            <a:br>
              <a:rPr lang="en-US" sz="5000" dirty="0"/>
            </a:br>
            <a:r>
              <a:rPr lang="en-US" sz="5000" dirty="0"/>
              <a:t>Post-Exploitation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22C4B8-C33B-1321-58AE-6AB09AD7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dirty="0"/>
              <a:t>Harnessing Artificial Intelligence for 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335017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and ML for</a:t>
            </a:r>
            <a:b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300" dirty="0">
                <a:solidFill>
                  <a:schemeClr val="bg1"/>
                </a:solidFill>
              </a:rPr>
            </a:br>
            <a:r>
              <a:rPr lang="en-US" sz="2300" dirty="0">
                <a:solidFill>
                  <a:schemeClr val="bg1"/>
                </a:solidFill>
              </a:rPr>
              <a:t>Covering Tracks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C834E3-A7EC-262D-F6BC-8FE86EABF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907392"/>
              </p:ext>
            </p:extLst>
          </p:nvPr>
        </p:nvGraphicFramePr>
        <p:xfrm>
          <a:off x="5591695" y="1402080"/>
          <a:ext cx="5482882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29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and ML for</a:t>
            </a:r>
            <a:b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rgbClr val="742217"/>
                </a:solidFill>
              </a:rPr>
              <a:t>x</a:t>
            </a: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Reporting and </a:t>
            </a:r>
            <a:r>
              <a:rPr lang="en-US" sz="1700" dirty="0">
                <a:solidFill>
                  <a:srgbClr val="FFFFFF"/>
                </a:solidFill>
              </a:rPr>
              <a:t>Documentation</a:t>
            </a:r>
            <a:endParaRPr 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C834E3-A7EC-262D-F6BC-8FE86EABF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543159"/>
              </p:ext>
            </p:extLst>
          </p:nvPr>
        </p:nvGraphicFramePr>
        <p:xfrm>
          <a:off x="5591695" y="1402080"/>
          <a:ext cx="5482882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608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Real-world Examples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9F1D162-B0E7-C5A4-5027-8677A904C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040225"/>
              </p:ext>
            </p:extLst>
          </p:nvPr>
        </p:nvGraphicFramePr>
        <p:xfrm>
          <a:off x="5591695" y="1402080"/>
          <a:ext cx="5320696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82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5D53-69D5-9021-AAAF-D2C1F047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Future Trends</a:t>
            </a:r>
          </a:p>
        </p:txBody>
      </p:sp>
      <p:pic>
        <p:nvPicPr>
          <p:cNvPr id="9" name="Content Placeholder 8" descr="Head with Gears">
            <a:extLst>
              <a:ext uri="{FF2B5EF4-FFF2-40B4-BE49-F238E27FC236}">
                <a16:creationId xmlns:a16="http://schemas.microsoft.com/office/drawing/2014/main" id="{A170F392-FEE7-AF4E-C113-625C0D153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2647" y="1190730"/>
            <a:ext cx="4476539" cy="44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5D53-69D5-9021-AAAF-D2C1F047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5291-4E3C-A9B7-B688-BA45F895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can the RL agents introduced in the studies be effectively employed by future researchers to enhance and automate specific aspects of post-exploitation phases?</a:t>
            </a:r>
          </a:p>
          <a:p>
            <a:pPr marL="0" indent="0" algn="ctr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 what ways did the authors of the study lay the groundwork for future researchers, and what specific insights or methodologies can be built upon in subsequent studies?</a:t>
            </a:r>
          </a:p>
          <a:p>
            <a:pPr marL="0" indent="0" algn="ctr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What are some limitations that future researchers might encounter in the improvement of these methods?</a:t>
            </a:r>
          </a:p>
        </p:txBody>
      </p:sp>
    </p:spTree>
    <p:extLst>
      <p:ext uri="{BB962C8B-B14F-4D97-AF65-F5344CB8AC3E}">
        <p14:creationId xmlns:p14="http://schemas.microsoft.com/office/powerpoint/2010/main" val="419047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3030-D20A-579B-5F55-9B95C0AD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2B17-9020-99A6-BAAD-E5B1AFDD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6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74F8C-D3A8-0EB5-5FAB-95273F06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accent2">
              <a:lumMod val="75000"/>
              <a:alpha val="1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4A1E-0263-C927-ED84-A6CBE27C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140" y="2481992"/>
            <a:ext cx="7109719" cy="404742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Almajali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A., Al-Abed, L.,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Mutleq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R.,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Samamah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Z., Issa Abu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Shhadeh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A., Jamil Mohd, B., &amp; Ahmad Yousef , K. M. (2023). Vulnerability Exploitation Using Reinforcement Learning. </a:t>
            </a:r>
            <a:r>
              <a:rPr lang="en-US" sz="900" i="1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Jordan International Joint Conference Electrical Engineering and Information Technology.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Institute of Electrical and Electronics Engineers. doi:10.1109/JEEIT58638.2023.10185700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Duggal, N. (2023, Oct 11). What is Artificial Intelligence: Types, History, and Future. </a:t>
            </a:r>
            <a:r>
              <a:rPr lang="en-US" sz="900" i="1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SimpliLearn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simplilearn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https://www.simplilearn.com/tutorials/artificial-intelligence-tutorial/what-is-artificial-intelligence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Kühl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N.,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Schemmer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M., Goutier, M., &amp; Sat, G. (2022, November 09). Artificial intelligence and machine learning. </a:t>
            </a:r>
            <a:r>
              <a:rPr lang="en-US" sz="900" i="1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Electron Markets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2235-2244.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doi:https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://doi.org/10.1007/s12525-022-00598-0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(2022). </a:t>
            </a:r>
            <a:r>
              <a:rPr lang="en-US" sz="900" i="1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 Research Report.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Fortune Business Insights. Retrieved from https://www.fortunebusinessinsights.com/penetration-testing-market-108434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 Research Report. (2022, August).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MarketsandMarkets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Retrieved from https://www.marketsandmarkets.com/Market-Reports/penetration-testing-market-13422019.html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Morgan, S. (2023, May 24). 2023 Cybersecurity Almanac: 100 Facts, Figures, Predictions, And Statistics. </a:t>
            </a:r>
            <a:r>
              <a:rPr lang="en-US" sz="900" i="1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Cybercrim</a:t>
            </a:r>
            <a:r>
              <a:rPr lang="en-US" sz="900" i="1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Magazine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Sausality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California. Retrieved from https://cybersecurityventures.com/cybersecurity-almanac-2023/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Morgan, S. (2023, April 14). Cybersecurity Jobs Report: 3.5 Million Unfilled Positions In 2025. </a:t>
            </a:r>
            <a:r>
              <a:rPr lang="en-US" sz="900" i="1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Cybercrime Magazine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Sausality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California. Retrieved from https://cybersecurityventures.com/jobs/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Shah, S., &amp;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Mehtre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 B. M. (2014, November 18). An overview of vulnerability assessment and penetration testing techniques. </a:t>
            </a:r>
            <a:r>
              <a:rPr lang="en-US" sz="900" i="1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Journal of Computer Virology and Hacking Techniques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27-49.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doi:https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://doi.org/10.1007/s11416-014-0231-x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Shebli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H. M., &amp; Beheshti, B. D. (2018). A study on penetration testing process and tools. </a:t>
            </a:r>
            <a:r>
              <a:rPr lang="en-US" sz="900" i="1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 Island Systems, Applications and Technology Conference (LISAT)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(pp. 1-7). Farmingdale: Institute of Electrical and Electronics Engineers. doi:10.1109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Watts , S. (2022, June 21). Penetration Testing: Practical Introduction &amp; Tutorials. </a:t>
            </a:r>
            <a:r>
              <a:rPr lang="en-US" sz="900" i="1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Splunk Learn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Retrieved from https://www.splunk.com/en_us/blog/learn/penetration-testing.html?utm_campaign=google_amer_en_search_generic_dynamic_audienceonly_gpa&amp;utm_source=google&amp;utm_medium=cpc&amp;utm_content=dynamic_search&amp;utm_term=&amp;_bk=&amp;_bt=657063425256&amp;_bm=&amp;_bn=g&amp;_bg=149493693980&amp;de</a:t>
            </a:r>
          </a:p>
        </p:txBody>
      </p:sp>
    </p:spTree>
    <p:extLst>
      <p:ext uri="{BB962C8B-B14F-4D97-AF65-F5344CB8AC3E}">
        <p14:creationId xmlns:p14="http://schemas.microsoft.com/office/powerpoint/2010/main" val="1021752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Post-Exploit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Phases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E8F75D-5296-6B1F-1B44-7A2661C81699}"/>
              </a:ext>
            </a:extLst>
          </p:cNvPr>
          <p:cNvSpPr txBox="1">
            <a:spLocks/>
          </p:cNvSpPr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Gather Information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Exploitation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Access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Covering Tracks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Reporting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2964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Post-Exploit</a:t>
            </a:r>
            <a:b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Phases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Maintaining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E8F75D-5296-6B1F-1B44-7A2661C81699}"/>
              </a:ext>
            </a:extLst>
          </p:cNvPr>
          <p:cNvSpPr txBox="1">
            <a:spLocks/>
          </p:cNvSpPr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Gather Information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Exploitation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Access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Maintain Persistent Target Access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Execute Realistic Simulation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Display Long-Term Impact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Evaluate Detection Capabilities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Covering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Tracks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Reporting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9410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Post-Exploit</a:t>
            </a:r>
            <a:b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Phases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Covering Tracks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E8F75D-5296-6B1F-1B44-7A2661C81699}"/>
              </a:ext>
            </a:extLst>
          </p:cNvPr>
          <p:cNvSpPr txBox="1">
            <a:spLocks/>
          </p:cNvSpPr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Gather Information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Exploitation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Maintaining Access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Covering Tracks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Conceal Intrusion Evidence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Evaluate Detection Capabilities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Assess Information Retention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Check Corruption Difficulty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Reporting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7175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Post-Exploit</a:t>
            </a:r>
            <a:b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Phases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742217"/>
                </a:solidFill>
              </a:rPr>
              <a:t>x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Reporting and </a:t>
            </a:r>
            <a:r>
              <a:rPr lang="en-US" sz="1700" dirty="0">
                <a:solidFill>
                  <a:srgbClr val="FFFFFF"/>
                </a:solidFill>
              </a:rPr>
              <a:t>Documentation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E8F75D-5296-6B1F-1B44-7A2661C81699}"/>
              </a:ext>
            </a:extLst>
          </p:cNvPr>
          <p:cNvSpPr txBox="1">
            <a:spLocks/>
          </p:cNvSpPr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Gather Information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Exploitation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Maintaining Access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Covering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Tracks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Reporting and Documentation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Insights from Previous Phases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Convey Findings and their Impact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Risk Awareness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Prioritize Remediation</a:t>
            </a:r>
          </a:p>
        </p:txBody>
      </p:sp>
    </p:spTree>
    <p:extLst>
      <p:ext uri="{BB962C8B-B14F-4D97-AF65-F5344CB8AC3E}">
        <p14:creationId xmlns:p14="http://schemas.microsoft.com/office/powerpoint/2010/main" val="72795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Manual Methods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Maintaining Access</a:t>
            </a: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87E-6CB7-C4D6-5BD9-6048283A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482882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Backdoor Creation</a:t>
            </a:r>
          </a:p>
          <a:p>
            <a:pPr lvl="1"/>
            <a:r>
              <a:rPr lang="en-US" dirty="0" err="1"/>
              <a:t>Netcat</a:t>
            </a:r>
            <a:r>
              <a:rPr lang="en-US" dirty="0"/>
              <a:t>, </a:t>
            </a:r>
            <a:r>
              <a:rPr lang="en-US" dirty="0" err="1"/>
              <a:t>Cymothoa</a:t>
            </a:r>
            <a:r>
              <a:rPr lang="en-US" dirty="0"/>
              <a:t>, and Meterpreter</a:t>
            </a:r>
          </a:p>
          <a:p>
            <a:pPr lvl="1"/>
            <a:endParaRPr lang="en-US" sz="100" dirty="0"/>
          </a:p>
          <a:p>
            <a:r>
              <a:rPr lang="en-US" dirty="0"/>
              <a:t>Offline Password Attacks</a:t>
            </a:r>
          </a:p>
          <a:p>
            <a:pPr lvl="1"/>
            <a:r>
              <a:rPr lang="en-US" dirty="0"/>
              <a:t>John the Ripper and </a:t>
            </a:r>
            <a:r>
              <a:rPr lang="en-US" dirty="0" err="1"/>
              <a:t>Mimikatz</a:t>
            </a:r>
            <a:endParaRPr lang="en-US" dirty="0"/>
          </a:p>
          <a:p>
            <a:pPr lvl="1"/>
            <a:endParaRPr lang="en-US" sz="100" dirty="0"/>
          </a:p>
          <a:p>
            <a:r>
              <a:rPr lang="en-US" dirty="0"/>
              <a:t>Online Password Attacks</a:t>
            </a:r>
          </a:p>
          <a:p>
            <a:pPr lvl="1"/>
            <a:r>
              <a:rPr lang="en-US" dirty="0" err="1"/>
              <a:t>CeWL</a:t>
            </a:r>
            <a:r>
              <a:rPr lang="en-US" dirty="0"/>
              <a:t> and hydra</a:t>
            </a:r>
          </a:p>
        </p:txBody>
      </p:sp>
    </p:spTree>
    <p:extLst>
      <p:ext uri="{BB962C8B-B14F-4D97-AF65-F5344CB8AC3E}">
        <p14:creationId xmlns:p14="http://schemas.microsoft.com/office/powerpoint/2010/main" val="159323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Manual Methods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Covering Tracks</a:t>
            </a: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87E-6CB7-C4D6-5BD9-6048283A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482882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Log Manipulation</a:t>
            </a:r>
          </a:p>
          <a:p>
            <a:pPr lvl="1"/>
            <a:r>
              <a:rPr lang="en-US" dirty="0" err="1"/>
              <a:t>AuditPol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ClearLogs</a:t>
            </a:r>
            <a:r>
              <a:rPr lang="en-US" dirty="0"/>
              <a:t>, </a:t>
            </a:r>
            <a:r>
              <a:rPr lang="en-US" dirty="0" err="1"/>
              <a:t>Logrotate</a:t>
            </a:r>
            <a:r>
              <a:rPr lang="en-US" dirty="0"/>
              <a:t>, and </a:t>
            </a:r>
            <a:r>
              <a:rPr lang="en-US" dirty="0" err="1"/>
              <a:t>WinZapper</a:t>
            </a:r>
            <a:endParaRPr lang="en-US" dirty="0"/>
          </a:p>
          <a:p>
            <a:pPr lvl="1"/>
            <a:endParaRPr lang="en-US" sz="700" dirty="0"/>
          </a:p>
          <a:p>
            <a:r>
              <a:rPr lang="en-US" dirty="0"/>
              <a:t>Erasing the Command History</a:t>
            </a:r>
          </a:p>
          <a:p>
            <a:pPr lvl="1"/>
            <a:r>
              <a:rPr lang="en-US" dirty="0"/>
              <a:t>Modify environment variable HISTSIZE</a:t>
            </a:r>
          </a:p>
          <a:p>
            <a:pPr lvl="1"/>
            <a:endParaRPr lang="en-US" sz="700" dirty="0"/>
          </a:p>
          <a:p>
            <a:r>
              <a:rPr lang="en-US" dirty="0"/>
              <a:t>Hiding Files</a:t>
            </a:r>
          </a:p>
          <a:p>
            <a:pPr lvl="1"/>
            <a:r>
              <a:rPr lang="en-US" dirty="0"/>
              <a:t>Modify File Attributes</a:t>
            </a:r>
          </a:p>
          <a:p>
            <a:pPr lvl="1"/>
            <a:r>
              <a:rPr lang="en-US" dirty="0"/>
              <a:t>Modify Alternate Data Streams</a:t>
            </a:r>
          </a:p>
        </p:txBody>
      </p:sp>
    </p:spTree>
    <p:extLst>
      <p:ext uri="{BB962C8B-B14F-4D97-AF65-F5344CB8AC3E}">
        <p14:creationId xmlns:p14="http://schemas.microsoft.com/office/powerpoint/2010/main" val="155072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Manual Methods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Reporting and </a:t>
            </a:r>
            <a:r>
              <a:rPr lang="en-US" sz="1700" dirty="0">
                <a:solidFill>
                  <a:srgbClr val="FFFFFF"/>
                </a:solidFill>
              </a:rPr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87E-6CB7-C4D6-5BD9-6048283A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482882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Manual Note Taking</a:t>
            </a:r>
          </a:p>
          <a:p>
            <a:endParaRPr lang="en-US" sz="700" dirty="0"/>
          </a:p>
          <a:p>
            <a:r>
              <a:rPr lang="en-US" dirty="0" err="1"/>
              <a:t>Dradis</a:t>
            </a:r>
            <a:endParaRPr lang="en-US" dirty="0"/>
          </a:p>
          <a:p>
            <a:endParaRPr lang="en-US" sz="400" dirty="0"/>
          </a:p>
          <a:p>
            <a:r>
              <a:rPr lang="en-US" dirty="0"/>
              <a:t>Faraday IDE</a:t>
            </a:r>
          </a:p>
          <a:p>
            <a:endParaRPr lang="en-US" sz="100" dirty="0"/>
          </a:p>
          <a:p>
            <a:r>
              <a:rPr lang="en-US" dirty="0" err="1"/>
              <a:t>MagicTree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and ML for</a:t>
            </a:r>
            <a:b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</a:rPr>
              <a:t>Maintaining Access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C834E3-A7EC-262D-F6BC-8FE86EABF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035070"/>
              </p:ext>
            </p:extLst>
          </p:nvPr>
        </p:nvGraphicFramePr>
        <p:xfrm>
          <a:off x="5591695" y="1402080"/>
          <a:ext cx="5482882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03024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3219</TotalTime>
  <Words>12914</Words>
  <Application>Microsoft Office PowerPoint</Application>
  <PresentationFormat>Widescreen</PresentationFormat>
  <Paragraphs>1242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Consolas</vt:lpstr>
      <vt:lpstr>Georgia</vt:lpstr>
      <vt:lpstr>Gill Sans MT</vt:lpstr>
      <vt:lpstr>Helvetica Neue</vt:lpstr>
      <vt:lpstr>NimbusRomNo9L-Regu</vt:lpstr>
      <vt:lpstr>Noto Serif</vt:lpstr>
      <vt:lpstr>Noto Serif</vt:lpstr>
      <vt:lpstr>Söhne</vt:lpstr>
      <vt:lpstr>splunk_data_sans</vt:lpstr>
      <vt:lpstr>Times New Roman</vt:lpstr>
      <vt:lpstr>ui-sans-serif</vt:lpstr>
      <vt:lpstr>Parcel</vt:lpstr>
      <vt:lpstr>AI-Enhanced  Post-Exploitation</vt:lpstr>
      <vt:lpstr>Post-Exploit Phases</vt:lpstr>
      <vt:lpstr>Post-Exploit Phases  Maintaining Access</vt:lpstr>
      <vt:lpstr>Post-Exploit Phases  Covering Tracks</vt:lpstr>
      <vt:lpstr>Post-Exploit Phases x Reporting and Documentation</vt:lpstr>
      <vt:lpstr>Manual Methods  Maintaining Access</vt:lpstr>
      <vt:lpstr>Manual Methods  Covering Tracks</vt:lpstr>
      <vt:lpstr>Manual Methods  Reporting and Documentation</vt:lpstr>
      <vt:lpstr>AI and ML for  Maintaining Access</vt:lpstr>
      <vt:lpstr>AI and ML for   Covering Tracks</vt:lpstr>
      <vt:lpstr>AI and ML for x Reporting and Documentation</vt:lpstr>
      <vt:lpstr>Real-world Examples</vt:lpstr>
      <vt:lpstr>Future Trends</vt:lpstr>
      <vt:lpstr>Research Question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And ML in Penetration Testing</dc:title>
  <dc:creator>Kiera Conway</dc:creator>
  <cp:lastModifiedBy>Kiera Conway</cp:lastModifiedBy>
  <cp:revision>77</cp:revision>
  <dcterms:created xsi:type="dcterms:W3CDTF">2023-10-25T02:14:50Z</dcterms:created>
  <dcterms:modified xsi:type="dcterms:W3CDTF">2023-11-28T03:56:49Z</dcterms:modified>
</cp:coreProperties>
</file>