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sldIdLst>
    <p:sldId id="256" r:id="rId2"/>
    <p:sldId id="290" r:id="rId3"/>
    <p:sldId id="300" r:id="rId4"/>
    <p:sldId id="296" r:id="rId5"/>
    <p:sldId id="291" r:id="rId6"/>
    <p:sldId id="297" r:id="rId7"/>
    <p:sldId id="298" r:id="rId8"/>
    <p:sldId id="29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B3335C7-A335-4AEB-87DD-1BB8C4F95268}">
          <p14:sldIdLst>
            <p14:sldId id="256"/>
            <p14:sldId id="290"/>
            <p14:sldId id="300"/>
            <p14:sldId id="296"/>
            <p14:sldId id="291"/>
            <p14:sldId id="297"/>
            <p14:sldId id="298"/>
            <p14:sldId id="295"/>
          </p14:sldIdLst>
        </p14:section>
      </p14:sectionLst>
    </p:ext>
    <p:ext uri="{EFAFB233-063F-42B5-8137-9DF3F51BA10A}">
      <p15:sldGuideLst xmlns:p15="http://schemas.microsoft.com/office/powerpoint/2012/main">
        <p15:guide id="1" orient="horz" pos="192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FB5"/>
    <a:srgbClr val="F1AC97"/>
    <a:srgbClr val="AE5A21"/>
    <a:srgbClr val="EE9C82"/>
    <a:srgbClr val="CC6926"/>
    <a:srgbClr val="EC9174"/>
    <a:srgbClr val="E2772E"/>
    <a:srgbClr val="F0AE9A"/>
    <a:srgbClr val="F6CD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349" autoAdjust="0"/>
  </p:normalViewPr>
  <p:slideViewPr>
    <p:cSldViewPr snapToGrid="0" showGuides="1">
      <p:cViewPr varScale="1">
        <p:scale>
          <a:sx n="60" d="100"/>
          <a:sy n="60" d="100"/>
        </p:scale>
        <p:origin x="1284" y="72"/>
      </p:cViewPr>
      <p:guideLst>
        <p:guide orient="horz" pos="1920"/>
        <p:guide pos="3840"/>
      </p:guideLst>
    </p:cSldViewPr>
  </p:slideViewPr>
  <p:notesTextViewPr>
    <p:cViewPr>
      <p:scale>
        <a:sx n="100" d="100"/>
        <a:sy n="100" d="100"/>
      </p:scale>
      <p:origin x="0" y="-245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45D645-7B0A-4919-8080-C2B911B31606}" type="doc">
      <dgm:prSet loTypeId="urn:microsoft.com/office/officeart/2005/8/layout/vList2" loCatId="list" qsTypeId="urn:microsoft.com/office/officeart/2005/8/quickstyle/simple1" qsCatId="simple" csTypeId="urn:microsoft.com/office/officeart/2005/8/colors/accent2_3" csCatId="accent2" phldr="1"/>
      <dgm:spPr/>
      <dgm:t>
        <a:bodyPr/>
        <a:lstStyle/>
        <a:p>
          <a:endParaRPr lang="en-US"/>
        </a:p>
      </dgm:t>
    </dgm:pt>
    <dgm:pt modelId="{E8ABC6D9-8B35-4DEB-9774-0FBDAB4CCAA9}">
      <dgm:prSet/>
      <dgm:spPr/>
      <dgm:t>
        <a:bodyPr/>
        <a:lstStyle/>
        <a:p>
          <a:r>
            <a:rPr lang="en-US"/>
            <a:t>Structured PT Approach</a:t>
          </a:r>
        </a:p>
      </dgm:t>
    </dgm:pt>
    <dgm:pt modelId="{0E4CB5E3-114E-4D50-BB28-2558C5FB2E0D}" type="parTrans" cxnId="{9A40D7A2-EAA8-45A0-A6D5-26A750FCB282}">
      <dgm:prSet/>
      <dgm:spPr/>
      <dgm:t>
        <a:bodyPr/>
        <a:lstStyle/>
        <a:p>
          <a:endParaRPr lang="en-US"/>
        </a:p>
      </dgm:t>
    </dgm:pt>
    <dgm:pt modelId="{62DFADF8-6855-418E-8235-782864F9A860}" type="sibTrans" cxnId="{9A40D7A2-EAA8-45A0-A6D5-26A750FCB282}">
      <dgm:prSet/>
      <dgm:spPr/>
      <dgm:t>
        <a:bodyPr/>
        <a:lstStyle/>
        <a:p>
          <a:endParaRPr lang="en-US"/>
        </a:p>
      </dgm:t>
    </dgm:pt>
    <dgm:pt modelId="{18721E72-3B2B-4539-A65E-F8CA18936388}">
      <dgm:prSet/>
      <dgm:spPr/>
      <dgm:t>
        <a:bodyPr/>
        <a:lstStyle/>
        <a:p>
          <a:r>
            <a:rPr lang="en-US" dirty="0"/>
            <a:t>Information Gathering </a:t>
          </a:r>
        </a:p>
      </dgm:t>
    </dgm:pt>
    <dgm:pt modelId="{F819DA41-588D-4D30-A73D-73771CFEEECE}" type="parTrans" cxnId="{E34C336E-B35C-41E6-ABB7-C81C2FE4A3B9}">
      <dgm:prSet/>
      <dgm:spPr/>
      <dgm:t>
        <a:bodyPr/>
        <a:lstStyle/>
        <a:p>
          <a:endParaRPr lang="en-US"/>
        </a:p>
      </dgm:t>
    </dgm:pt>
    <dgm:pt modelId="{99A4A688-AAD2-45EB-BC9B-31961C689486}" type="sibTrans" cxnId="{E34C336E-B35C-41E6-ABB7-C81C2FE4A3B9}">
      <dgm:prSet/>
      <dgm:spPr/>
      <dgm:t>
        <a:bodyPr/>
        <a:lstStyle/>
        <a:p>
          <a:endParaRPr lang="en-US"/>
        </a:p>
      </dgm:t>
    </dgm:pt>
    <dgm:pt modelId="{519FE088-E064-475F-AE00-5058DE5A0110}">
      <dgm:prSet/>
      <dgm:spPr/>
      <dgm:t>
        <a:bodyPr/>
        <a:lstStyle/>
        <a:p>
          <a:r>
            <a:rPr lang="en-US" dirty="0"/>
            <a:t>Scanning</a:t>
          </a:r>
        </a:p>
      </dgm:t>
    </dgm:pt>
    <dgm:pt modelId="{9C0A9C44-E63B-4D9E-9A16-A773D74470E2}" type="parTrans" cxnId="{0ECF489B-B338-4090-A2BB-04B4D9F8BAB6}">
      <dgm:prSet/>
      <dgm:spPr/>
      <dgm:t>
        <a:bodyPr/>
        <a:lstStyle/>
        <a:p>
          <a:endParaRPr lang="en-US"/>
        </a:p>
      </dgm:t>
    </dgm:pt>
    <dgm:pt modelId="{FA0A89DE-612F-48FE-B8F7-00EAA0FBA763}" type="sibTrans" cxnId="{0ECF489B-B338-4090-A2BB-04B4D9F8BAB6}">
      <dgm:prSet/>
      <dgm:spPr/>
      <dgm:t>
        <a:bodyPr/>
        <a:lstStyle/>
        <a:p>
          <a:endParaRPr lang="en-US"/>
        </a:p>
      </dgm:t>
    </dgm:pt>
    <dgm:pt modelId="{CA24C06D-D924-4CA5-93AF-EE1587F18ADE}">
      <dgm:prSet/>
      <dgm:spPr/>
      <dgm:t>
        <a:bodyPr/>
        <a:lstStyle/>
        <a:p>
          <a:r>
            <a:rPr lang="en-US" dirty="0"/>
            <a:t>Exploiting</a:t>
          </a:r>
        </a:p>
      </dgm:t>
    </dgm:pt>
    <dgm:pt modelId="{72E4811C-8F3B-4293-98AD-D376201ED3B8}" type="parTrans" cxnId="{CE6785DF-D5F2-403D-8404-055FA68B09B4}">
      <dgm:prSet/>
      <dgm:spPr/>
      <dgm:t>
        <a:bodyPr/>
        <a:lstStyle/>
        <a:p>
          <a:endParaRPr lang="en-US"/>
        </a:p>
      </dgm:t>
    </dgm:pt>
    <dgm:pt modelId="{BC7C1BB8-C0C6-4A63-81DE-1DA440C4ED9A}" type="sibTrans" cxnId="{CE6785DF-D5F2-403D-8404-055FA68B09B4}">
      <dgm:prSet/>
      <dgm:spPr/>
      <dgm:t>
        <a:bodyPr/>
        <a:lstStyle/>
        <a:p>
          <a:endParaRPr lang="en-US"/>
        </a:p>
      </dgm:t>
    </dgm:pt>
    <dgm:pt modelId="{6A0E6FAA-8535-46ED-BD73-3FCE339ABBB2}">
      <dgm:prSet/>
      <dgm:spPr/>
      <dgm:t>
        <a:bodyPr/>
        <a:lstStyle/>
        <a:p>
          <a:r>
            <a:rPr lang="en-US" dirty="0"/>
            <a:t>Maintaining Access</a:t>
          </a:r>
        </a:p>
      </dgm:t>
    </dgm:pt>
    <dgm:pt modelId="{B1CAA505-6401-48CB-BD19-B1D82453E1D8}" type="parTrans" cxnId="{3ABBD7EF-DCA2-4232-854B-52951436B148}">
      <dgm:prSet/>
      <dgm:spPr/>
      <dgm:t>
        <a:bodyPr/>
        <a:lstStyle/>
        <a:p>
          <a:endParaRPr lang="en-US"/>
        </a:p>
      </dgm:t>
    </dgm:pt>
    <dgm:pt modelId="{86F86ED3-47C5-4A34-B02B-C2DF04020B49}" type="sibTrans" cxnId="{3ABBD7EF-DCA2-4232-854B-52951436B148}">
      <dgm:prSet/>
      <dgm:spPr/>
      <dgm:t>
        <a:bodyPr/>
        <a:lstStyle/>
        <a:p>
          <a:endParaRPr lang="en-US"/>
        </a:p>
      </dgm:t>
    </dgm:pt>
    <dgm:pt modelId="{B12FBEA9-42F8-4274-82CF-621905D4EFE2}">
      <dgm:prSet/>
      <dgm:spPr/>
      <dgm:t>
        <a:bodyPr/>
        <a:lstStyle/>
        <a:p>
          <a:r>
            <a:rPr lang="en-US" dirty="0"/>
            <a:t>Covering Tracks</a:t>
          </a:r>
        </a:p>
      </dgm:t>
    </dgm:pt>
    <dgm:pt modelId="{ED9C8B8C-A2D0-4EE4-B192-3324E096E1E6}" type="parTrans" cxnId="{0B76EBE2-032B-4F73-9125-2C3CD7813F7A}">
      <dgm:prSet/>
      <dgm:spPr/>
      <dgm:t>
        <a:bodyPr/>
        <a:lstStyle/>
        <a:p>
          <a:endParaRPr lang="en-US"/>
        </a:p>
      </dgm:t>
    </dgm:pt>
    <dgm:pt modelId="{FAFB7E96-3BE2-4502-B33F-FA4450378B05}" type="sibTrans" cxnId="{0B76EBE2-032B-4F73-9125-2C3CD7813F7A}">
      <dgm:prSet/>
      <dgm:spPr/>
      <dgm:t>
        <a:bodyPr/>
        <a:lstStyle/>
        <a:p>
          <a:endParaRPr lang="en-US"/>
        </a:p>
      </dgm:t>
    </dgm:pt>
    <dgm:pt modelId="{A43B7762-8DC7-4796-B253-3198091647D9}">
      <dgm:prSet/>
      <dgm:spPr/>
      <dgm:t>
        <a:bodyPr/>
        <a:lstStyle/>
        <a:p>
          <a:r>
            <a:rPr lang="en-US" dirty="0"/>
            <a:t>Reporting</a:t>
          </a:r>
        </a:p>
      </dgm:t>
    </dgm:pt>
    <dgm:pt modelId="{9E9D90AE-A642-4349-9CC2-2D93EFC4727A}" type="parTrans" cxnId="{B425E895-0183-4058-B07C-00D5B051D7BD}">
      <dgm:prSet/>
      <dgm:spPr/>
      <dgm:t>
        <a:bodyPr/>
        <a:lstStyle/>
        <a:p>
          <a:endParaRPr lang="en-US"/>
        </a:p>
      </dgm:t>
    </dgm:pt>
    <dgm:pt modelId="{6E370089-F020-41C4-BEF6-92C58827E742}" type="sibTrans" cxnId="{B425E895-0183-4058-B07C-00D5B051D7BD}">
      <dgm:prSet/>
      <dgm:spPr/>
      <dgm:t>
        <a:bodyPr/>
        <a:lstStyle/>
        <a:p>
          <a:endParaRPr lang="en-US"/>
        </a:p>
      </dgm:t>
    </dgm:pt>
    <dgm:pt modelId="{54F46871-72A8-430E-8DAF-38C9172CD351}">
      <dgm:prSet/>
      <dgm:spPr/>
      <dgm:t>
        <a:bodyPr/>
        <a:lstStyle/>
        <a:p>
          <a:r>
            <a:rPr lang="en-US"/>
            <a:t>Explores PT methodology</a:t>
          </a:r>
        </a:p>
      </dgm:t>
    </dgm:pt>
    <dgm:pt modelId="{2AB5907C-902B-49F9-A73D-291E46D7D672}" type="parTrans" cxnId="{21AD3565-46C4-4B8E-A950-00DA5BFF1005}">
      <dgm:prSet/>
      <dgm:spPr/>
      <dgm:t>
        <a:bodyPr/>
        <a:lstStyle/>
        <a:p>
          <a:endParaRPr lang="en-US"/>
        </a:p>
      </dgm:t>
    </dgm:pt>
    <dgm:pt modelId="{F829D744-B00B-41E5-B878-026184C4F984}" type="sibTrans" cxnId="{21AD3565-46C4-4B8E-A950-00DA5BFF1005}">
      <dgm:prSet/>
      <dgm:spPr/>
      <dgm:t>
        <a:bodyPr/>
        <a:lstStyle/>
        <a:p>
          <a:endParaRPr lang="en-US"/>
        </a:p>
      </dgm:t>
    </dgm:pt>
    <dgm:pt modelId="{59DF101B-F516-44EB-AF8D-8D93AE7F99E9}">
      <dgm:prSet/>
      <dgm:spPr/>
      <dgm:t>
        <a:bodyPr/>
        <a:lstStyle/>
        <a:p>
          <a:r>
            <a:rPr lang="en-US"/>
            <a:t>Significance </a:t>
          </a:r>
        </a:p>
      </dgm:t>
    </dgm:pt>
    <dgm:pt modelId="{919F8733-DC0F-40A0-B82F-AC8EE1F48136}" type="parTrans" cxnId="{E608E326-49BF-43E1-BAD8-3B2FAE93FA2D}">
      <dgm:prSet/>
      <dgm:spPr/>
      <dgm:t>
        <a:bodyPr/>
        <a:lstStyle/>
        <a:p>
          <a:endParaRPr lang="en-US"/>
        </a:p>
      </dgm:t>
    </dgm:pt>
    <dgm:pt modelId="{22DF6C9C-0C2C-4A54-804F-D9355F5DEBD6}" type="sibTrans" cxnId="{E608E326-49BF-43E1-BAD8-3B2FAE93FA2D}">
      <dgm:prSet/>
      <dgm:spPr/>
      <dgm:t>
        <a:bodyPr/>
        <a:lstStyle/>
        <a:p>
          <a:endParaRPr lang="en-US"/>
        </a:p>
      </dgm:t>
    </dgm:pt>
    <dgm:pt modelId="{D83208D8-3BFD-458B-85EE-9613EA2A8C25}">
      <dgm:prSet/>
      <dgm:spPr/>
      <dgm:t>
        <a:bodyPr/>
        <a:lstStyle/>
        <a:p>
          <a:r>
            <a:rPr lang="en-US"/>
            <a:t>Uncover Weak Points,</a:t>
          </a:r>
        </a:p>
      </dgm:t>
    </dgm:pt>
    <dgm:pt modelId="{695AE301-03D8-485A-B423-7F6D1EED51E6}" type="parTrans" cxnId="{0420B1BE-67BB-44EB-9BFB-D2DE396F0F84}">
      <dgm:prSet/>
      <dgm:spPr/>
      <dgm:t>
        <a:bodyPr/>
        <a:lstStyle/>
        <a:p>
          <a:endParaRPr lang="en-US"/>
        </a:p>
      </dgm:t>
    </dgm:pt>
    <dgm:pt modelId="{F668E383-2338-495A-A773-8FF0BC0E0DD5}" type="sibTrans" cxnId="{0420B1BE-67BB-44EB-9BFB-D2DE396F0F84}">
      <dgm:prSet/>
      <dgm:spPr/>
      <dgm:t>
        <a:bodyPr/>
        <a:lstStyle/>
        <a:p>
          <a:endParaRPr lang="en-US"/>
        </a:p>
      </dgm:t>
    </dgm:pt>
    <dgm:pt modelId="{C695E29F-4942-4DB5-BDE0-3E26C295E0BB}">
      <dgm:prSet/>
      <dgm:spPr/>
      <dgm:t>
        <a:bodyPr/>
        <a:lstStyle/>
        <a:p>
          <a:r>
            <a:rPr lang="en-US"/>
            <a:t>Understand Potential Attack Scenarios</a:t>
          </a:r>
        </a:p>
      </dgm:t>
    </dgm:pt>
    <dgm:pt modelId="{187E362A-B82F-4730-A756-51997F9D463C}" type="parTrans" cxnId="{7CC54B34-B465-4DBD-ACA9-AF5C3FD4F621}">
      <dgm:prSet/>
      <dgm:spPr/>
      <dgm:t>
        <a:bodyPr/>
        <a:lstStyle/>
        <a:p>
          <a:endParaRPr lang="en-US"/>
        </a:p>
      </dgm:t>
    </dgm:pt>
    <dgm:pt modelId="{82A1BBE2-D6BA-4F44-ABDE-8A71B07A13F8}" type="sibTrans" cxnId="{7CC54B34-B465-4DBD-ACA9-AF5C3FD4F621}">
      <dgm:prSet/>
      <dgm:spPr/>
      <dgm:t>
        <a:bodyPr/>
        <a:lstStyle/>
        <a:p>
          <a:endParaRPr lang="en-US"/>
        </a:p>
      </dgm:t>
    </dgm:pt>
    <dgm:pt modelId="{ABE9C9FB-8205-4CE3-B5CB-3F5283082D2D}">
      <dgm:prSet/>
      <dgm:spPr/>
      <dgm:t>
        <a:bodyPr/>
        <a:lstStyle/>
        <a:p>
          <a:r>
            <a:rPr lang="en-US"/>
            <a:t>Analyze The Vulnerability Severity</a:t>
          </a:r>
        </a:p>
      </dgm:t>
    </dgm:pt>
    <dgm:pt modelId="{9F53CAF2-EB8A-4250-8370-377305C526CF}" type="parTrans" cxnId="{7E421D99-D21B-441A-B65B-77A58676AD6A}">
      <dgm:prSet/>
      <dgm:spPr/>
      <dgm:t>
        <a:bodyPr/>
        <a:lstStyle/>
        <a:p>
          <a:endParaRPr lang="en-US"/>
        </a:p>
      </dgm:t>
    </dgm:pt>
    <dgm:pt modelId="{D14623DA-611D-445D-89FD-E633C9848213}" type="sibTrans" cxnId="{7E421D99-D21B-441A-B65B-77A58676AD6A}">
      <dgm:prSet/>
      <dgm:spPr/>
      <dgm:t>
        <a:bodyPr/>
        <a:lstStyle/>
        <a:p>
          <a:endParaRPr lang="en-US"/>
        </a:p>
      </dgm:t>
    </dgm:pt>
    <dgm:pt modelId="{3D99C023-22FF-4ADD-AE9B-FAE38E41869D}">
      <dgm:prSet/>
      <dgm:spPr/>
      <dgm:t>
        <a:bodyPr/>
        <a:lstStyle/>
        <a:p>
          <a:r>
            <a:rPr lang="en-US" dirty="0"/>
            <a:t>Continuous Training</a:t>
          </a:r>
        </a:p>
      </dgm:t>
    </dgm:pt>
    <dgm:pt modelId="{37B0C537-F601-480C-9CF9-88E3BEE7212C}" type="parTrans" cxnId="{CC97B6FC-A001-4DB1-874B-41877E64882B}">
      <dgm:prSet/>
      <dgm:spPr/>
      <dgm:t>
        <a:bodyPr/>
        <a:lstStyle/>
        <a:p>
          <a:endParaRPr lang="en-US"/>
        </a:p>
      </dgm:t>
    </dgm:pt>
    <dgm:pt modelId="{6BE89166-4E58-456B-B890-DA4882FE5F62}" type="sibTrans" cxnId="{CC97B6FC-A001-4DB1-874B-41877E64882B}">
      <dgm:prSet/>
      <dgm:spPr/>
      <dgm:t>
        <a:bodyPr/>
        <a:lstStyle/>
        <a:p>
          <a:endParaRPr lang="en-US"/>
        </a:p>
      </dgm:t>
    </dgm:pt>
    <dgm:pt modelId="{36D6DC99-A6D3-49F8-A44B-62DF16EBFFB7}">
      <dgm:prSet/>
      <dgm:spPr/>
      <dgm:t>
        <a:bodyPr/>
        <a:lstStyle/>
        <a:p>
          <a:r>
            <a:rPr lang="en-US" dirty="0"/>
            <a:t>Practical Demonstrations </a:t>
          </a:r>
        </a:p>
      </dgm:t>
    </dgm:pt>
    <dgm:pt modelId="{821DF82B-3FFC-4CC4-9C22-1B8B6D2202A0}" type="parTrans" cxnId="{237ECD44-A091-4D88-B96E-3F5316A9106D}">
      <dgm:prSet/>
      <dgm:spPr/>
      <dgm:t>
        <a:bodyPr/>
        <a:lstStyle/>
        <a:p>
          <a:endParaRPr lang="en-US"/>
        </a:p>
      </dgm:t>
    </dgm:pt>
    <dgm:pt modelId="{646A9F43-BC1E-4CEF-9322-20A0593F4634}" type="sibTrans" cxnId="{237ECD44-A091-4D88-B96E-3F5316A9106D}">
      <dgm:prSet/>
      <dgm:spPr/>
      <dgm:t>
        <a:bodyPr/>
        <a:lstStyle/>
        <a:p>
          <a:endParaRPr lang="en-US"/>
        </a:p>
      </dgm:t>
    </dgm:pt>
    <dgm:pt modelId="{2140F865-E7BB-47B5-861E-39D93BECEA6E}" type="pres">
      <dgm:prSet presAssocID="{6D45D645-7B0A-4919-8080-C2B911B31606}" presName="linear" presStyleCnt="0">
        <dgm:presLayoutVars>
          <dgm:animLvl val="lvl"/>
          <dgm:resizeHandles val="exact"/>
        </dgm:presLayoutVars>
      </dgm:prSet>
      <dgm:spPr/>
    </dgm:pt>
    <dgm:pt modelId="{85DAB439-56D6-4893-95A9-E51779720817}" type="pres">
      <dgm:prSet presAssocID="{E8ABC6D9-8B35-4DEB-9774-0FBDAB4CCAA9}" presName="parentText" presStyleLbl="node1" presStyleIdx="0" presStyleCnt="2">
        <dgm:presLayoutVars>
          <dgm:chMax val="0"/>
          <dgm:bulletEnabled val="1"/>
        </dgm:presLayoutVars>
      </dgm:prSet>
      <dgm:spPr/>
    </dgm:pt>
    <dgm:pt modelId="{50539BF5-82B5-4C6B-8D5E-53E0A165852A}" type="pres">
      <dgm:prSet presAssocID="{E8ABC6D9-8B35-4DEB-9774-0FBDAB4CCAA9}" presName="childText" presStyleLbl="revTx" presStyleIdx="0" presStyleCnt="2">
        <dgm:presLayoutVars>
          <dgm:bulletEnabled val="1"/>
        </dgm:presLayoutVars>
      </dgm:prSet>
      <dgm:spPr/>
    </dgm:pt>
    <dgm:pt modelId="{31B7CC0C-4B6D-453A-B51B-ED37EA4BC501}" type="pres">
      <dgm:prSet presAssocID="{54F46871-72A8-430E-8DAF-38C9172CD351}" presName="parentText" presStyleLbl="node1" presStyleIdx="1" presStyleCnt="2">
        <dgm:presLayoutVars>
          <dgm:chMax val="0"/>
          <dgm:bulletEnabled val="1"/>
        </dgm:presLayoutVars>
      </dgm:prSet>
      <dgm:spPr/>
    </dgm:pt>
    <dgm:pt modelId="{977FC264-4F56-4D54-BCB8-4CA1D229D1D5}" type="pres">
      <dgm:prSet presAssocID="{54F46871-72A8-430E-8DAF-38C9172CD351}" presName="childText" presStyleLbl="revTx" presStyleIdx="1" presStyleCnt="2">
        <dgm:presLayoutVars>
          <dgm:bulletEnabled val="1"/>
        </dgm:presLayoutVars>
      </dgm:prSet>
      <dgm:spPr/>
    </dgm:pt>
  </dgm:ptLst>
  <dgm:cxnLst>
    <dgm:cxn modelId="{152B330D-2805-4FA6-84B3-9E9C9B4A9BE2}" type="presOf" srcId="{E8ABC6D9-8B35-4DEB-9774-0FBDAB4CCAA9}" destId="{85DAB439-56D6-4893-95A9-E51779720817}" srcOrd="0" destOrd="0" presId="urn:microsoft.com/office/officeart/2005/8/layout/vList2"/>
    <dgm:cxn modelId="{E608E326-49BF-43E1-BAD8-3B2FAE93FA2D}" srcId="{54F46871-72A8-430E-8DAF-38C9172CD351}" destId="{59DF101B-F516-44EB-AF8D-8D93AE7F99E9}" srcOrd="0" destOrd="0" parTransId="{919F8733-DC0F-40A0-B82F-AC8EE1F48136}" sibTransId="{22DF6C9C-0C2C-4A54-804F-D9355F5DEBD6}"/>
    <dgm:cxn modelId="{7CC54B34-B465-4DBD-ACA9-AF5C3FD4F621}" srcId="{59DF101B-F516-44EB-AF8D-8D93AE7F99E9}" destId="{C695E29F-4942-4DB5-BDE0-3E26C295E0BB}" srcOrd="1" destOrd="0" parTransId="{187E362A-B82F-4730-A756-51997F9D463C}" sibTransId="{82A1BBE2-D6BA-4F44-ABDE-8A71B07A13F8}"/>
    <dgm:cxn modelId="{AC6FFE34-A921-40E0-AC2A-E7EB29C7382F}" type="presOf" srcId="{A43B7762-8DC7-4796-B253-3198091647D9}" destId="{50539BF5-82B5-4C6B-8D5E-53E0A165852A}" srcOrd="0" destOrd="5" presId="urn:microsoft.com/office/officeart/2005/8/layout/vList2"/>
    <dgm:cxn modelId="{EC52885D-D67E-46E6-92CC-0DFF58961C4C}" type="presOf" srcId="{18721E72-3B2B-4539-A65E-F8CA18936388}" destId="{50539BF5-82B5-4C6B-8D5E-53E0A165852A}" srcOrd="0" destOrd="0" presId="urn:microsoft.com/office/officeart/2005/8/layout/vList2"/>
    <dgm:cxn modelId="{237ECD44-A091-4D88-B96E-3F5316A9106D}" srcId="{54F46871-72A8-430E-8DAF-38C9172CD351}" destId="{36D6DC99-A6D3-49F8-A44B-62DF16EBFFB7}" srcOrd="2" destOrd="0" parTransId="{821DF82B-3FFC-4CC4-9C22-1B8B6D2202A0}" sibTransId="{646A9F43-BC1E-4CEF-9322-20A0593F4634}"/>
    <dgm:cxn modelId="{21AD3565-46C4-4B8E-A950-00DA5BFF1005}" srcId="{6D45D645-7B0A-4919-8080-C2B911B31606}" destId="{54F46871-72A8-430E-8DAF-38C9172CD351}" srcOrd="1" destOrd="0" parTransId="{2AB5907C-902B-49F9-A73D-291E46D7D672}" sibTransId="{F829D744-B00B-41E5-B878-026184C4F984}"/>
    <dgm:cxn modelId="{D51A3346-54D6-4E8D-A9FC-7188F4F27A4A}" type="presOf" srcId="{6D45D645-7B0A-4919-8080-C2B911B31606}" destId="{2140F865-E7BB-47B5-861E-39D93BECEA6E}" srcOrd="0" destOrd="0" presId="urn:microsoft.com/office/officeart/2005/8/layout/vList2"/>
    <dgm:cxn modelId="{E34C336E-B35C-41E6-ABB7-C81C2FE4A3B9}" srcId="{E8ABC6D9-8B35-4DEB-9774-0FBDAB4CCAA9}" destId="{18721E72-3B2B-4539-A65E-F8CA18936388}" srcOrd="0" destOrd="0" parTransId="{F819DA41-588D-4D30-A73D-73771CFEEECE}" sibTransId="{99A4A688-AAD2-45EB-BC9B-31961C689486}"/>
    <dgm:cxn modelId="{BADC6C70-2C63-4517-9DC7-04EC84BD0B88}" type="presOf" srcId="{519FE088-E064-475F-AE00-5058DE5A0110}" destId="{50539BF5-82B5-4C6B-8D5E-53E0A165852A}" srcOrd="0" destOrd="1" presId="urn:microsoft.com/office/officeart/2005/8/layout/vList2"/>
    <dgm:cxn modelId="{6EF0BF54-2A1F-4147-B966-21843E47D3BE}" type="presOf" srcId="{59DF101B-F516-44EB-AF8D-8D93AE7F99E9}" destId="{977FC264-4F56-4D54-BCB8-4CA1D229D1D5}" srcOrd="0" destOrd="0" presId="urn:microsoft.com/office/officeart/2005/8/layout/vList2"/>
    <dgm:cxn modelId="{346DCA75-F647-4CCE-9F83-B54AEB6243F5}" type="presOf" srcId="{B12FBEA9-42F8-4274-82CF-621905D4EFE2}" destId="{50539BF5-82B5-4C6B-8D5E-53E0A165852A}" srcOrd="0" destOrd="4" presId="urn:microsoft.com/office/officeart/2005/8/layout/vList2"/>
    <dgm:cxn modelId="{78876B56-92FA-4C7D-AAD2-6BE164B1F6E4}" type="presOf" srcId="{54F46871-72A8-430E-8DAF-38C9172CD351}" destId="{31B7CC0C-4B6D-453A-B51B-ED37EA4BC501}" srcOrd="0" destOrd="0" presId="urn:microsoft.com/office/officeart/2005/8/layout/vList2"/>
    <dgm:cxn modelId="{B898197A-451A-473D-A090-E200D6E89C80}" type="presOf" srcId="{D83208D8-3BFD-458B-85EE-9613EA2A8C25}" destId="{977FC264-4F56-4D54-BCB8-4CA1D229D1D5}" srcOrd="0" destOrd="1" presId="urn:microsoft.com/office/officeart/2005/8/layout/vList2"/>
    <dgm:cxn modelId="{4E76AB83-A7C5-4495-8777-554C934F017F}" type="presOf" srcId="{3D99C023-22FF-4ADD-AE9B-FAE38E41869D}" destId="{977FC264-4F56-4D54-BCB8-4CA1D229D1D5}" srcOrd="0" destOrd="4" presId="urn:microsoft.com/office/officeart/2005/8/layout/vList2"/>
    <dgm:cxn modelId="{CC381386-7AB7-443E-84E4-405E2DCA6029}" type="presOf" srcId="{36D6DC99-A6D3-49F8-A44B-62DF16EBFFB7}" destId="{977FC264-4F56-4D54-BCB8-4CA1D229D1D5}" srcOrd="0" destOrd="5" presId="urn:microsoft.com/office/officeart/2005/8/layout/vList2"/>
    <dgm:cxn modelId="{B425E895-0183-4058-B07C-00D5B051D7BD}" srcId="{E8ABC6D9-8B35-4DEB-9774-0FBDAB4CCAA9}" destId="{A43B7762-8DC7-4796-B253-3198091647D9}" srcOrd="5" destOrd="0" parTransId="{9E9D90AE-A642-4349-9CC2-2D93EFC4727A}" sibTransId="{6E370089-F020-41C4-BEF6-92C58827E742}"/>
    <dgm:cxn modelId="{7E421D99-D21B-441A-B65B-77A58676AD6A}" srcId="{59DF101B-F516-44EB-AF8D-8D93AE7F99E9}" destId="{ABE9C9FB-8205-4CE3-B5CB-3F5283082D2D}" srcOrd="2" destOrd="0" parTransId="{9F53CAF2-EB8A-4250-8370-377305C526CF}" sibTransId="{D14623DA-611D-445D-89FD-E633C9848213}"/>
    <dgm:cxn modelId="{4A69269A-0109-4669-8AAB-125A8A8FF2E2}" type="presOf" srcId="{6A0E6FAA-8535-46ED-BD73-3FCE339ABBB2}" destId="{50539BF5-82B5-4C6B-8D5E-53E0A165852A}" srcOrd="0" destOrd="3" presId="urn:microsoft.com/office/officeart/2005/8/layout/vList2"/>
    <dgm:cxn modelId="{0ECF489B-B338-4090-A2BB-04B4D9F8BAB6}" srcId="{E8ABC6D9-8B35-4DEB-9774-0FBDAB4CCAA9}" destId="{519FE088-E064-475F-AE00-5058DE5A0110}" srcOrd="1" destOrd="0" parTransId="{9C0A9C44-E63B-4D9E-9A16-A773D74470E2}" sibTransId="{FA0A89DE-612F-48FE-B8F7-00EAA0FBA763}"/>
    <dgm:cxn modelId="{68A6F49C-A629-40AF-A940-409E243FA04D}" type="presOf" srcId="{CA24C06D-D924-4CA5-93AF-EE1587F18ADE}" destId="{50539BF5-82B5-4C6B-8D5E-53E0A165852A}" srcOrd="0" destOrd="2" presId="urn:microsoft.com/office/officeart/2005/8/layout/vList2"/>
    <dgm:cxn modelId="{9A40D7A2-EAA8-45A0-A6D5-26A750FCB282}" srcId="{6D45D645-7B0A-4919-8080-C2B911B31606}" destId="{E8ABC6D9-8B35-4DEB-9774-0FBDAB4CCAA9}" srcOrd="0" destOrd="0" parTransId="{0E4CB5E3-114E-4D50-BB28-2558C5FB2E0D}" sibTransId="{62DFADF8-6855-418E-8235-782864F9A860}"/>
    <dgm:cxn modelId="{DFDFF1A5-53A2-4825-BC96-A99E18B43F50}" type="presOf" srcId="{ABE9C9FB-8205-4CE3-B5CB-3F5283082D2D}" destId="{977FC264-4F56-4D54-BCB8-4CA1D229D1D5}" srcOrd="0" destOrd="3" presId="urn:microsoft.com/office/officeart/2005/8/layout/vList2"/>
    <dgm:cxn modelId="{0420B1BE-67BB-44EB-9BFB-D2DE396F0F84}" srcId="{59DF101B-F516-44EB-AF8D-8D93AE7F99E9}" destId="{D83208D8-3BFD-458B-85EE-9613EA2A8C25}" srcOrd="0" destOrd="0" parTransId="{695AE301-03D8-485A-B423-7F6D1EED51E6}" sibTransId="{F668E383-2338-495A-A773-8FF0BC0E0DD5}"/>
    <dgm:cxn modelId="{AF95AFDD-023C-4B5A-8151-D03C3B74907B}" type="presOf" srcId="{C695E29F-4942-4DB5-BDE0-3E26C295E0BB}" destId="{977FC264-4F56-4D54-BCB8-4CA1D229D1D5}" srcOrd="0" destOrd="2" presId="urn:microsoft.com/office/officeart/2005/8/layout/vList2"/>
    <dgm:cxn modelId="{CE6785DF-D5F2-403D-8404-055FA68B09B4}" srcId="{E8ABC6D9-8B35-4DEB-9774-0FBDAB4CCAA9}" destId="{CA24C06D-D924-4CA5-93AF-EE1587F18ADE}" srcOrd="2" destOrd="0" parTransId="{72E4811C-8F3B-4293-98AD-D376201ED3B8}" sibTransId="{BC7C1BB8-C0C6-4A63-81DE-1DA440C4ED9A}"/>
    <dgm:cxn modelId="{0B76EBE2-032B-4F73-9125-2C3CD7813F7A}" srcId="{E8ABC6D9-8B35-4DEB-9774-0FBDAB4CCAA9}" destId="{B12FBEA9-42F8-4274-82CF-621905D4EFE2}" srcOrd="4" destOrd="0" parTransId="{ED9C8B8C-A2D0-4EE4-B192-3324E096E1E6}" sibTransId="{FAFB7E96-3BE2-4502-B33F-FA4450378B05}"/>
    <dgm:cxn modelId="{3ABBD7EF-DCA2-4232-854B-52951436B148}" srcId="{E8ABC6D9-8B35-4DEB-9774-0FBDAB4CCAA9}" destId="{6A0E6FAA-8535-46ED-BD73-3FCE339ABBB2}" srcOrd="3" destOrd="0" parTransId="{B1CAA505-6401-48CB-BD19-B1D82453E1D8}" sibTransId="{86F86ED3-47C5-4A34-B02B-C2DF04020B49}"/>
    <dgm:cxn modelId="{CC97B6FC-A001-4DB1-874B-41877E64882B}" srcId="{54F46871-72A8-430E-8DAF-38C9172CD351}" destId="{3D99C023-22FF-4ADD-AE9B-FAE38E41869D}" srcOrd="1" destOrd="0" parTransId="{37B0C537-F601-480C-9CF9-88E3BEE7212C}" sibTransId="{6BE89166-4E58-456B-B890-DA4882FE5F62}"/>
    <dgm:cxn modelId="{C4FCF16B-F5B7-43DD-AE3B-F277F1906F6D}" type="presParOf" srcId="{2140F865-E7BB-47B5-861E-39D93BECEA6E}" destId="{85DAB439-56D6-4893-95A9-E51779720817}" srcOrd="0" destOrd="0" presId="urn:microsoft.com/office/officeart/2005/8/layout/vList2"/>
    <dgm:cxn modelId="{5FBC7E54-7512-4178-8B97-00ED6BA6E3C6}" type="presParOf" srcId="{2140F865-E7BB-47B5-861E-39D93BECEA6E}" destId="{50539BF5-82B5-4C6B-8D5E-53E0A165852A}" srcOrd="1" destOrd="0" presId="urn:microsoft.com/office/officeart/2005/8/layout/vList2"/>
    <dgm:cxn modelId="{B4A60AC2-D0BE-4CCE-AC6A-89676A3BC219}" type="presParOf" srcId="{2140F865-E7BB-47B5-861E-39D93BECEA6E}" destId="{31B7CC0C-4B6D-453A-B51B-ED37EA4BC501}" srcOrd="2" destOrd="0" presId="urn:microsoft.com/office/officeart/2005/8/layout/vList2"/>
    <dgm:cxn modelId="{5B1EC3E6-8AF0-4ED1-97F7-ABC1AA7AB2A4}" type="presParOf" srcId="{2140F865-E7BB-47B5-861E-39D93BECEA6E}" destId="{977FC264-4F56-4D54-BCB8-4CA1D229D1D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3C8BEC-9841-4AAB-9333-766F0D8A64CB}" type="doc">
      <dgm:prSet loTypeId="urn:microsoft.com/office/officeart/2005/8/layout/hChevron3" loCatId="process" qsTypeId="urn:microsoft.com/office/officeart/2005/8/quickstyle/simple1" qsCatId="simple" csTypeId="urn:microsoft.com/office/officeart/2005/8/colors/accent2_3" csCatId="accent2" phldr="1"/>
      <dgm:spPr/>
      <dgm:t>
        <a:bodyPr/>
        <a:lstStyle/>
        <a:p>
          <a:endParaRPr lang="en-US"/>
        </a:p>
      </dgm:t>
    </dgm:pt>
    <dgm:pt modelId="{8E4CBF03-CC61-412D-A828-29DA716B08A6}">
      <dgm:prSet/>
      <dgm:spPr/>
      <dgm:t>
        <a:bodyPr/>
        <a:lstStyle/>
        <a:p>
          <a:r>
            <a:rPr lang="en-US" dirty="0"/>
            <a:t>Network Assessment</a:t>
          </a:r>
        </a:p>
      </dgm:t>
    </dgm:pt>
    <dgm:pt modelId="{8F164C57-5D18-407A-9515-A36262E77897}" type="parTrans" cxnId="{94C88951-3E13-4E2D-A74C-85AF0CDAFCB5}">
      <dgm:prSet/>
      <dgm:spPr/>
      <dgm:t>
        <a:bodyPr/>
        <a:lstStyle/>
        <a:p>
          <a:endParaRPr lang="en-US"/>
        </a:p>
      </dgm:t>
    </dgm:pt>
    <dgm:pt modelId="{4F0AC92C-FDE8-4043-8F11-80B5CB671603}" type="sibTrans" cxnId="{94C88951-3E13-4E2D-A74C-85AF0CDAFCB5}">
      <dgm:prSet/>
      <dgm:spPr/>
      <dgm:t>
        <a:bodyPr/>
        <a:lstStyle/>
        <a:p>
          <a:endParaRPr lang="en-US"/>
        </a:p>
      </dgm:t>
    </dgm:pt>
    <dgm:pt modelId="{D1EC8FF3-5969-4FCF-8861-E1560AF5CFC7}">
      <dgm:prSet/>
      <dgm:spPr/>
      <dgm:t>
        <a:bodyPr/>
        <a:lstStyle/>
        <a:p>
          <a:r>
            <a:rPr lang="en-US" dirty="0"/>
            <a:t>Attack Graph Generation </a:t>
          </a:r>
        </a:p>
      </dgm:t>
    </dgm:pt>
    <dgm:pt modelId="{20BA1A69-5296-4B62-BF3D-F1EE9AC2BADE}" type="parTrans" cxnId="{244A4AEE-D77E-4C3C-BE7A-24AB2C97E5FC}">
      <dgm:prSet/>
      <dgm:spPr/>
      <dgm:t>
        <a:bodyPr/>
        <a:lstStyle/>
        <a:p>
          <a:endParaRPr lang="en-US"/>
        </a:p>
      </dgm:t>
    </dgm:pt>
    <dgm:pt modelId="{3190CFFE-5764-4D3B-9F84-2A946CF52ABA}" type="sibTrans" cxnId="{244A4AEE-D77E-4C3C-BE7A-24AB2C97E5FC}">
      <dgm:prSet/>
      <dgm:spPr/>
      <dgm:t>
        <a:bodyPr/>
        <a:lstStyle/>
        <a:p>
          <a:endParaRPr lang="en-US"/>
        </a:p>
      </dgm:t>
    </dgm:pt>
    <dgm:pt modelId="{66359DD5-6C0A-42A5-8A34-34D7836FFCDC}">
      <dgm:prSet/>
      <dgm:spPr/>
      <dgm:t>
        <a:bodyPr/>
        <a:lstStyle/>
        <a:p>
          <a:r>
            <a:rPr lang="en-US" dirty="0"/>
            <a:t>State Graph</a:t>
          </a:r>
        </a:p>
      </dgm:t>
    </dgm:pt>
    <dgm:pt modelId="{D40E1E6E-CEB4-412C-B926-47EE22F8507E}" type="parTrans" cxnId="{F870DF9E-0C55-41C8-BB3A-3C02767DE604}">
      <dgm:prSet/>
      <dgm:spPr/>
      <dgm:t>
        <a:bodyPr/>
        <a:lstStyle/>
        <a:p>
          <a:endParaRPr lang="en-US"/>
        </a:p>
      </dgm:t>
    </dgm:pt>
    <dgm:pt modelId="{4D21F86C-7D8C-48EA-90C8-9D2F50F01EA6}" type="sibTrans" cxnId="{F870DF9E-0C55-41C8-BB3A-3C02767DE604}">
      <dgm:prSet/>
      <dgm:spPr/>
      <dgm:t>
        <a:bodyPr/>
        <a:lstStyle/>
        <a:p>
          <a:endParaRPr lang="en-US"/>
        </a:p>
      </dgm:t>
    </dgm:pt>
    <dgm:pt modelId="{5F6D7F6C-5977-42D0-AB8D-5877DA47EB44}">
      <dgm:prSet/>
      <dgm:spPr/>
      <dgm:t>
        <a:bodyPr/>
        <a:lstStyle/>
        <a:p>
          <a:r>
            <a:rPr lang="en-US" dirty="0"/>
            <a:t>Attack Plan Generation and Validation</a:t>
          </a:r>
        </a:p>
      </dgm:t>
    </dgm:pt>
    <dgm:pt modelId="{D9503510-59E7-40F6-8B96-E73A08C62565}" type="parTrans" cxnId="{9021D1E2-423D-4A87-831E-C351BA91BDCE}">
      <dgm:prSet/>
      <dgm:spPr/>
      <dgm:t>
        <a:bodyPr/>
        <a:lstStyle/>
        <a:p>
          <a:endParaRPr lang="en-US"/>
        </a:p>
      </dgm:t>
    </dgm:pt>
    <dgm:pt modelId="{48576026-9291-4AC1-BEE6-CF9B81E52CF4}" type="sibTrans" cxnId="{9021D1E2-423D-4A87-831E-C351BA91BDCE}">
      <dgm:prSet/>
      <dgm:spPr/>
      <dgm:t>
        <a:bodyPr/>
        <a:lstStyle/>
        <a:p>
          <a:endParaRPr lang="en-US"/>
        </a:p>
      </dgm:t>
    </dgm:pt>
    <dgm:pt modelId="{66554156-9F7A-4206-B343-3CDF56A90F72}" type="pres">
      <dgm:prSet presAssocID="{8A3C8BEC-9841-4AAB-9333-766F0D8A64CB}" presName="Name0" presStyleCnt="0">
        <dgm:presLayoutVars>
          <dgm:dir/>
          <dgm:resizeHandles val="exact"/>
        </dgm:presLayoutVars>
      </dgm:prSet>
      <dgm:spPr/>
    </dgm:pt>
    <dgm:pt modelId="{505408B5-335C-41EB-AFA3-928BF93722E9}" type="pres">
      <dgm:prSet presAssocID="{8E4CBF03-CC61-412D-A828-29DA716B08A6}" presName="parTxOnly" presStyleLbl="node1" presStyleIdx="0" presStyleCnt="4">
        <dgm:presLayoutVars>
          <dgm:bulletEnabled val="1"/>
        </dgm:presLayoutVars>
      </dgm:prSet>
      <dgm:spPr/>
    </dgm:pt>
    <dgm:pt modelId="{ED2BA897-3026-417F-BAD5-A8A4ED77FA01}" type="pres">
      <dgm:prSet presAssocID="{4F0AC92C-FDE8-4043-8F11-80B5CB671603}" presName="parSpace" presStyleCnt="0"/>
      <dgm:spPr/>
    </dgm:pt>
    <dgm:pt modelId="{67A63436-6FDA-429C-BA9F-2E331B2C9A35}" type="pres">
      <dgm:prSet presAssocID="{D1EC8FF3-5969-4FCF-8861-E1560AF5CFC7}" presName="parTxOnly" presStyleLbl="node1" presStyleIdx="1" presStyleCnt="4">
        <dgm:presLayoutVars>
          <dgm:bulletEnabled val="1"/>
        </dgm:presLayoutVars>
      </dgm:prSet>
      <dgm:spPr/>
    </dgm:pt>
    <dgm:pt modelId="{ED80515E-F226-4D04-A35A-F0D12953C63F}" type="pres">
      <dgm:prSet presAssocID="{3190CFFE-5764-4D3B-9F84-2A946CF52ABA}" presName="parSpace" presStyleCnt="0"/>
      <dgm:spPr/>
    </dgm:pt>
    <dgm:pt modelId="{88610FBF-2E21-4EAA-BCB0-B352007CF116}" type="pres">
      <dgm:prSet presAssocID="{66359DD5-6C0A-42A5-8A34-34D7836FFCDC}" presName="parTxOnly" presStyleLbl="node1" presStyleIdx="2" presStyleCnt="4">
        <dgm:presLayoutVars>
          <dgm:bulletEnabled val="1"/>
        </dgm:presLayoutVars>
      </dgm:prSet>
      <dgm:spPr/>
    </dgm:pt>
    <dgm:pt modelId="{619F6911-1CE0-45E0-ABFA-2620361524F4}" type="pres">
      <dgm:prSet presAssocID="{4D21F86C-7D8C-48EA-90C8-9D2F50F01EA6}" presName="parSpace" presStyleCnt="0"/>
      <dgm:spPr/>
    </dgm:pt>
    <dgm:pt modelId="{F638763A-D03F-460A-A271-60BD5F1123A2}" type="pres">
      <dgm:prSet presAssocID="{5F6D7F6C-5977-42D0-AB8D-5877DA47EB44}" presName="parTxOnly" presStyleLbl="node1" presStyleIdx="3" presStyleCnt="4">
        <dgm:presLayoutVars>
          <dgm:bulletEnabled val="1"/>
        </dgm:presLayoutVars>
      </dgm:prSet>
      <dgm:spPr/>
    </dgm:pt>
  </dgm:ptLst>
  <dgm:cxnLst>
    <dgm:cxn modelId="{46385C2C-DAD1-4D71-9358-61E1448AABED}" type="presOf" srcId="{D1EC8FF3-5969-4FCF-8861-E1560AF5CFC7}" destId="{67A63436-6FDA-429C-BA9F-2E331B2C9A35}" srcOrd="0" destOrd="0" presId="urn:microsoft.com/office/officeart/2005/8/layout/hChevron3"/>
    <dgm:cxn modelId="{4650E067-65B9-4D2F-8934-2A4F88225BA8}" type="presOf" srcId="{8A3C8BEC-9841-4AAB-9333-766F0D8A64CB}" destId="{66554156-9F7A-4206-B343-3CDF56A90F72}" srcOrd="0" destOrd="0" presId="urn:microsoft.com/office/officeart/2005/8/layout/hChevron3"/>
    <dgm:cxn modelId="{94C88951-3E13-4E2D-A74C-85AF0CDAFCB5}" srcId="{8A3C8BEC-9841-4AAB-9333-766F0D8A64CB}" destId="{8E4CBF03-CC61-412D-A828-29DA716B08A6}" srcOrd="0" destOrd="0" parTransId="{8F164C57-5D18-407A-9515-A36262E77897}" sibTransId="{4F0AC92C-FDE8-4043-8F11-80B5CB671603}"/>
    <dgm:cxn modelId="{ECE58A83-1A2D-49B7-B8DC-8322DE1CB964}" type="presOf" srcId="{5F6D7F6C-5977-42D0-AB8D-5877DA47EB44}" destId="{F638763A-D03F-460A-A271-60BD5F1123A2}" srcOrd="0" destOrd="0" presId="urn:microsoft.com/office/officeart/2005/8/layout/hChevron3"/>
    <dgm:cxn modelId="{38ED8A85-B7BD-4A54-8971-45CDED498B3B}" type="presOf" srcId="{66359DD5-6C0A-42A5-8A34-34D7836FFCDC}" destId="{88610FBF-2E21-4EAA-BCB0-B352007CF116}" srcOrd="0" destOrd="0" presId="urn:microsoft.com/office/officeart/2005/8/layout/hChevron3"/>
    <dgm:cxn modelId="{F5844F92-A9B2-4A52-A4B9-53848C2133DB}" type="presOf" srcId="{8E4CBF03-CC61-412D-A828-29DA716B08A6}" destId="{505408B5-335C-41EB-AFA3-928BF93722E9}" srcOrd="0" destOrd="0" presId="urn:microsoft.com/office/officeart/2005/8/layout/hChevron3"/>
    <dgm:cxn modelId="{F870DF9E-0C55-41C8-BB3A-3C02767DE604}" srcId="{8A3C8BEC-9841-4AAB-9333-766F0D8A64CB}" destId="{66359DD5-6C0A-42A5-8A34-34D7836FFCDC}" srcOrd="2" destOrd="0" parTransId="{D40E1E6E-CEB4-412C-B926-47EE22F8507E}" sibTransId="{4D21F86C-7D8C-48EA-90C8-9D2F50F01EA6}"/>
    <dgm:cxn modelId="{9021D1E2-423D-4A87-831E-C351BA91BDCE}" srcId="{8A3C8BEC-9841-4AAB-9333-766F0D8A64CB}" destId="{5F6D7F6C-5977-42D0-AB8D-5877DA47EB44}" srcOrd="3" destOrd="0" parTransId="{D9503510-59E7-40F6-8B96-E73A08C62565}" sibTransId="{48576026-9291-4AC1-BEE6-CF9B81E52CF4}"/>
    <dgm:cxn modelId="{244A4AEE-D77E-4C3C-BE7A-24AB2C97E5FC}" srcId="{8A3C8BEC-9841-4AAB-9333-766F0D8A64CB}" destId="{D1EC8FF3-5969-4FCF-8861-E1560AF5CFC7}" srcOrd="1" destOrd="0" parTransId="{20BA1A69-5296-4B62-BF3D-F1EE9AC2BADE}" sibTransId="{3190CFFE-5764-4D3B-9F84-2A946CF52ABA}"/>
    <dgm:cxn modelId="{415394C0-41B2-49CC-994E-EEDF71BA603D}" type="presParOf" srcId="{66554156-9F7A-4206-B343-3CDF56A90F72}" destId="{505408B5-335C-41EB-AFA3-928BF93722E9}" srcOrd="0" destOrd="0" presId="urn:microsoft.com/office/officeart/2005/8/layout/hChevron3"/>
    <dgm:cxn modelId="{A03DC073-0996-40B0-9F80-221A2DACFEBA}" type="presParOf" srcId="{66554156-9F7A-4206-B343-3CDF56A90F72}" destId="{ED2BA897-3026-417F-BAD5-A8A4ED77FA01}" srcOrd="1" destOrd="0" presId="urn:microsoft.com/office/officeart/2005/8/layout/hChevron3"/>
    <dgm:cxn modelId="{8B8BC977-1C74-4905-9565-9ED9FAD23C53}" type="presParOf" srcId="{66554156-9F7A-4206-B343-3CDF56A90F72}" destId="{67A63436-6FDA-429C-BA9F-2E331B2C9A35}" srcOrd="2" destOrd="0" presId="urn:microsoft.com/office/officeart/2005/8/layout/hChevron3"/>
    <dgm:cxn modelId="{D4EB06D2-78E3-4BA1-BA27-1F495441AF3F}" type="presParOf" srcId="{66554156-9F7A-4206-B343-3CDF56A90F72}" destId="{ED80515E-F226-4D04-A35A-F0D12953C63F}" srcOrd="3" destOrd="0" presId="urn:microsoft.com/office/officeart/2005/8/layout/hChevron3"/>
    <dgm:cxn modelId="{08EA6D31-026E-4FE0-8D0F-10E595218C82}" type="presParOf" srcId="{66554156-9F7A-4206-B343-3CDF56A90F72}" destId="{88610FBF-2E21-4EAA-BCB0-B352007CF116}" srcOrd="4" destOrd="0" presId="urn:microsoft.com/office/officeart/2005/8/layout/hChevron3"/>
    <dgm:cxn modelId="{7588CBD7-C1D8-496E-B54B-4E8DED93AB03}" type="presParOf" srcId="{66554156-9F7A-4206-B343-3CDF56A90F72}" destId="{619F6911-1CE0-45E0-ABFA-2620361524F4}" srcOrd="5" destOrd="0" presId="urn:microsoft.com/office/officeart/2005/8/layout/hChevron3"/>
    <dgm:cxn modelId="{BE16757A-5768-4D66-B17B-765D2B09CF74}" type="presParOf" srcId="{66554156-9F7A-4206-B343-3CDF56A90F72}" destId="{F638763A-D03F-460A-A271-60BD5F1123A2}"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8E06F6C-22C8-426C-9E56-E97897EA66A8}" type="doc">
      <dgm:prSet loTypeId="urn:microsoft.com/office/officeart/2008/layout/HexagonCluster" loCatId="picture" qsTypeId="urn:microsoft.com/office/officeart/2005/8/quickstyle/simple1" qsCatId="simple" csTypeId="urn:microsoft.com/office/officeart/2005/8/colors/accent2_4" csCatId="accent2" phldr="1"/>
      <dgm:spPr/>
      <dgm:t>
        <a:bodyPr/>
        <a:lstStyle/>
        <a:p>
          <a:endParaRPr lang="en-US"/>
        </a:p>
      </dgm:t>
    </dgm:pt>
    <dgm:pt modelId="{F8C34E10-2032-4CE3-AA05-5EA0305FE3E9}">
      <dgm:prSet/>
      <dgm:spPr/>
      <dgm:t>
        <a:bodyPr/>
        <a:lstStyle/>
        <a:p>
          <a:r>
            <a:rPr lang="en-US" dirty="0"/>
            <a:t>Adaptive</a:t>
          </a:r>
        </a:p>
      </dgm:t>
    </dgm:pt>
    <dgm:pt modelId="{E34D199F-3388-4191-B0AF-1D2BE1AD0E4A}" type="parTrans" cxnId="{A0C1B7C7-A37F-497C-9F56-4C7CC1A4155F}">
      <dgm:prSet/>
      <dgm:spPr/>
      <dgm:t>
        <a:bodyPr/>
        <a:lstStyle/>
        <a:p>
          <a:endParaRPr lang="en-US"/>
        </a:p>
      </dgm:t>
    </dgm:pt>
    <dgm:pt modelId="{9B688191-18DD-4431-BDCD-C7B6C4417BF8}" type="sibTrans" cxnId="{A0C1B7C7-A37F-497C-9F56-4C7CC1A4155F}">
      <dgm:prSet/>
      <dgm:spPr>
        <a:blipFill>
          <a:blip xmlns:r="http://schemas.openxmlformats.org/officeDocument/2006/relationships" r:embed="rId1">
            <a:duotone>
              <a:schemeClr val="accent6">
                <a:shade val="45000"/>
                <a:satMod val="135000"/>
              </a:schemeClr>
              <a:prstClr val="white"/>
            </a:duotone>
            <a:extLst>
              <a:ext uri="{28A0092B-C50C-407E-A947-70E740481C1C}">
                <a14:useLocalDpi xmlns:a14="http://schemas.microsoft.com/office/drawing/2010/main" val="0"/>
              </a:ext>
            </a:extLst>
          </a:blip>
          <a:srcRect/>
          <a:stretch>
            <a:fillRect t="-8000" b="-8000"/>
          </a:stretch>
        </a:blipFill>
      </dgm:spPr>
      <dgm:t>
        <a:bodyPr/>
        <a:lstStyle/>
        <a:p>
          <a:endParaRPr lang="en-US"/>
        </a:p>
      </dgm:t>
    </dgm:pt>
    <dgm:pt modelId="{9E9ECB15-99EF-4DDE-A70B-A5027CE00AFD}">
      <dgm:prSet/>
      <dgm:spPr/>
      <dgm:t>
        <a:bodyPr/>
        <a:lstStyle/>
        <a:p>
          <a:r>
            <a:rPr lang="en-US" dirty="0"/>
            <a:t>Scalable</a:t>
          </a:r>
        </a:p>
      </dgm:t>
    </dgm:pt>
    <dgm:pt modelId="{35E27369-E8F0-4023-9111-CA846E938674}" type="parTrans" cxnId="{393AD4FB-5A80-48CC-8FC5-8545EC1C948D}">
      <dgm:prSet/>
      <dgm:spPr/>
      <dgm:t>
        <a:bodyPr/>
        <a:lstStyle/>
        <a:p>
          <a:endParaRPr lang="en-US"/>
        </a:p>
      </dgm:t>
    </dgm:pt>
    <dgm:pt modelId="{5A67ACBF-D84D-40E7-9C45-53D0DAADF934}" type="sibTrans" cxnId="{393AD4FB-5A80-48CC-8FC5-8545EC1C948D}">
      <dgm:prSet/>
      <dgm:spPr>
        <a:blipFill>
          <a:blip xmlns:r="http://schemas.openxmlformats.org/officeDocument/2006/relationships" r:embed="rId2">
            <a:duotone>
              <a:schemeClr val="accent6">
                <a:shade val="45000"/>
                <a:satMod val="135000"/>
              </a:schemeClr>
              <a:prstClr val="white"/>
            </a:duotone>
          </a:blip>
          <a:srcRect/>
          <a:stretch>
            <a:fillRect t="-8000" b="-8000"/>
          </a:stretch>
        </a:blipFill>
      </dgm:spPr>
      <dgm:t>
        <a:bodyPr/>
        <a:lstStyle/>
        <a:p>
          <a:endParaRPr lang="en-US"/>
        </a:p>
      </dgm:t>
    </dgm:pt>
    <dgm:pt modelId="{E39378B3-FD4D-4E21-89CE-D64C444F2ACA}">
      <dgm:prSet/>
      <dgm:spPr/>
      <dgm:t>
        <a:bodyPr/>
        <a:lstStyle/>
        <a:p>
          <a:r>
            <a:rPr lang="en-US" dirty="0"/>
            <a:t>Real-World Application</a:t>
          </a:r>
        </a:p>
      </dgm:t>
    </dgm:pt>
    <dgm:pt modelId="{EB22F3F3-5652-4F0F-91FB-06E4005A09A6}" type="parTrans" cxnId="{0D130CCF-82BF-4186-8EFC-4CE231EFCBC5}">
      <dgm:prSet/>
      <dgm:spPr/>
      <dgm:t>
        <a:bodyPr/>
        <a:lstStyle/>
        <a:p>
          <a:endParaRPr lang="en-US"/>
        </a:p>
      </dgm:t>
    </dgm:pt>
    <dgm:pt modelId="{B1F493E2-55FB-4EA5-A45F-93B9FB4224D1}" type="sibTrans" cxnId="{0D130CCF-82BF-4186-8EFC-4CE231EFCBC5}">
      <dgm:prSet/>
      <dgm:spPr>
        <a:blipFill>
          <a:blip xmlns:r="http://schemas.openxmlformats.org/officeDocument/2006/relationships"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t="-8000" b="-8000"/>
          </a:stretch>
        </a:blipFill>
      </dgm:spPr>
      <dgm:t>
        <a:bodyPr/>
        <a:lstStyle/>
        <a:p>
          <a:endParaRPr lang="en-US"/>
        </a:p>
      </dgm:t>
    </dgm:pt>
    <dgm:pt modelId="{9E8B7780-6670-4E5A-B32B-34651C554D5D}" type="pres">
      <dgm:prSet presAssocID="{E8E06F6C-22C8-426C-9E56-E97897EA66A8}" presName="Name0" presStyleCnt="0">
        <dgm:presLayoutVars>
          <dgm:chMax val="21"/>
          <dgm:chPref val="21"/>
        </dgm:presLayoutVars>
      </dgm:prSet>
      <dgm:spPr/>
    </dgm:pt>
    <dgm:pt modelId="{B81EF086-6C10-4CE4-94A8-AA2CBAAD6543}" type="pres">
      <dgm:prSet presAssocID="{F8C34E10-2032-4CE3-AA05-5EA0305FE3E9}" presName="text1" presStyleCnt="0"/>
      <dgm:spPr/>
    </dgm:pt>
    <dgm:pt modelId="{AB2B2DF6-CACE-4E6F-8F9D-8EFA6F6F3645}" type="pres">
      <dgm:prSet presAssocID="{F8C34E10-2032-4CE3-AA05-5EA0305FE3E9}" presName="textRepeatNode" presStyleLbl="alignNode1" presStyleIdx="0" presStyleCnt="3">
        <dgm:presLayoutVars>
          <dgm:chMax val="0"/>
          <dgm:chPref val="0"/>
          <dgm:bulletEnabled val="1"/>
        </dgm:presLayoutVars>
      </dgm:prSet>
      <dgm:spPr/>
    </dgm:pt>
    <dgm:pt modelId="{23A5169B-C895-44C4-9AB0-9CE3EB675404}" type="pres">
      <dgm:prSet presAssocID="{F8C34E10-2032-4CE3-AA05-5EA0305FE3E9}" presName="textaccent1" presStyleCnt="0"/>
      <dgm:spPr/>
    </dgm:pt>
    <dgm:pt modelId="{2B5C2B18-19A4-41D6-9D26-C80B085D790C}" type="pres">
      <dgm:prSet presAssocID="{F8C34E10-2032-4CE3-AA05-5EA0305FE3E9}" presName="accentRepeatNode" presStyleLbl="solidAlignAcc1" presStyleIdx="0" presStyleCnt="6"/>
      <dgm:spPr/>
    </dgm:pt>
    <dgm:pt modelId="{9384DDC8-A23B-4B11-95AA-76DD27F967EB}" type="pres">
      <dgm:prSet presAssocID="{9B688191-18DD-4431-BDCD-C7B6C4417BF8}" presName="image1" presStyleCnt="0"/>
      <dgm:spPr/>
    </dgm:pt>
    <dgm:pt modelId="{106D3603-29C8-477A-8D96-F93362BE4D40}" type="pres">
      <dgm:prSet presAssocID="{9B688191-18DD-4431-BDCD-C7B6C4417BF8}" presName="imageRepeatNode" presStyleLbl="alignAcc1" presStyleIdx="0" presStyleCnt="3"/>
      <dgm:spPr/>
    </dgm:pt>
    <dgm:pt modelId="{3A74CB42-AA00-4B66-B847-A8B507C7CD4A}" type="pres">
      <dgm:prSet presAssocID="{9B688191-18DD-4431-BDCD-C7B6C4417BF8}" presName="imageaccent1" presStyleCnt="0"/>
      <dgm:spPr/>
    </dgm:pt>
    <dgm:pt modelId="{B6C1EA79-4E82-4C29-821F-4F7D67EDA1BF}" type="pres">
      <dgm:prSet presAssocID="{9B688191-18DD-4431-BDCD-C7B6C4417BF8}" presName="accentRepeatNode" presStyleLbl="solidAlignAcc1" presStyleIdx="1" presStyleCnt="6"/>
      <dgm:spPr/>
    </dgm:pt>
    <dgm:pt modelId="{32B7ED7A-3D86-45E2-AC0F-7489AA0958B3}" type="pres">
      <dgm:prSet presAssocID="{9E9ECB15-99EF-4DDE-A70B-A5027CE00AFD}" presName="text2" presStyleCnt="0"/>
      <dgm:spPr/>
    </dgm:pt>
    <dgm:pt modelId="{5EAAAB15-FA7B-4941-A2F4-AFDD84A47EEB}" type="pres">
      <dgm:prSet presAssocID="{9E9ECB15-99EF-4DDE-A70B-A5027CE00AFD}" presName="textRepeatNode" presStyleLbl="alignNode1" presStyleIdx="1" presStyleCnt="3">
        <dgm:presLayoutVars>
          <dgm:chMax val="0"/>
          <dgm:chPref val="0"/>
          <dgm:bulletEnabled val="1"/>
        </dgm:presLayoutVars>
      </dgm:prSet>
      <dgm:spPr/>
    </dgm:pt>
    <dgm:pt modelId="{82FA7C9D-A38A-426D-BF65-AC6FD453DB8E}" type="pres">
      <dgm:prSet presAssocID="{9E9ECB15-99EF-4DDE-A70B-A5027CE00AFD}" presName="textaccent2" presStyleCnt="0"/>
      <dgm:spPr/>
    </dgm:pt>
    <dgm:pt modelId="{3805AEDA-FD58-472B-9E6D-55549443239A}" type="pres">
      <dgm:prSet presAssocID="{9E9ECB15-99EF-4DDE-A70B-A5027CE00AFD}" presName="accentRepeatNode" presStyleLbl="solidAlignAcc1" presStyleIdx="2" presStyleCnt="6"/>
      <dgm:spPr/>
    </dgm:pt>
    <dgm:pt modelId="{D9F4FF7F-4D98-4AF4-86F5-F9DCF1EFDE3F}" type="pres">
      <dgm:prSet presAssocID="{5A67ACBF-D84D-40E7-9C45-53D0DAADF934}" presName="image2" presStyleCnt="0"/>
      <dgm:spPr/>
    </dgm:pt>
    <dgm:pt modelId="{095EB366-CB6E-4C77-8A8D-B91457899B7D}" type="pres">
      <dgm:prSet presAssocID="{5A67ACBF-D84D-40E7-9C45-53D0DAADF934}" presName="imageRepeatNode" presStyleLbl="alignAcc1" presStyleIdx="1" presStyleCnt="3"/>
      <dgm:spPr/>
    </dgm:pt>
    <dgm:pt modelId="{886C98C3-7B03-44C0-9F87-65F19022E162}" type="pres">
      <dgm:prSet presAssocID="{5A67ACBF-D84D-40E7-9C45-53D0DAADF934}" presName="imageaccent2" presStyleCnt="0"/>
      <dgm:spPr/>
    </dgm:pt>
    <dgm:pt modelId="{6B4956BB-19DF-41B5-955D-71492EC51017}" type="pres">
      <dgm:prSet presAssocID="{5A67ACBF-D84D-40E7-9C45-53D0DAADF934}" presName="accentRepeatNode" presStyleLbl="solidAlignAcc1" presStyleIdx="3" presStyleCnt="6"/>
      <dgm:spPr/>
    </dgm:pt>
    <dgm:pt modelId="{7BB6891D-DFC2-4F3F-A5BE-360719574253}" type="pres">
      <dgm:prSet presAssocID="{E39378B3-FD4D-4E21-89CE-D64C444F2ACA}" presName="text3" presStyleCnt="0"/>
      <dgm:spPr/>
    </dgm:pt>
    <dgm:pt modelId="{354474D4-B3D6-4BDA-9822-D247455119CB}" type="pres">
      <dgm:prSet presAssocID="{E39378B3-FD4D-4E21-89CE-D64C444F2ACA}" presName="textRepeatNode" presStyleLbl="alignNode1" presStyleIdx="2" presStyleCnt="3">
        <dgm:presLayoutVars>
          <dgm:chMax val="0"/>
          <dgm:chPref val="0"/>
          <dgm:bulletEnabled val="1"/>
        </dgm:presLayoutVars>
      </dgm:prSet>
      <dgm:spPr/>
    </dgm:pt>
    <dgm:pt modelId="{E6FDF2B4-8F49-43A0-BB75-A8B487993AEF}" type="pres">
      <dgm:prSet presAssocID="{E39378B3-FD4D-4E21-89CE-D64C444F2ACA}" presName="textaccent3" presStyleCnt="0"/>
      <dgm:spPr/>
    </dgm:pt>
    <dgm:pt modelId="{538C72D5-60BC-42FD-AE78-F38E807CBB56}" type="pres">
      <dgm:prSet presAssocID="{E39378B3-FD4D-4E21-89CE-D64C444F2ACA}" presName="accentRepeatNode" presStyleLbl="solidAlignAcc1" presStyleIdx="4" presStyleCnt="6"/>
      <dgm:spPr/>
    </dgm:pt>
    <dgm:pt modelId="{C95F692D-2A1F-48C7-A1F2-502EB81B1543}" type="pres">
      <dgm:prSet presAssocID="{B1F493E2-55FB-4EA5-A45F-93B9FB4224D1}" presName="image3" presStyleCnt="0"/>
      <dgm:spPr/>
    </dgm:pt>
    <dgm:pt modelId="{473969E9-BA96-40A6-8304-8198D67DB22C}" type="pres">
      <dgm:prSet presAssocID="{B1F493E2-55FB-4EA5-A45F-93B9FB4224D1}" presName="imageRepeatNode" presStyleLbl="alignAcc1" presStyleIdx="2" presStyleCnt="3"/>
      <dgm:spPr/>
    </dgm:pt>
    <dgm:pt modelId="{D27512E4-C737-4235-98EC-95987182C7AD}" type="pres">
      <dgm:prSet presAssocID="{B1F493E2-55FB-4EA5-A45F-93B9FB4224D1}" presName="imageaccent3" presStyleCnt="0"/>
      <dgm:spPr/>
    </dgm:pt>
    <dgm:pt modelId="{AF839CE4-8AC3-4D5F-9C9E-1BA05EFEEA97}" type="pres">
      <dgm:prSet presAssocID="{B1F493E2-55FB-4EA5-A45F-93B9FB4224D1}" presName="accentRepeatNode" presStyleLbl="solidAlignAcc1" presStyleIdx="5" presStyleCnt="6"/>
      <dgm:spPr/>
    </dgm:pt>
  </dgm:ptLst>
  <dgm:cxnLst>
    <dgm:cxn modelId="{A71E3F3C-92A4-49FD-9B56-31CD7903D309}" type="presOf" srcId="{9B688191-18DD-4431-BDCD-C7B6C4417BF8}" destId="{106D3603-29C8-477A-8D96-F93362BE4D40}" srcOrd="0" destOrd="0" presId="urn:microsoft.com/office/officeart/2008/layout/HexagonCluster"/>
    <dgm:cxn modelId="{8F4D3069-202B-453B-9A25-D3C070DE120A}" type="presOf" srcId="{E39378B3-FD4D-4E21-89CE-D64C444F2ACA}" destId="{354474D4-B3D6-4BDA-9822-D247455119CB}" srcOrd="0" destOrd="0" presId="urn:microsoft.com/office/officeart/2008/layout/HexagonCluster"/>
    <dgm:cxn modelId="{DE9D404A-AF55-484B-A728-7A0AB002B2D1}" type="presOf" srcId="{5A67ACBF-D84D-40E7-9C45-53D0DAADF934}" destId="{095EB366-CB6E-4C77-8A8D-B91457899B7D}" srcOrd="0" destOrd="0" presId="urn:microsoft.com/office/officeart/2008/layout/HexagonCluster"/>
    <dgm:cxn modelId="{45D1FB6D-D0F1-4791-A918-02C856BE66F7}" type="presOf" srcId="{E8E06F6C-22C8-426C-9E56-E97897EA66A8}" destId="{9E8B7780-6670-4E5A-B32B-34651C554D5D}" srcOrd="0" destOrd="0" presId="urn:microsoft.com/office/officeart/2008/layout/HexagonCluster"/>
    <dgm:cxn modelId="{A0C1B7C7-A37F-497C-9F56-4C7CC1A4155F}" srcId="{E8E06F6C-22C8-426C-9E56-E97897EA66A8}" destId="{F8C34E10-2032-4CE3-AA05-5EA0305FE3E9}" srcOrd="0" destOrd="0" parTransId="{E34D199F-3388-4191-B0AF-1D2BE1AD0E4A}" sibTransId="{9B688191-18DD-4431-BDCD-C7B6C4417BF8}"/>
    <dgm:cxn modelId="{42CA71CA-D92E-40CF-87C6-E91CA435AA25}" type="presOf" srcId="{9E9ECB15-99EF-4DDE-A70B-A5027CE00AFD}" destId="{5EAAAB15-FA7B-4941-A2F4-AFDD84A47EEB}" srcOrd="0" destOrd="0" presId="urn:microsoft.com/office/officeart/2008/layout/HexagonCluster"/>
    <dgm:cxn modelId="{0D130CCF-82BF-4186-8EFC-4CE231EFCBC5}" srcId="{E8E06F6C-22C8-426C-9E56-E97897EA66A8}" destId="{E39378B3-FD4D-4E21-89CE-D64C444F2ACA}" srcOrd="2" destOrd="0" parTransId="{EB22F3F3-5652-4F0F-91FB-06E4005A09A6}" sibTransId="{B1F493E2-55FB-4EA5-A45F-93B9FB4224D1}"/>
    <dgm:cxn modelId="{D6EF1EE7-E8BF-4ECB-B890-59C062C30ABA}" type="presOf" srcId="{B1F493E2-55FB-4EA5-A45F-93B9FB4224D1}" destId="{473969E9-BA96-40A6-8304-8198D67DB22C}" srcOrd="0" destOrd="0" presId="urn:microsoft.com/office/officeart/2008/layout/HexagonCluster"/>
    <dgm:cxn modelId="{D85EFCFA-73D1-490B-BFAB-8F112E727B1F}" type="presOf" srcId="{F8C34E10-2032-4CE3-AA05-5EA0305FE3E9}" destId="{AB2B2DF6-CACE-4E6F-8F9D-8EFA6F6F3645}" srcOrd="0" destOrd="0" presId="urn:microsoft.com/office/officeart/2008/layout/HexagonCluster"/>
    <dgm:cxn modelId="{393AD4FB-5A80-48CC-8FC5-8545EC1C948D}" srcId="{E8E06F6C-22C8-426C-9E56-E97897EA66A8}" destId="{9E9ECB15-99EF-4DDE-A70B-A5027CE00AFD}" srcOrd="1" destOrd="0" parTransId="{35E27369-E8F0-4023-9111-CA846E938674}" sibTransId="{5A67ACBF-D84D-40E7-9C45-53D0DAADF934}"/>
    <dgm:cxn modelId="{7F1A7196-9A6A-4173-9DDC-EA90EE69ECBF}" type="presParOf" srcId="{9E8B7780-6670-4E5A-B32B-34651C554D5D}" destId="{B81EF086-6C10-4CE4-94A8-AA2CBAAD6543}" srcOrd="0" destOrd="0" presId="urn:microsoft.com/office/officeart/2008/layout/HexagonCluster"/>
    <dgm:cxn modelId="{DA85F06B-72A7-48A0-879B-7BA363263568}" type="presParOf" srcId="{B81EF086-6C10-4CE4-94A8-AA2CBAAD6543}" destId="{AB2B2DF6-CACE-4E6F-8F9D-8EFA6F6F3645}" srcOrd="0" destOrd="0" presId="urn:microsoft.com/office/officeart/2008/layout/HexagonCluster"/>
    <dgm:cxn modelId="{AA4F4DBD-D998-4BA2-85E2-CE71F4F1E1A6}" type="presParOf" srcId="{9E8B7780-6670-4E5A-B32B-34651C554D5D}" destId="{23A5169B-C895-44C4-9AB0-9CE3EB675404}" srcOrd="1" destOrd="0" presId="urn:microsoft.com/office/officeart/2008/layout/HexagonCluster"/>
    <dgm:cxn modelId="{A3DE1D76-4706-4A35-94EC-ED96B12DD80A}" type="presParOf" srcId="{23A5169B-C895-44C4-9AB0-9CE3EB675404}" destId="{2B5C2B18-19A4-41D6-9D26-C80B085D790C}" srcOrd="0" destOrd="0" presId="urn:microsoft.com/office/officeart/2008/layout/HexagonCluster"/>
    <dgm:cxn modelId="{3B0E12E3-F3D5-4C78-8822-BB20848BEE51}" type="presParOf" srcId="{9E8B7780-6670-4E5A-B32B-34651C554D5D}" destId="{9384DDC8-A23B-4B11-95AA-76DD27F967EB}" srcOrd="2" destOrd="0" presId="urn:microsoft.com/office/officeart/2008/layout/HexagonCluster"/>
    <dgm:cxn modelId="{BAAAC765-EB0E-4CAA-BA2D-BA2ED584A2D0}" type="presParOf" srcId="{9384DDC8-A23B-4B11-95AA-76DD27F967EB}" destId="{106D3603-29C8-477A-8D96-F93362BE4D40}" srcOrd="0" destOrd="0" presId="urn:microsoft.com/office/officeart/2008/layout/HexagonCluster"/>
    <dgm:cxn modelId="{159DD086-96BC-40E0-BE37-97DACE0C64CA}" type="presParOf" srcId="{9E8B7780-6670-4E5A-B32B-34651C554D5D}" destId="{3A74CB42-AA00-4B66-B847-A8B507C7CD4A}" srcOrd="3" destOrd="0" presId="urn:microsoft.com/office/officeart/2008/layout/HexagonCluster"/>
    <dgm:cxn modelId="{751F9365-44CA-4ABB-8A86-50EF7FFD049E}" type="presParOf" srcId="{3A74CB42-AA00-4B66-B847-A8B507C7CD4A}" destId="{B6C1EA79-4E82-4C29-821F-4F7D67EDA1BF}" srcOrd="0" destOrd="0" presId="urn:microsoft.com/office/officeart/2008/layout/HexagonCluster"/>
    <dgm:cxn modelId="{2387BDCC-B136-4275-BFBA-F061B9C9B859}" type="presParOf" srcId="{9E8B7780-6670-4E5A-B32B-34651C554D5D}" destId="{32B7ED7A-3D86-45E2-AC0F-7489AA0958B3}" srcOrd="4" destOrd="0" presId="urn:microsoft.com/office/officeart/2008/layout/HexagonCluster"/>
    <dgm:cxn modelId="{A7236587-0A71-4E6A-B911-0ABB71C36A77}" type="presParOf" srcId="{32B7ED7A-3D86-45E2-AC0F-7489AA0958B3}" destId="{5EAAAB15-FA7B-4941-A2F4-AFDD84A47EEB}" srcOrd="0" destOrd="0" presId="urn:microsoft.com/office/officeart/2008/layout/HexagonCluster"/>
    <dgm:cxn modelId="{FA42B0F7-D3C3-48F9-9503-77C4B8EDB0A4}" type="presParOf" srcId="{9E8B7780-6670-4E5A-B32B-34651C554D5D}" destId="{82FA7C9D-A38A-426D-BF65-AC6FD453DB8E}" srcOrd="5" destOrd="0" presId="urn:microsoft.com/office/officeart/2008/layout/HexagonCluster"/>
    <dgm:cxn modelId="{CC64E975-10C0-4A27-B351-ECC1C9A69FA1}" type="presParOf" srcId="{82FA7C9D-A38A-426D-BF65-AC6FD453DB8E}" destId="{3805AEDA-FD58-472B-9E6D-55549443239A}" srcOrd="0" destOrd="0" presId="urn:microsoft.com/office/officeart/2008/layout/HexagonCluster"/>
    <dgm:cxn modelId="{17F7C77A-36FF-4873-9761-5D5A88D6D105}" type="presParOf" srcId="{9E8B7780-6670-4E5A-B32B-34651C554D5D}" destId="{D9F4FF7F-4D98-4AF4-86F5-F9DCF1EFDE3F}" srcOrd="6" destOrd="0" presId="urn:microsoft.com/office/officeart/2008/layout/HexagonCluster"/>
    <dgm:cxn modelId="{3080F8C4-5028-4F85-94A3-183F70E3891C}" type="presParOf" srcId="{D9F4FF7F-4D98-4AF4-86F5-F9DCF1EFDE3F}" destId="{095EB366-CB6E-4C77-8A8D-B91457899B7D}" srcOrd="0" destOrd="0" presId="urn:microsoft.com/office/officeart/2008/layout/HexagonCluster"/>
    <dgm:cxn modelId="{7E151AB9-E35B-41A3-9D51-3E9CE112BFA0}" type="presParOf" srcId="{9E8B7780-6670-4E5A-B32B-34651C554D5D}" destId="{886C98C3-7B03-44C0-9F87-65F19022E162}" srcOrd="7" destOrd="0" presId="urn:microsoft.com/office/officeart/2008/layout/HexagonCluster"/>
    <dgm:cxn modelId="{DAE7DABC-3E93-46DA-8A95-2CD58162E71A}" type="presParOf" srcId="{886C98C3-7B03-44C0-9F87-65F19022E162}" destId="{6B4956BB-19DF-41B5-955D-71492EC51017}" srcOrd="0" destOrd="0" presId="urn:microsoft.com/office/officeart/2008/layout/HexagonCluster"/>
    <dgm:cxn modelId="{4F2CBEF4-460B-4FA1-8FD6-7E2DE9BAB807}" type="presParOf" srcId="{9E8B7780-6670-4E5A-B32B-34651C554D5D}" destId="{7BB6891D-DFC2-4F3F-A5BE-360719574253}" srcOrd="8" destOrd="0" presId="urn:microsoft.com/office/officeart/2008/layout/HexagonCluster"/>
    <dgm:cxn modelId="{A267DBDC-82ED-41F8-99A4-51FEB8580174}" type="presParOf" srcId="{7BB6891D-DFC2-4F3F-A5BE-360719574253}" destId="{354474D4-B3D6-4BDA-9822-D247455119CB}" srcOrd="0" destOrd="0" presId="urn:microsoft.com/office/officeart/2008/layout/HexagonCluster"/>
    <dgm:cxn modelId="{86EF4AA7-5D13-4DCC-B15C-D67B655C9596}" type="presParOf" srcId="{9E8B7780-6670-4E5A-B32B-34651C554D5D}" destId="{E6FDF2B4-8F49-43A0-BB75-A8B487993AEF}" srcOrd="9" destOrd="0" presId="urn:microsoft.com/office/officeart/2008/layout/HexagonCluster"/>
    <dgm:cxn modelId="{80CFD1C5-609C-4D26-B819-2F2C24828C8F}" type="presParOf" srcId="{E6FDF2B4-8F49-43A0-BB75-A8B487993AEF}" destId="{538C72D5-60BC-42FD-AE78-F38E807CBB56}" srcOrd="0" destOrd="0" presId="urn:microsoft.com/office/officeart/2008/layout/HexagonCluster"/>
    <dgm:cxn modelId="{860B1903-C9E7-40DB-9F80-9615C05672A8}" type="presParOf" srcId="{9E8B7780-6670-4E5A-B32B-34651C554D5D}" destId="{C95F692D-2A1F-48C7-A1F2-502EB81B1543}" srcOrd="10" destOrd="0" presId="urn:microsoft.com/office/officeart/2008/layout/HexagonCluster"/>
    <dgm:cxn modelId="{2D59C867-1B34-4C0A-AB5A-2A855CE131BD}" type="presParOf" srcId="{C95F692D-2A1F-48C7-A1F2-502EB81B1543}" destId="{473969E9-BA96-40A6-8304-8198D67DB22C}" srcOrd="0" destOrd="0" presId="urn:microsoft.com/office/officeart/2008/layout/HexagonCluster"/>
    <dgm:cxn modelId="{D5D9A609-E7AE-46B0-AC08-EC280D154CE4}" type="presParOf" srcId="{9E8B7780-6670-4E5A-B32B-34651C554D5D}" destId="{D27512E4-C737-4235-98EC-95987182C7AD}" srcOrd="11" destOrd="0" presId="urn:microsoft.com/office/officeart/2008/layout/HexagonCluster"/>
    <dgm:cxn modelId="{5BF031D0-07B4-4E91-B2CC-D317F5EA1CD0}" type="presParOf" srcId="{D27512E4-C737-4235-98EC-95987182C7AD}" destId="{AF839CE4-8AC3-4D5F-9C9E-1BA05EFEEA97}" srcOrd="0" destOrd="0" presId="urn:microsoft.com/office/officeart/2008/layout/HexagonCluster"/>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DAB439-56D6-4893-95A9-E51779720817}">
      <dsp:nvSpPr>
        <dsp:cNvPr id="0" name=""/>
        <dsp:cNvSpPr/>
      </dsp:nvSpPr>
      <dsp:spPr>
        <a:xfrm>
          <a:off x="0" y="87779"/>
          <a:ext cx="5320696" cy="444600"/>
        </a:xfrm>
        <a:prstGeom prst="round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Structured PT Approach</a:t>
          </a:r>
        </a:p>
      </dsp:txBody>
      <dsp:txXfrm>
        <a:off x="21704" y="109483"/>
        <a:ext cx="5277288" cy="401192"/>
      </dsp:txXfrm>
    </dsp:sp>
    <dsp:sp modelId="{50539BF5-82B5-4C6B-8D5E-53E0A165852A}">
      <dsp:nvSpPr>
        <dsp:cNvPr id="0" name=""/>
        <dsp:cNvSpPr/>
      </dsp:nvSpPr>
      <dsp:spPr>
        <a:xfrm>
          <a:off x="0" y="532380"/>
          <a:ext cx="5320696" cy="1494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Information Gathering </a:t>
          </a:r>
        </a:p>
        <a:p>
          <a:pPr marL="114300" lvl="1" indent="-114300" algn="l" defTabSz="666750">
            <a:lnSpc>
              <a:spcPct val="90000"/>
            </a:lnSpc>
            <a:spcBef>
              <a:spcPct val="0"/>
            </a:spcBef>
            <a:spcAft>
              <a:spcPct val="20000"/>
            </a:spcAft>
            <a:buChar char="•"/>
          </a:pPr>
          <a:r>
            <a:rPr lang="en-US" sz="1500" kern="1200" dirty="0"/>
            <a:t>Scanning</a:t>
          </a:r>
        </a:p>
        <a:p>
          <a:pPr marL="114300" lvl="1" indent="-114300" algn="l" defTabSz="666750">
            <a:lnSpc>
              <a:spcPct val="90000"/>
            </a:lnSpc>
            <a:spcBef>
              <a:spcPct val="0"/>
            </a:spcBef>
            <a:spcAft>
              <a:spcPct val="20000"/>
            </a:spcAft>
            <a:buChar char="•"/>
          </a:pPr>
          <a:r>
            <a:rPr lang="en-US" sz="1500" kern="1200" dirty="0"/>
            <a:t>Exploiting</a:t>
          </a:r>
        </a:p>
        <a:p>
          <a:pPr marL="114300" lvl="1" indent="-114300" algn="l" defTabSz="666750">
            <a:lnSpc>
              <a:spcPct val="90000"/>
            </a:lnSpc>
            <a:spcBef>
              <a:spcPct val="0"/>
            </a:spcBef>
            <a:spcAft>
              <a:spcPct val="20000"/>
            </a:spcAft>
            <a:buChar char="•"/>
          </a:pPr>
          <a:r>
            <a:rPr lang="en-US" sz="1500" kern="1200" dirty="0"/>
            <a:t>Maintaining Access</a:t>
          </a:r>
        </a:p>
        <a:p>
          <a:pPr marL="114300" lvl="1" indent="-114300" algn="l" defTabSz="666750">
            <a:lnSpc>
              <a:spcPct val="90000"/>
            </a:lnSpc>
            <a:spcBef>
              <a:spcPct val="0"/>
            </a:spcBef>
            <a:spcAft>
              <a:spcPct val="20000"/>
            </a:spcAft>
            <a:buChar char="•"/>
          </a:pPr>
          <a:r>
            <a:rPr lang="en-US" sz="1500" kern="1200" dirty="0"/>
            <a:t>Covering Tracks</a:t>
          </a:r>
        </a:p>
        <a:p>
          <a:pPr marL="114300" lvl="1" indent="-114300" algn="l" defTabSz="666750">
            <a:lnSpc>
              <a:spcPct val="90000"/>
            </a:lnSpc>
            <a:spcBef>
              <a:spcPct val="0"/>
            </a:spcBef>
            <a:spcAft>
              <a:spcPct val="20000"/>
            </a:spcAft>
            <a:buChar char="•"/>
          </a:pPr>
          <a:r>
            <a:rPr lang="en-US" sz="1500" kern="1200" dirty="0"/>
            <a:t>Reporting</a:t>
          </a:r>
        </a:p>
      </dsp:txBody>
      <dsp:txXfrm>
        <a:off x="0" y="532380"/>
        <a:ext cx="5320696" cy="1494540"/>
      </dsp:txXfrm>
    </dsp:sp>
    <dsp:sp modelId="{31B7CC0C-4B6D-453A-B51B-ED37EA4BC501}">
      <dsp:nvSpPr>
        <dsp:cNvPr id="0" name=""/>
        <dsp:cNvSpPr/>
      </dsp:nvSpPr>
      <dsp:spPr>
        <a:xfrm>
          <a:off x="0" y="2026920"/>
          <a:ext cx="5320696" cy="444600"/>
        </a:xfrm>
        <a:prstGeom prst="roundRect">
          <a:avLst/>
        </a:prstGeom>
        <a:solidFill>
          <a:schemeClr val="accent2">
            <a:shade val="80000"/>
            <a:hueOff val="33157"/>
            <a:satOff val="1658"/>
            <a:lumOff val="1875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Explores PT methodology</a:t>
          </a:r>
        </a:p>
      </dsp:txBody>
      <dsp:txXfrm>
        <a:off x="21704" y="2048624"/>
        <a:ext cx="5277288" cy="401192"/>
      </dsp:txXfrm>
    </dsp:sp>
    <dsp:sp modelId="{977FC264-4F56-4D54-BCB8-4CA1D229D1D5}">
      <dsp:nvSpPr>
        <dsp:cNvPr id="0" name=""/>
        <dsp:cNvSpPr/>
      </dsp:nvSpPr>
      <dsp:spPr>
        <a:xfrm>
          <a:off x="0" y="2471520"/>
          <a:ext cx="5320696" cy="1494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Significance </a:t>
          </a:r>
        </a:p>
        <a:p>
          <a:pPr marL="228600" lvl="2" indent="-114300" algn="l" defTabSz="666750">
            <a:lnSpc>
              <a:spcPct val="90000"/>
            </a:lnSpc>
            <a:spcBef>
              <a:spcPct val="0"/>
            </a:spcBef>
            <a:spcAft>
              <a:spcPct val="20000"/>
            </a:spcAft>
            <a:buChar char="•"/>
          </a:pPr>
          <a:r>
            <a:rPr lang="en-US" sz="1500" kern="1200"/>
            <a:t>Uncover Weak Points,</a:t>
          </a:r>
        </a:p>
        <a:p>
          <a:pPr marL="228600" lvl="2" indent="-114300" algn="l" defTabSz="666750">
            <a:lnSpc>
              <a:spcPct val="90000"/>
            </a:lnSpc>
            <a:spcBef>
              <a:spcPct val="0"/>
            </a:spcBef>
            <a:spcAft>
              <a:spcPct val="20000"/>
            </a:spcAft>
            <a:buChar char="•"/>
          </a:pPr>
          <a:r>
            <a:rPr lang="en-US" sz="1500" kern="1200"/>
            <a:t>Understand Potential Attack Scenarios</a:t>
          </a:r>
        </a:p>
        <a:p>
          <a:pPr marL="228600" lvl="2" indent="-114300" algn="l" defTabSz="666750">
            <a:lnSpc>
              <a:spcPct val="90000"/>
            </a:lnSpc>
            <a:spcBef>
              <a:spcPct val="0"/>
            </a:spcBef>
            <a:spcAft>
              <a:spcPct val="20000"/>
            </a:spcAft>
            <a:buChar char="•"/>
          </a:pPr>
          <a:r>
            <a:rPr lang="en-US" sz="1500" kern="1200"/>
            <a:t>Analyze The Vulnerability Severity</a:t>
          </a:r>
        </a:p>
        <a:p>
          <a:pPr marL="114300" lvl="1" indent="-114300" algn="l" defTabSz="666750">
            <a:lnSpc>
              <a:spcPct val="90000"/>
            </a:lnSpc>
            <a:spcBef>
              <a:spcPct val="0"/>
            </a:spcBef>
            <a:spcAft>
              <a:spcPct val="20000"/>
            </a:spcAft>
            <a:buChar char="•"/>
          </a:pPr>
          <a:r>
            <a:rPr lang="en-US" sz="1500" kern="1200" dirty="0"/>
            <a:t>Continuous Training</a:t>
          </a:r>
        </a:p>
        <a:p>
          <a:pPr marL="114300" lvl="1" indent="-114300" algn="l" defTabSz="666750">
            <a:lnSpc>
              <a:spcPct val="90000"/>
            </a:lnSpc>
            <a:spcBef>
              <a:spcPct val="0"/>
            </a:spcBef>
            <a:spcAft>
              <a:spcPct val="20000"/>
            </a:spcAft>
            <a:buChar char="•"/>
          </a:pPr>
          <a:r>
            <a:rPr lang="en-US" sz="1500" kern="1200" dirty="0"/>
            <a:t>Practical Demonstrations </a:t>
          </a:r>
        </a:p>
      </dsp:txBody>
      <dsp:txXfrm>
        <a:off x="0" y="2471520"/>
        <a:ext cx="5320696" cy="14945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5408B5-335C-41EB-AFA3-928BF93722E9}">
      <dsp:nvSpPr>
        <dsp:cNvPr id="0" name=""/>
        <dsp:cNvSpPr/>
      </dsp:nvSpPr>
      <dsp:spPr>
        <a:xfrm>
          <a:off x="1811" y="1352987"/>
          <a:ext cx="1817954" cy="727181"/>
        </a:xfrm>
        <a:prstGeom prst="homePlate">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Network Assessment</a:t>
          </a:r>
        </a:p>
      </dsp:txBody>
      <dsp:txXfrm>
        <a:off x="1811" y="1352987"/>
        <a:ext cx="1636159" cy="727181"/>
      </dsp:txXfrm>
    </dsp:sp>
    <dsp:sp modelId="{67A63436-6FDA-429C-BA9F-2E331B2C9A35}">
      <dsp:nvSpPr>
        <dsp:cNvPr id="0" name=""/>
        <dsp:cNvSpPr/>
      </dsp:nvSpPr>
      <dsp:spPr>
        <a:xfrm>
          <a:off x="1456175" y="1352987"/>
          <a:ext cx="1817954" cy="727181"/>
        </a:xfrm>
        <a:prstGeom prst="chevron">
          <a:avLst/>
        </a:prstGeom>
        <a:solidFill>
          <a:schemeClr val="accent2">
            <a:shade val="80000"/>
            <a:hueOff val="11052"/>
            <a:satOff val="553"/>
            <a:lumOff val="625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Attack Graph Generation </a:t>
          </a:r>
        </a:p>
      </dsp:txBody>
      <dsp:txXfrm>
        <a:off x="1819766" y="1352987"/>
        <a:ext cx="1090773" cy="727181"/>
      </dsp:txXfrm>
    </dsp:sp>
    <dsp:sp modelId="{88610FBF-2E21-4EAA-BCB0-B352007CF116}">
      <dsp:nvSpPr>
        <dsp:cNvPr id="0" name=""/>
        <dsp:cNvSpPr/>
      </dsp:nvSpPr>
      <dsp:spPr>
        <a:xfrm>
          <a:off x="2910539" y="1352987"/>
          <a:ext cx="1817954" cy="727181"/>
        </a:xfrm>
        <a:prstGeom prst="chevron">
          <a:avLst/>
        </a:prstGeom>
        <a:solidFill>
          <a:schemeClr val="accent2">
            <a:shade val="80000"/>
            <a:hueOff val="22104"/>
            <a:satOff val="1105"/>
            <a:lumOff val="1250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State Graph</a:t>
          </a:r>
        </a:p>
      </dsp:txBody>
      <dsp:txXfrm>
        <a:off x="3274130" y="1352987"/>
        <a:ext cx="1090773" cy="727181"/>
      </dsp:txXfrm>
    </dsp:sp>
    <dsp:sp modelId="{F638763A-D03F-460A-A271-60BD5F1123A2}">
      <dsp:nvSpPr>
        <dsp:cNvPr id="0" name=""/>
        <dsp:cNvSpPr/>
      </dsp:nvSpPr>
      <dsp:spPr>
        <a:xfrm>
          <a:off x="4364902" y="1352987"/>
          <a:ext cx="1817954" cy="727181"/>
        </a:xfrm>
        <a:prstGeom prst="chevron">
          <a:avLst/>
        </a:prstGeom>
        <a:solidFill>
          <a:schemeClr val="accent2">
            <a:shade val="80000"/>
            <a:hueOff val="33157"/>
            <a:satOff val="1658"/>
            <a:lumOff val="1875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Attack Plan Generation and Validation</a:t>
          </a:r>
        </a:p>
      </dsp:txBody>
      <dsp:txXfrm>
        <a:off x="4728493" y="1352987"/>
        <a:ext cx="1090773" cy="7271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B2DF6-CACE-4E6F-8F9D-8EFA6F6F3645}">
      <dsp:nvSpPr>
        <dsp:cNvPr id="0" name=""/>
        <dsp:cNvSpPr/>
      </dsp:nvSpPr>
      <dsp:spPr>
        <a:xfrm>
          <a:off x="2153917" y="1699937"/>
          <a:ext cx="1200777" cy="1035280"/>
        </a:xfrm>
        <a:prstGeom prst="hexagon">
          <a:avLst>
            <a:gd name="adj" fmla="val 25000"/>
            <a:gd name="vf" fmla="val 115470"/>
          </a:avLst>
        </a:prstGeom>
        <a:solidFill>
          <a:schemeClr val="accent2">
            <a:shade val="50000"/>
            <a:hueOff val="0"/>
            <a:satOff val="0"/>
            <a:lumOff val="0"/>
            <a:alphaOff val="0"/>
          </a:schemeClr>
        </a:solidFill>
        <a:ln w="12700" cap="flat" cmpd="sng" algn="ctr">
          <a:solidFill>
            <a:schemeClr val="accent2">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marL="0" lvl="0" indent="0" algn="ctr" defTabSz="622300">
            <a:lnSpc>
              <a:spcPct val="90000"/>
            </a:lnSpc>
            <a:spcBef>
              <a:spcPct val="0"/>
            </a:spcBef>
            <a:spcAft>
              <a:spcPct val="35000"/>
            </a:spcAft>
            <a:buNone/>
          </a:pPr>
          <a:r>
            <a:rPr lang="en-US" sz="1400" kern="1200" dirty="0"/>
            <a:t>Adaptive</a:t>
          </a:r>
        </a:p>
      </dsp:txBody>
      <dsp:txXfrm>
        <a:off x="2340255" y="1860593"/>
        <a:ext cx="828101" cy="713968"/>
      </dsp:txXfrm>
    </dsp:sp>
    <dsp:sp modelId="{2B5C2B18-19A4-41D6-9D26-C80B085D790C}">
      <dsp:nvSpPr>
        <dsp:cNvPr id="0" name=""/>
        <dsp:cNvSpPr/>
      </dsp:nvSpPr>
      <dsp:spPr>
        <a:xfrm>
          <a:off x="2185111" y="2156992"/>
          <a:ext cx="140589" cy="121170"/>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6D3603-29C8-477A-8D96-F93362BE4D40}">
      <dsp:nvSpPr>
        <dsp:cNvPr id="0" name=""/>
        <dsp:cNvSpPr/>
      </dsp:nvSpPr>
      <dsp:spPr>
        <a:xfrm>
          <a:off x="1127486" y="1143868"/>
          <a:ext cx="1200777" cy="1035280"/>
        </a:xfrm>
        <a:prstGeom prst="hexagon">
          <a:avLst>
            <a:gd name="adj" fmla="val 25000"/>
            <a:gd name="vf" fmla="val 115470"/>
          </a:avLst>
        </a:prstGeom>
        <a:blipFill>
          <a:blip xmlns:r="http://schemas.openxmlformats.org/officeDocument/2006/relationships" r:embed="rId1">
            <a:duotone>
              <a:schemeClr val="accent6">
                <a:shade val="45000"/>
                <a:satMod val="135000"/>
              </a:schemeClr>
              <a:prstClr val="white"/>
            </a:duotone>
            <a:extLst>
              <a:ext uri="{28A0092B-C50C-407E-A947-70E740481C1C}">
                <a14:useLocalDpi xmlns:a14="http://schemas.microsoft.com/office/drawing/2010/main" val="0"/>
              </a:ext>
            </a:extLst>
          </a:blip>
          <a:srcRect/>
          <a:stretch>
            <a:fillRect t="-8000" b="-8000"/>
          </a:stretch>
        </a:blipFill>
        <a:ln w="12700" cap="flat" cmpd="sng" algn="ctr">
          <a:solidFill>
            <a:schemeClr val="accent2">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C1EA79-4E82-4C29-821F-4F7D67EDA1BF}">
      <dsp:nvSpPr>
        <dsp:cNvPr id="0" name=""/>
        <dsp:cNvSpPr/>
      </dsp:nvSpPr>
      <dsp:spPr>
        <a:xfrm>
          <a:off x="1944956" y="2042387"/>
          <a:ext cx="140589" cy="121170"/>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AAAB15-FA7B-4941-A2F4-AFDD84A47EEB}">
      <dsp:nvSpPr>
        <dsp:cNvPr id="0" name=""/>
        <dsp:cNvSpPr/>
      </dsp:nvSpPr>
      <dsp:spPr>
        <a:xfrm>
          <a:off x="3176928" y="1131559"/>
          <a:ext cx="1200777" cy="1035280"/>
        </a:xfrm>
        <a:prstGeom prst="hexagon">
          <a:avLst>
            <a:gd name="adj" fmla="val 25000"/>
            <a:gd name="vf" fmla="val 115470"/>
          </a:avLst>
        </a:prstGeom>
        <a:solidFill>
          <a:schemeClr val="accent2">
            <a:shade val="50000"/>
            <a:hueOff val="32004"/>
            <a:satOff val="2829"/>
            <a:lumOff val="25946"/>
            <a:alphaOff val="0"/>
          </a:schemeClr>
        </a:solidFill>
        <a:ln w="12700" cap="flat" cmpd="sng" algn="ctr">
          <a:solidFill>
            <a:schemeClr val="accent2">
              <a:shade val="50000"/>
              <a:hueOff val="32004"/>
              <a:satOff val="2829"/>
              <a:lumOff val="2594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marL="0" lvl="0" indent="0" algn="ctr" defTabSz="622300">
            <a:lnSpc>
              <a:spcPct val="90000"/>
            </a:lnSpc>
            <a:spcBef>
              <a:spcPct val="0"/>
            </a:spcBef>
            <a:spcAft>
              <a:spcPct val="35000"/>
            </a:spcAft>
            <a:buNone/>
          </a:pPr>
          <a:r>
            <a:rPr lang="en-US" sz="1400" kern="1200" dirty="0"/>
            <a:t>Scalable</a:t>
          </a:r>
        </a:p>
      </dsp:txBody>
      <dsp:txXfrm>
        <a:off x="3363266" y="1292215"/>
        <a:ext cx="828101" cy="713968"/>
      </dsp:txXfrm>
    </dsp:sp>
    <dsp:sp modelId="{3805AEDA-FD58-472B-9E6D-55549443239A}">
      <dsp:nvSpPr>
        <dsp:cNvPr id="0" name=""/>
        <dsp:cNvSpPr/>
      </dsp:nvSpPr>
      <dsp:spPr>
        <a:xfrm>
          <a:off x="3997816" y="2028984"/>
          <a:ext cx="140589" cy="121170"/>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5EB366-CB6E-4C77-8A8D-B91457899B7D}">
      <dsp:nvSpPr>
        <dsp:cNvPr id="0" name=""/>
        <dsp:cNvSpPr/>
      </dsp:nvSpPr>
      <dsp:spPr>
        <a:xfrm>
          <a:off x="4199940" y="1699937"/>
          <a:ext cx="1200777" cy="1035280"/>
        </a:xfrm>
        <a:prstGeom prst="hexagon">
          <a:avLst>
            <a:gd name="adj" fmla="val 25000"/>
            <a:gd name="vf" fmla="val 115470"/>
          </a:avLst>
        </a:prstGeom>
        <a:blipFill>
          <a:blip xmlns:r="http://schemas.openxmlformats.org/officeDocument/2006/relationships" r:embed="rId2">
            <a:duotone>
              <a:schemeClr val="accent6">
                <a:shade val="45000"/>
                <a:satMod val="135000"/>
              </a:schemeClr>
              <a:prstClr val="white"/>
            </a:duotone>
          </a:blip>
          <a:srcRect/>
          <a:stretch>
            <a:fillRect t="-8000" b="-8000"/>
          </a:stretch>
        </a:blipFill>
        <a:ln w="12700" cap="flat" cmpd="sng" algn="ctr">
          <a:solidFill>
            <a:schemeClr val="accent2">
              <a:shade val="50000"/>
              <a:hueOff val="28246"/>
              <a:satOff val="3051"/>
              <a:lumOff val="23748"/>
              <a:alphaOff val="0"/>
            </a:schemeClr>
          </a:solidFill>
          <a:prstDash val="solid"/>
        </a:ln>
        <a:effectLst/>
      </dsp:spPr>
      <dsp:style>
        <a:lnRef idx="2">
          <a:scrgbClr r="0" g="0" b="0"/>
        </a:lnRef>
        <a:fillRef idx="1">
          <a:scrgbClr r="0" g="0" b="0"/>
        </a:fillRef>
        <a:effectRef idx="0">
          <a:scrgbClr r="0" g="0" b="0"/>
        </a:effectRef>
        <a:fontRef idx="minor"/>
      </dsp:style>
    </dsp:sp>
    <dsp:sp modelId="{6B4956BB-19DF-41B5-955D-71492EC51017}">
      <dsp:nvSpPr>
        <dsp:cNvPr id="0" name=""/>
        <dsp:cNvSpPr/>
      </dsp:nvSpPr>
      <dsp:spPr>
        <a:xfrm>
          <a:off x="4231134" y="2156992"/>
          <a:ext cx="140589" cy="121170"/>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4474D4-B3D6-4BDA-9822-D247455119CB}">
      <dsp:nvSpPr>
        <dsp:cNvPr id="0" name=""/>
        <dsp:cNvSpPr/>
      </dsp:nvSpPr>
      <dsp:spPr>
        <a:xfrm>
          <a:off x="2153917" y="565643"/>
          <a:ext cx="1200777" cy="1035280"/>
        </a:xfrm>
        <a:prstGeom prst="hexagon">
          <a:avLst>
            <a:gd name="adj" fmla="val 25000"/>
            <a:gd name="vf" fmla="val 115470"/>
          </a:avLst>
        </a:prstGeom>
        <a:solidFill>
          <a:schemeClr val="accent2">
            <a:shade val="50000"/>
            <a:hueOff val="32004"/>
            <a:satOff val="2829"/>
            <a:lumOff val="25946"/>
            <a:alphaOff val="0"/>
          </a:schemeClr>
        </a:solidFill>
        <a:ln w="12700" cap="flat" cmpd="sng" algn="ctr">
          <a:solidFill>
            <a:schemeClr val="accent2">
              <a:shade val="50000"/>
              <a:hueOff val="32004"/>
              <a:satOff val="2829"/>
              <a:lumOff val="2594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marL="0" lvl="0" indent="0" algn="ctr" defTabSz="622300">
            <a:lnSpc>
              <a:spcPct val="90000"/>
            </a:lnSpc>
            <a:spcBef>
              <a:spcPct val="0"/>
            </a:spcBef>
            <a:spcAft>
              <a:spcPct val="35000"/>
            </a:spcAft>
            <a:buNone/>
          </a:pPr>
          <a:r>
            <a:rPr lang="en-US" sz="1400" kern="1200" dirty="0"/>
            <a:t>Real-World Application</a:t>
          </a:r>
        </a:p>
      </dsp:txBody>
      <dsp:txXfrm>
        <a:off x="2340255" y="726299"/>
        <a:ext cx="828101" cy="713968"/>
      </dsp:txXfrm>
    </dsp:sp>
    <dsp:sp modelId="{538C72D5-60BC-42FD-AE78-F38E807CBB56}">
      <dsp:nvSpPr>
        <dsp:cNvPr id="0" name=""/>
        <dsp:cNvSpPr/>
      </dsp:nvSpPr>
      <dsp:spPr>
        <a:xfrm>
          <a:off x="2967967" y="588071"/>
          <a:ext cx="140589" cy="121170"/>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3969E9-BA96-40A6-8304-8198D67DB22C}">
      <dsp:nvSpPr>
        <dsp:cNvPr id="0" name=""/>
        <dsp:cNvSpPr/>
      </dsp:nvSpPr>
      <dsp:spPr>
        <a:xfrm>
          <a:off x="3176928" y="0"/>
          <a:ext cx="1200777" cy="1035280"/>
        </a:xfrm>
        <a:prstGeom prst="hexagon">
          <a:avLst>
            <a:gd name="adj" fmla="val 25000"/>
            <a:gd name="vf" fmla="val 115470"/>
          </a:avLst>
        </a:prstGeom>
        <a:blipFill>
          <a:blip xmlns:r="http://schemas.openxmlformats.org/officeDocument/2006/relationships"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t="-8000" b="-8000"/>
          </a:stretch>
        </a:blipFill>
        <a:ln w="12700" cap="flat" cmpd="sng" algn="ctr">
          <a:solidFill>
            <a:schemeClr val="accent2">
              <a:shade val="50000"/>
              <a:hueOff val="28246"/>
              <a:satOff val="3051"/>
              <a:lumOff val="23748"/>
              <a:alphaOff val="0"/>
            </a:schemeClr>
          </a:solidFill>
          <a:prstDash val="solid"/>
        </a:ln>
        <a:effectLst/>
      </dsp:spPr>
      <dsp:style>
        <a:lnRef idx="2">
          <a:scrgbClr r="0" g="0" b="0"/>
        </a:lnRef>
        <a:fillRef idx="1">
          <a:scrgbClr r="0" g="0" b="0"/>
        </a:fillRef>
        <a:effectRef idx="0">
          <a:scrgbClr r="0" g="0" b="0"/>
        </a:effectRef>
        <a:fontRef idx="minor"/>
      </dsp:style>
    </dsp:sp>
    <dsp:sp modelId="{AF839CE4-8AC3-4D5F-9C9E-1BA05EFEEA97}">
      <dsp:nvSpPr>
        <dsp:cNvPr id="0" name=""/>
        <dsp:cNvSpPr/>
      </dsp:nvSpPr>
      <dsp:spPr>
        <a:xfrm>
          <a:off x="3212396" y="454593"/>
          <a:ext cx="140589" cy="121170"/>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840018-2091-4075-936F-DC10439AE039}" type="datetimeFigureOut">
              <a:rPr lang="en-US" smtClean="0"/>
              <a:t>4/28/2024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C7795A-10D4-4DA3-BF99-FA6FC8F9BC5E}" type="slidenum">
              <a:rPr lang="en-US" smtClean="0"/>
              <a:t>‹#›</a:t>
            </a:fld>
            <a:endParaRPr lang="en-US"/>
          </a:p>
        </p:txBody>
      </p:sp>
    </p:spTree>
    <p:extLst>
      <p:ext uri="{BB962C8B-B14F-4D97-AF65-F5344CB8AC3E}">
        <p14:creationId xmlns:p14="http://schemas.microsoft.com/office/powerpoint/2010/main" val="1417559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this literature review presentation. </a:t>
            </a:r>
          </a:p>
          <a:p>
            <a:r>
              <a:rPr lang="en-US" dirty="0"/>
              <a:t>My name is [], and I will be discussing two reports that explore the structured approaches, automation, and AI advancements in the field of </a:t>
            </a:r>
            <a:r>
              <a:rPr lang="en-US" dirty="0" err="1"/>
              <a:t>pentesting</a:t>
            </a:r>
            <a:endParaRPr lang="en-US" dirty="0"/>
          </a:p>
          <a:p>
            <a:r>
              <a:rPr lang="en-US" dirty="0"/>
              <a:t>And how these re</a:t>
            </a:r>
            <a:r>
              <a:rPr lang="en-US" b="0" i="0" dirty="0">
                <a:solidFill>
                  <a:srgbClr val="D1D5DB"/>
                </a:solidFill>
                <a:effectLst/>
                <a:latin typeface="Söhne"/>
              </a:rPr>
              <a:t>ports directly contribute </a:t>
            </a:r>
            <a:r>
              <a:rPr lang="en-US" dirty="0"/>
              <a:t>to my course, 'Harnessing Artificial Intelligence for Penetration Testing.'</a:t>
            </a:r>
          </a:p>
        </p:txBody>
      </p:sp>
      <p:sp>
        <p:nvSpPr>
          <p:cNvPr id="4" name="Slide Number Placeholder 3"/>
          <p:cNvSpPr>
            <a:spLocks noGrp="1"/>
          </p:cNvSpPr>
          <p:nvPr>
            <p:ph type="sldNum" sz="quarter" idx="5"/>
          </p:nvPr>
        </p:nvSpPr>
        <p:spPr/>
        <p:txBody>
          <a:bodyPr/>
          <a:lstStyle/>
          <a:p>
            <a:fld id="{30C7795A-10D4-4DA3-BF99-FA6FC8F9BC5E}" type="slidenum">
              <a:rPr lang="en-US" smtClean="0"/>
              <a:t>1</a:t>
            </a:fld>
            <a:endParaRPr lang="en-US"/>
          </a:p>
        </p:txBody>
      </p:sp>
    </p:spTree>
    <p:extLst>
      <p:ext uri="{BB962C8B-B14F-4D97-AF65-F5344CB8AC3E}">
        <p14:creationId xmlns:p14="http://schemas.microsoft.com/office/powerpoint/2010/main" val="758184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D1D5DB"/>
                </a:solidFill>
                <a:effectLst/>
                <a:latin typeface="Söhne"/>
              </a:rPr>
              <a:t>My first report is a Splunk blog post written by Stephen Watts.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D1D5DB"/>
                </a:solidFill>
                <a:effectLst/>
                <a:latin typeface="Söhne"/>
              </a:rPr>
              <a:t>"Splunk is a powerful platform designed for </a:t>
            </a:r>
            <a:r>
              <a:rPr lang="en-US" dirty="0"/>
              <a:t>collecting, </a:t>
            </a:r>
            <a:r>
              <a:rPr lang="en-US" b="0" i="0" dirty="0">
                <a:solidFill>
                  <a:srgbClr val="D1D5DB"/>
                </a:solidFill>
                <a:effectLst/>
                <a:latin typeface="Söhne"/>
              </a:rPr>
              <a:t>processing</a:t>
            </a:r>
            <a:r>
              <a:rPr lang="en-US" dirty="0"/>
              <a:t> and managing </a:t>
            </a:r>
            <a:r>
              <a:rPr lang="en-US" b="0" i="0" dirty="0">
                <a:solidFill>
                  <a:srgbClr val="D1D5DB"/>
                </a:solidFill>
                <a:effectLst/>
                <a:latin typeface="Söhne"/>
              </a:rPr>
              <a:t>'Big Data.’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D1D5DB"/>
                </a:solidFill>
                <a:effectLst/>
                <a:latin typeface="Söhne"/>
              </a:rPr>
              <a:t>or data that is so large, fast, or complex that it's difficult or impossible to process using traditional methods[1].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D1D5DB"/>
                </a:solidFill>
                <a:effectLst/>
                <a:latin typeface="Söhne"/>
              </a:rPr>
              <a:t>Essentially any data that has the three 'V’s: Volume, Velocity, and Variety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D1D5DB"/>
                </a:solidFill>
                <a:effectLst/>
                <a:latin typeface="Söhne"/>
              </a:rPr>
              <a:t>And Splunk is able to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D1D5DB"/>
                </a:solidFill>
                <a:effectLst/>
                <a:latin typeface="Söhne"/>
              </a:rPr>
              <a:t>collect this ‘big data’ from various sources,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D1D5DB"/>
                </a:solidFill>
                <a:effectLst/>
                <a:latin typeface="Söhne"/>
              </a:rPr>
              <a:t>Index and store it for easy retrieval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D1D5DB"/>
                </a:solidFill>
                <a:effectLst/>
                <a:latin typeface="Söhne"/>
              </a:rPr>
              <a:t>Analyzes it using pattern matching to identify Correlations, patterns, and trends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D1D5DB"/>
                </a:solidFill>
                <a:effectLst/>
                <a:latin typeface="Söhne"/>
              </a:rPr>
              <a:t>This information can then be used to </a:t>
            </a:r>
            <a:r>
              <a:rPr lang="en-US" kern="1200" dirty="0">
                <a:solidFill>
                  <a:schemeClr val="tx1"/>
                </a:solidFill>
                <a:latin typeface="+mn-lt"/>
                <a:ea typeface="+mn-ea"/>
                <a:cs typeface="+mn-cs"/>
              </a:rPr>
              <a:t>Create custom Metrics for things like </a:t>
            </a:r>
            <a:r>
              <a:rPr lang="en-US" b="0" i="0" dirty="0">
                <a:solidFill>
                  <a:srgbClr val="D1D5DB"/>
                </a:solidFill>
                <a:effectLst/>
                <a:latin typeface="Söhne"/>
              </a:rPr>
              <a:t>troubleshooting and optimization</a:t>
            </a:r>
            <a:endParaRPr lang="en-US" kern="1200" dirty="0">
              <a:solidFill>
                <a:schemeClr val="tx1"/>
              </a:solidFill>
              <a:latin typeface="+mn-lt"/>
              <a:ea typeface="+mn-ea"/>
              <a:cs typeface="+mn-cs"/>
            </a:endParaRPr>
          </a:p>
          <a:p>
            <a:pPr marL="0" lvl="1" indent="-178308" defTabSz="557784">
              <a:spcBef>
                <a:spcPts val="610"/>
              </a:spcBef>
              <a:buFont typeface="Arial" panose="020B0604020202020204" pitchFamily="34" charset="0"/>
              <a:buChar char="•"/>
            </a:pPr>
            <a:r>
              <a:rPr lang="en-US" b="0" i="0" dirty="0">
                <a:solidFill>
                  <a:srgbClr val="D1D5DB"/>
                </a:solidFill>
                <a:effectLst/>
                <a:latin typeface="Söhne"/>
              </a:rPr>
              <a:t>create custom alerts.</a:t>
            </a:r>
            <a:endParaRPr lang="en-US" dirty="0"/>
          </a:p>
          <a:p>
            <a:pPr marL="0" lvl="1" indent="-178308" defTabSz="557784">
              <a:spcBef>
                <a:spcPts val="610"/>
              </a:spcBef>
              <a:buFont typeface="Arial" panose="020B0604020202020204" pitchFamily="34" charset="0"/>
              <a:buChar char="•"/>
            </a:pPr>
            <a:r>
              <a:rPr lang="en-US" dirty="0"/>
              <a:t>Or visualized through charts, dashboards, </a:t>
            </a:r>
            <a:r>
              <a:rPr lang="en-US" b="0" i="0" dirty="0">
                <a:solidFill>
                  <a:srgbClr val="D1D5DB"/>
                </a:solidFill>
                <a:effectLst/>
                <a:latin typeface="Söhne"/>
              </a:rPr>
              <a:t>or even comprehensive reports</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dirty="0">
              <a:solidFill>
                <a:srgbClr val="D1D5DB"/>
              </a:solidFill>
              <a:effectLst/>
              <a:latin typeface="Söhne"/>
            </a:endParaRPr>
          </a:p>
          <a:p>
            <a:pPr marL="171450" indent="-171450" algn="l">
              <a:buFont typeface="Arial" panose="020B0604020202020204" pitchFamily="34" charset="0"/>
              <a:buChar char="•"/>
            </a:pPr>
            <a:r>
              <a:rPr lang="en-US" dirty="0"/>
              <a:t>Used by: </a:t>
            </a:r>
          </a:p>
          <a:p>
            <a:pPr marL="628650" lvl="1" indent="-171450" algn="l">
              <a:buFont typeface="Arial" panose="020B0604020202020204" pitchFamily="34" charset="0"/>
              <a:buChar char="•"/>
            </a:pPr>
            <a:r>
              <a:rPr lang="en-US" dirty="0"/>
              <a:t>[</a:t>
            </a:r>
            <a:r>
              <a:rPr lang="en-US" dirty="0" err="1"/>
              <a:t>rs</a:t>
            </a:r>
            <a:r>
              <a:rPr lang="en-US" dirty="0"/>
              <a:t>]</a:t>
            </a:r>
          </a:p>
          <a:p>
            <a:pPr marL="628650" lvl="1" indent="-171450" algn="l">
              <a:buFont typeface="Arial" panose="020B0604020202020204" pitchFamily="34" charset="0"/>
              <a:buChar char="•"/>
            </a:pPr>
            <a:r>
              <a:rPr lang="en-US" dirty="0"/>
              <a:t> </a:t>
            </a:r>
            <a:r>
              <a:rPr lang="en-US" b="0" i="0" dirty="0">
                <a:solidFill>
                  <a:srgbClr val="363C44"/>
                </a:solidFill>
                <a:effectLst/>
                <a:latin typeface="splunk_data_sans"/>
              </a:rPr>
              <a:t>Essentially, any area where you’ve got massive amounts of data that needs to be parsed, indexed, and analyze</a:t>
            </a:r>
            <a:endParaRPr lang="en-US" dirty="0"/>
          </a:p>
          <a:p>
            <a:pPr marL="628650" lvl="1" indent="-171450" algn="l">
              <a:buFont typeface="Arial" panose="020B0604020202020204" pitchFamily="34" charset="0"/>
              <a:buChar char="•"/>
            </a:pPr>
            <a:r>
              <a:rPr lang="en-US" dirty="0"/>
              <a:t>Can be used from a </a:t>
            </a:r>
            <a:r>
              <a:rPr lang="en-US" b="0" i="0" dirty="0">
                <a:solidFill>
                  <a:srgbClr val="47525B"/>
                </a:solidFill>
                <a:effectLst/>
                <a:latin typeface="Fira Sans" panose="020F0502020204030204" pitchFamily="34" charset="0"/>
              </a:rPr>
              <a:t>single laptop to a massive enterprise data center</a:t>
            </a:r>
            <a:endParaRPr lang="en-US" dirty="0"/>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a:t>Popular for </a:t>
            </a:r>
            <a:r>
              <a:rPr lang="en-US" dirty="0" err="1"/>
              <a:t>pentensters</a:t>
            </a:r>
            <a:endParaRPr lang="en-US" dirty="0"/>
          </a:p>
          <a:p>
            <a:pPr marL="628650" lvl="1" indent="-171450" algn="l">
              <a:buFont typeface="Arial" panose="020B0604020202020204" pitchFamily="34" charset="0"/>
              <a:buChar char="•"/>
            </a:pPr>
            <a:r>
              <a:rPr lang="en-US" dirty="0"/>
              <a:t>real-time analysis </a:t>
            </a:r>
          </a:p>
          <a:p>
            <a:pPr marL="628650" lvl="1" indent="-171450" algn="l">
              <a:buFont typeface="Arial" panose="020B0604020202020204" pitchFamily="34" charset="0"/>
              <a:buChar char="•"/>
            </a:pPr>
            <a:r>
              <a:rPr lang="en-US" dirty="0"/>
              <a:t>Particularly – get  </a:t>
            </a:r>
            <a:r>
              <a:rPr lang="en-US" b="0" i="0" dirty="0">
                <a:solidFill>
                  <a:srgbClr val="D1D5DB"/>
                </a:solidFill>
                <a:effectLst/>
                <a:latin typeface="Söhne"/>
              </a:rPr>
              <a:t>data from various sources (servers, network devices, and applications)</a:t>
            </a:r>
          </a:p>
          <a:p>
            <a:pPr marL="628650" lvl="1" indent="-171450" algn="l">
              <a:buFont typeface="Arial" panose="020B0604020202020204" pitchFamily="34" charset="0"/>
              <a:buChar char="•"/>
            </a:pPr>
            <a:r>
              <a:rPr lang="en-US" b="0" i="0" dirty="0">
                <a:solidFill>
                  <a:srgbClr val="D1D5DB"/>
                </a:solidFill>
                <a:effectLst/>
                <a:latin typeface="Söhne"/>
              </a:rPr>
              <a:t>search, correlate, and analyze this data </a:t>
            </a:r>
          </a:p>
          <a:p>
            <a:pPr marL="628650" lvl="1" indent="-171450" algn="l">
              <a:buFont typeface="Arial" panose="020B0604020202020204" pitchFamily="34" charset="0"/>
              <a:buChar char="•"/>
            </a:pPr>
            <a:r>
              <a:rPr lang="en-US" b="0" i="0" dirty="0">
                <a:solidFill>
                  <a:srgbClr val="D1D5DB"/>
                </a:solidFill>
                <a:effectLst/>
                <a:latin typeface="Söhne"/>
              </a:rPr>
              <a:t>Identify: security threats, anomalies, and performance issues.</a:t>
            </a:r>
          </a:p>
          <a:p>
            <a:pPr marL="457200" lvl="1" indent="0" algn="l">
              <a:buFont typeface="Arial" panose="020B0604020202020204" pitchFamily="34" charset="0"/>
              <a:buNone/>
            </a:pPr>
            <a:endParaRPr lang="en-US" b="0" i="0" dirty="0">
              <a:solidFill>
                <a:srgbClr val="D1D5DB"/>
              </a:solidFill>
              <a:effectLst/>
              <a:latin typeface="Söhne"/>
            </a:endParaRPr>
          </a:p>
          <a:p>
            <a:pPr marL="628650" lvl="1" indent="-171450" algn="l">
              <a:buFont typeface="Arial" panose="020B0604020202020204" pitchFamily="34" charset="0"/>
              <a:buChar char="•"/>
            </a:pPr>
            <a:endParaRPr lang="en-US" b="0" i="0" dirty="0">
              <a:solidFill>
                <a:srgbClr val="D1D5DB"/>
              </a:solidFill>
              <a:effectLst/>
              <a:latin typeface="Söhne"/>
            </a:endParaRPr>
          </a:p>
          <a:p>
            <a:pPr marL="457200" lvl="1" indent="0" algn="l">
              <a:buFont typeface="Arial" panose="020B0604020202020204" pitchFamily="34" charset="0"/>
              <a:buNone/>
            </a:pPr>
            <a:r>
              <a:rPr lang="en-US" b="0" i="0" dirty="0">
                <a:solidFill>
                  <a:srgbClr val="D1D5DB"/>
                </a:solidFill>
                <a:effectLst/>
                <a:latin typeface="Söhne"/>
              </a:rPr>
              <a:t>==</a:t>
            </a:r>
            <a:r>
              <a:rPr lang="en-US" b="0" i="0" dirty="0" err="1">
                <a:solidFill>
                  <a:srgbClr val="D1D5DB"/>
                </a:solidFill>
                <a:effectLst/>
                <a:latin typeface="Söhne"/>
              </a:rPr>
              <a:t>ph:https</a:t>
            </a:r>
            <a:r>
              <a:rPr lang="en-US" b="0" i="0" dirty="0">
                <a:solidFill>
                  <a:srgbClr val="D1D5DB"/>
                </a:solidFill>
                <a:effectLst/>
                <a:latin typeface="Söhne"/>
              </a:rPr>
              <a:t>://www.dice.com/career-advice/splunk-and-cloudera-alliance-hints-at-new-big-data-landscape</a:t>
            </a:r>
          </a:p>
          <a:p>
            <a:pPr marL="628650" lvl="1" indent="-171450" algn="l">
              <a:buFont typeface="Arial" panose="020B0604020202020204" pitchFamily="34" charset="0"/>
              <a:buChar char="•"/>
            </a:pPr>
            <a:endParaRPr lang="en-US" b="0" i="0" dirty="0">
              <a:solidFill>
                <a:srgbClr val="D1D5DB"/>
              </a:solidFill>
              <a:effectLst/>
              <a:latin typeface="Söhne"/>
            </a:endParaRPr>
          </a:p>
          <a:p>
            <a:pPr marL="171450" lvl="0" indent="-171450" algn="l">
              <a:buFont typeface="Arial" panose="020B0604020202020204" pitchFamily="34" charset="0"/>
              <a:buChar char="•"/>
            </a:pPr>
            <a:endParaRPr lang="en-US"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30C7795A-10D4-4DA3-BF99-FA6FC8F9BC5E}" type="slidenum">
              <a:rPr lang="en-US" smtClean="0"/>
              <a:t>2</a:t>
            </a:fld>
            <a:endParaRPr lang="en-US"/>
          </a:p>
        </p:txBody>
      </p:sp>
    </p:spTree>
    <p:extLst>
      <p:ext uri="{BB962C8B-B14F-4D97-AF65-F5344CB8AC3E}">
        <p14:creationId xmlns:p14="http://schemas.microsoft.com/office/powerpoint/2010/main" val="3537618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0" i="0" dirty="0">
                <a:solidFill>
                  <a:srgbClr val="D1D5DB"/>
                </a:solidFill>
                <a:effectLst/>
                <a:latin typeface="Söhne"/>
              </a:rPr>
              <a:t>As you can imagine, Splunk has become somewhat of an industry leader in the field of cybersecurity. </a:t>
            </a:r>
          </a:p>
          <a:p>
            <a:pPr marL="171450" indent="-171450" algn="l">
              <a:buFont typeface="Arial" panose="020B0604020202020204" pitchFamily="34" charset="0"/>
              <a:buChar char="•"/>
            </a:pPr>
            <a:r>
              <a:rPr lang="en-US" b="0" i="0" dirty="0">
                <a:solidFill>
                  <a:srgbClr val="D1D5DB"/>
                </a:solidFill>
                <a:effectLst/>
                <a:latin typeface="Söhne"/>
              </a:rPr>
              <a:t>And this is why I selected it as the foundation for my course.</a:t>
            </a:r>
          </a:p>
          <a:p>
            <a:pPr marL="0" indent="0" algn="l">
              <a:buFont typeface="Arial" panose="020B0604020202020204" pitchFamily="34" charset="0"/>
              <a:buNone/>
            </a:pPr>
            <a:r>
              <a:rPr lang="en-US" dirty="0"/>
              <a:t> </a:t>
            </a:r>
          </a:p>
          <a:p>
            <a:pPr marL="0" indent="0" algn="l">
              <a:buFont typeface="Arial" panose="020B0604020202020204" pitchFamily="34" charset="0"/>
              <a:buNone/>
            </a:pPr>
            <a:r>
              <a:rPr lang="en-US" dirty="0"/>
              <a:t>the report itself focuses on two key aspects: </a:t>
            </a:r>
          </a:p>
          <a:p>
            <a:pPr marL="0" indent="0" algn="l">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Gives a structured approach to PT:</a:t>
            </a:r>
          </a:p>
          <a:p>
            <a:pPr marL="171450" indent="-171450" algn="l">
              <a:buFont typeface="Arial" panose="020B0604020202020204" pitchFamily="34" charset="0"/>
              <a:buChar char="•"/>
            </a:pPr>
            <a:r>
              <a:rPr lang="en-US" dirty="0" err="1"/>
              <a:t>Pentesting</a:t>
            </a:r>
            <a:r>
              <a:rPr lang="en-US" dirty="0"/>
              <a:t> can be a complex process =&gt; focusing on one step at a time</a:t>
            </a:r>
          </a:p>
          <a:p>
            <a:pPr marL="628650" lvl="1" indent="-171450" algn="l">
              <a:buFont typeface="Arial" panose="020B0604020202020204" pitchFamily="34" charset="0"/>
              <a:buChar char="•"/>
            </a:pPr>
            <a:r>
              <a:rPr lang="en-US" dirty="0"/>
              <a:t>thorough, and </a:t>
            </a:r>
            <a:r>
              <a:rPr lang="en-US" dirty="0" err="1"/>
              <a:t>theres</a:t>
            </a:r>
            <a:r>
              <a:rPr lang="en-US" dirty="0"/>
              <a:t> no important aspects overlooked</a:t>
            </a:r>
          </a:p>
          <a:p>
            <a:pPr marL="628650" lvl="1" indent="-171450" algn="l">
              <a:buFont typeface="Arial" panose="020B0604020202020204" pitchFamily="34" charset="0"/>
              <a:buChar char="•"/>
            </a:pPr>
            <a:r>
              <a:rPr lang="en-US" dirty="0" err="1"/>
              <a:t>efficienct</a:t>
            </a:r>
            <a:r>
              <a:rPr lang="en-US" dirty="0"/>
              <a:t>, by reducing the time spent on unrelated issues, </a:t>
            </a:r>
          </a:p>
          <a:p>
            <a:pPr marL="0" lvl="0" indent="0" algn="l">
              <a:buFont typeface="Arial" panose="020B0604020202020204" pitchFamily="34" charset="0"/>
              <a:buNone/>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Splunk approaches this by breaking the process down into stages</a:t>
            </a:r>
          </a:p>
          <a:p>
            <a:pPr marL="628650" lvl="1" indent="-171450" algn="l">
              <a:buFont typeface="Arial" panose="020B0604020202020204" pitchFamily="34" charset="0"/>
              <a:buChar char="•"/>
            </a:pPr>
            <a:r>
              <a:rPr lang="en-US" dirty="0"/>
              <a:t>Information Gathering:  </a:t>
            </a:r>
            <a:r>
              <a:rPr lang="en-US" sz="1200" spc="-5" dirty="0">
                <a:effectLst/>
                <a:latin typeface="Times New Roman" panose="02020603050405020304" pitchFamily="18" charset="0"/>
                <a:ea typeface="SimSun" panose="02010600030101010101" pitchFamily="2" charset="-122"/>
              </a:rPr>
              <a:t>provides insights into the target</a:t>
            </a:r>
            <a:endParaRPr lang="en-US" dirty="0"/>
          </a:p>
          <a:p>
            <a:pPr marL="628650" lvl="1" indent="-171450" algn="l">
              <a:buFont typeface="Arial" panose="020B0604020202020204" pitchFamily="34" charset="0"/>
              <a:buChar char="•"/>
            </a:pPr>
            <a:r>
              <a:rPr lang="en-US" dirty="0"/>
              <a:t>Scanning: </a:t>
            </a:r>
            <a:r>
              <a:rPr lang="en-US" sz="1200" spc="-5" dirty="0">
                <a:effectLst/>
                <a:latin typeface="Times New Roman" panose="02020603050405020304" pitchFamily="18" charset="0"/>
                <a:ea typeface="SimSun" panose="02010600030101010101" pitchFamily="2" charset="-122"/>
              </a:rPr>
              <a:t>identifies specific vulnerabilities</a:t>
            </a:r>
            <a:endParaRPr lang="en-US" dirty="0"/>
          </a:p>
          <a:p>
            <a:pPr marL="628650" lvl="1" indent="-171450" algn="l">
              <a:buFont typeface="Arial" panose="020B0604020202020204" pitchFamily="34" charset="0"/>
              <a:buChar char="•"/>
            </a:pPr>
            <a:r>
              <a:rPr lang="en-US" dirty="0"/>
              <a:t>Exploiting: </a:t>
            </a:r>
            <a:r>
              <a:rPr lang="en-US" sz="1200" spc="-5" dirty="0">
                <a:effectLst/>
                <a:latin typeface="Times New Roman" panose="02020603050405020304" pitchFamily="18" charset="0"/>
                <a:ea typeface="SimSun" panose="02010600030101010101" pitchFamily="2" charset="-122"/>
              </a:rPr>
              <a:t>simulates an actual attack</a:t>
            </a:r>
            <a:endParaRPr lang="en-US" dirty="0"/>
          </a:p>
          <a:p>
            <a:pPr marL="628650" lvl="1" indent="-171450" algn="l">
              <a:buFont typeface="Arial" panose="020B0604020202020204" pitchFamily="34" charset="0"/>
              <a:buChar char="•"/>
            </a:pPr>
            <a:r>
              <a:rPr lang="en-US" sz="1200" spc="-5" dirty="0">
                <a:effectLst/>
                <a:latin typeface="Times New Roman" panose="02020603050405020304" pitchFamily="18" charset="0"/>
                <a:ea typeface="SimSun" panose="02010600030101010101" pitchFamily="2" charset="-122"/>
              </a:rPr>
              <a:t>the post-exploitation phases, ‘Maintaining Access’ and ‘Covering Tracks,' evaluate an attacker's ability to maintain a presence and evade detection</a:t>
            </a:r>
            <a:endParaRPr lang="en-US" dirty="0"/>
          </a:p>
          <a:p>
            <a:pPr marL="628650" lvl="1" indent="-171450" algn="l">
              <a:buFont typeface="Arial" panose="020B0604020202020204" pitchFamily="34" charset="0"/>
              <a:buChar char="•"/>
            </a:pPr>
            <a:r>
              <a:rPr lang="en-US" dirty="0"/>
              <a:t>Reporting: </a:t>
            </a:r>
            <a:r>
              <a:rPr lang="en-US" sz="1200" spc="-5" dirty="0">
                <a:effectLst/>
                <a:latin typeface="Times New Roman" panose="02020603050405020304" pitchFamily="18" charset="0"/>
                <a:ea typeface="SimSun" panose="02010600030101010101" pitchFamily="2" charset="-122"/>
              </a:rPr>
              <a:t>outlines findings to help businesses to improve their security </a:t>
            </a: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provides an in-depth exploration of PT methodology:</a:t>
            </a:r>
          </a:p>
          <a:p>
            <a:pPr marL="628650" lvl="1" indent="-171450" algn="l">
              <a:buFont typeface="Arial" panose="020B0604020202020204" pitchFamily="34" charset="0"/>
              <a:buChar char="•"/>
            </a:pPr>
            <a:r>
              <a:rPr lang="en-US" dirty="0"/>
              <a:t>emphasizes its significance in cybersecurity </a:t>
            </a:r>
          </a:p>
          <a:p>
            <a:pPr marL="1085850" lvl="2" indent="-171450" algn="l">
              <a:buFont typeface="Arial" panose="020B0604020202020204" pitchFamily="34" charset="0"/>
              <a:buChar char="•"/>
            </a:pPr>
            <a:r>
              <a:rPr lang="en-US" b="0" i="0" dirty="0">
                <a:solidFill>
                  <a:srgbClr val="D1D5DB"/>
                </a:solidFill>
                <a:effectLst/>
                <a:latin typeface="Söhne"/>
              </a:rPr>
              <a:t>Aiming to </a:t>
            </a:r>
            <a:r>
              <a:rPr lang="en-US" sz="1200" kern="0" dirty="0">
                <a:effectLst/>
                <a:highlight>
                  <a:srgbClr val="FFFF00"/>
                </a:highlight>
                <a:latin typeface="Times New Roman" panose="02020603050405020304" pitchFamily="18" charset="0"/>
                <a:ea typeface="SimSun" panose="02010600030101010101" pitchFamily="2" charset="-122"/>
              </a:rPr>
              <a:t>uncover weak points, </a:t>
            </a:r>
          </a:p>
          <a:p>
            <a:pPr marL="1085850" lvl="2" indent="-171450" algn="l">
              <a:buFont typeface="Arial" panose="020B0604020202020204" pitchFamily="34" charset="0"/>
              <a:buChar char="•"/>
            </a:pPr>
            <a:r>
              <a:rPr lang="en-US" sz="1200" kern="0" dirty="0">
                <a:effectLst/>
                <a:highlight>
                  <a:srgbClr val="FFFF00"/>
                </a:highlight>
                <a:latin typeface="Times New Roman" panose="02020603050405020304" pitchFamily="18" charset="0"/>
                <a:ea typeface="SimSun" panose="02010600030101010101" pitchFamily="2" charset="-122"/>
              </a:rPr>
              <a:t>understand potential attack scenarios</a:t>
            </a:r>
          </a:p>
          <a:p>
            <a:pPr marL="1085850" lvl="2" indent="-171450" algn="l">
              <a:buFont typeface="Arial" panose="020B0604020202020204" pitchFamily="34" charset="0"/>
              <a:buChar char="•"/>
            </a:pPr>
            <a:r>
              <a:rPr lang="en-US" sz="1200" kern="0" dirty="0">
                <a:effectLst/>
                <a:highlight>
                  <a:srgbClr val="FFFF00"/>
                </a:highlight>
                <a:latin typeface="Times New Roman" panose="02020603050405020304" pitchFamily="18" charset="0"/>
                <a:ea typeface="SimSun" panose="02010600030101010101" pitchFamily="2" charset="-122"/>
              </a:rPr>
              <a:t>analyze the severity of vulnerabilities</a:t>
            </a:r>
            <a:endParaRPr lang="en-US" dirty="0"/>
          </a:p>
          <a:p>
            <a:pPr marL="628650" lvl="1" indent="-171450" algn="l">
              <a:buFont typeface="Arial" panose="020B0604020202020204" pitchFamily="34" charset="0"/>
              <a:buChar char="•"/>
            </a:pPr>
            <a:r>
              <a:rPr lang="en-US" dirty="0"/>
              <a:t>highlights importance of continuous training for penetration testers</a:t>
            </a:r>
          </a:p>
          <a:p>
            <a:pPr marL="1085850" lvl="2" indent="-171450" algn="l">
              <a:buFont typeface="Arial" panose="020B0604020202020204" pitchFamily="34" charset="0"/>
              <a:buChar char="•"/>
            </a:pPr>
            <a:r>
              <a:rPr lang="en-US" dirty="0"/>
              <a:t>Rapidly changing field</a:t>
            </a:r>
          </a:p>
          <a:p>
            <a:pPr marL="1085850" lvl="2" indent="-171450" algn="l">
              <a:buFont typeface="Arial" panose="020B0604020202020204" pitchFamily="34" charset="0"/>
              <a:buChar char="•"/>
            </a:pPr>
            <a:r>
              <a:rPr lang="en-US" dirty="0"/>
              <a:t>Important they can keep up with latest threats and vulnerabilities</a:t>
            </a:r>
          </a:p>
          <a:p>
            <a:pPr marL="1085850" lvl="2" indent="-171450" algn="l">
              <a:buFont typeface="Arial" panose="020B0604020202020204" pitchFamily="34" charset="0"/>
              <a:buChar char="•"/>
            </a:pPr>
            <a:r>
              <a:rPr lang="en-US" dirty="0"/>
              <a:t>Through continuous training</a:t>
            </a:r>
          </a:p>
          <a:p>
            <a:pPr marL="628650" lvl="1" indent="-171450" algn="l">
              <a:buFont typeface="Arial" panose="020B0604020202020204" pitchFamily="34" charset="0"/>
              <a:buChar char="•"/>
            </a:pPr>
            <a:r>
              <a:rPr lang="en-US" dirty="0"/>
              <a:t>Practical Demonstrations </a:t>
            </a:r>
          </a:p>
          <a:p>
            <a:pPr marL="1085850" lvl="2" indent="-171450" algn="l">
              <a:buFont typeface="Arial" panose="020B0604020202020204" pitchFamily="34" charset="0"/>
              <a:buChar char="•"/>
            </a:pPr>
            <a:r>
              <a:rPr lang="en-US" dirty="0"/>
              <a:t>“bridges the gap between theoretical knowledge and practical application by…”</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tools like </a:t>
            </a:r>
            <a:r>
              <a:rPr lang="en-US" dirty="0" err="1"/>
              <a:t>Whois</a:t>
            </a:r>
            <a:r>
              <a:rPr lang="en-US" dirty="0"/>
              <a:t>, Shodan, Nmap, John the Ripper, and Metasploit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Overall, this article is a great comprehensive guide into </a:t>
            </a:r>
            <a:r>
              <a:rPr lang="en-US" dirty="0" err="1"/>
              <a:t>pentesting</a:t>
            </a:r>
            <a:r>
              <a:rPr lang="en-US" dirty="0"/>
              <a:t> that covers both general knowledge and practical skills </a:t>
            </a:r>
          </a:p>
        </p:txBody>
      </p:sp>
      <p:sp>
        <p:nvSpPr>
          <p:cNvPr id="4" name="Slide Number Placeholder 3"/>
          <p:cNvSpPr>
            <a:spLocks noGrp="1"/>
          </p:cNvSpPr>
          <p:nvPr>
            <p:ph type="sldNum" sz="quarter" idx="5"/>
          </p:nvPr>
        </p:nvSpPr>
        <p:spPr/>
        <p:txBody>
          <a:bodyPr/>
          <a:lstStyle/>
          <a:p>
            <a:fld id="{30C7795A-10D4-4DA3-BF99-FA6FC8F9BC5E}" type="slidenum">
              <a:rPr lang="en-US" smtClean="0"/>
              <a:t>3</a:t>
            </a:fld>
            <a:endParaRPr lang="en-US"/>
          </a:p>
        </p:txBody>
      </p:sp>
    </p:spTree>
    <p:extLst>
      <p:ext uri="{BB962C8B-B14F-4D97-AF65-F5344CB8AC3E}">
        <p14:creationId xmlns:p14="http://schemas.microsoft.com/office/powerpoint/2010/main" val="2995848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This report acts as the foundation for my course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course modules structured around </a:t>
            </a:r>
            <a:r>
              <a:rPr lang="en-US" sz="1200" dirty="0" err="1"/>
              <a:t>splunk</a:t>
            </a:r>
            <a:r>
              <a:rPr lang="en-US" sz="1200" dirty="0"/>
              <a:t> stages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spc="-5" dirty="0">
                <a:effectLst/>
                <a:latin typeface="Times New Roman" panose="02020603050405020304" pitchFamily="18" charset="0"/>
                <a:ea typeface="SimSun" panose="02010600030101010101" pitchFamily="2" charset="-122"/>
              </a:rPr>
              <a:t>specific names vary by source, their general organization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spc="-5" dirty="0">
                <a:effectLst/>
                <a:latin typeface="Times New Roman" panose="02020603050405020304" pitchFamily="18" charset="0"/>
                <a:ea typeface="SimSun" panose="02010600030101010101" pitchFamily="2" charset="-122"/>
              </a:rPr>
              <a:t>Prepare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spc="-5" dirty="0">
                <a:effectLst/>
                <a:latin typeface="Times New Roman" panose="02020603050405020304" pitchFamily="18" charset="0"/>
                <a:ea typeface="SimSun" panose="02010600030101010101" pitchFamily="2" charset="-122"/>
              </a:rPr>
              <a:t>Implement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spc="-5" dirty="0">
                <a:effectLst/>
                <a:latin typeface="Times New Roman" panose="02020603050405020304" pitchFamily="18" charset="0"/>
                <a:ea typeface="SimSun" panose="02010600030101010101" pitchFamily="2" charset="-122"/>
              </a:rPr>
              <a:t>Analyze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spc="-5" dirty="0">
                <a:effectLst/>
                <a:latin typeface="Times New Roman" panose="02020603050405020304" pitchFamily="18" charset="0"/>
                <a:ea typeface="SimSun" panose="02010600030101010101" pitchFamily="2" charset="-122"/>
              </a:rPr>
              <a:t>But because of this variation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spc="-5" dirty="0">
                <a:effectLst/>
                <a:latin typeface="Times New Roman" panose="02020603050405020304" pitchFamily="18" charset="0"/>
                <a:ea typeface="SimSun" panose="02010600030101010101" pitchFamily="2" charset="-122"/>
              </a:rPr>
              <a:t>Important to find a credible source -&gt; build a standard-&gt; structure the modules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spc="-5" dirty="0">
                <a:effectLst/>
                <a:latin typeface="Times New Roman" panose="02020603050405020304" pitchFamily="18" charset="0"/>
                <a:ea typeface="SimSun" panose="02010600030101010101" pitchFamily="2" charset="-122"/>
              </a:rPr>
              <a:t>More consistent/easier to follow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bridges the gap between theoretical knowledge and practical implementation.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It offers practical insights,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guidance for setting up testing environments, and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provides real-world examples of popular tools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Shodan, Nmap, and Metasploit.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Students will have the opportunity to work with these tools during the course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We'll also explore how AI enhances these tools,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This report also introduces the importance of continuous training in cybersecurity,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acknowledging the challenge of keeping up with evolving threats.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This excessive pressure -&gt; recent shortage of pentesters-&gt; feeling overburdened and overtired.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And this situation has really driven the industry toward embracing automation as a solution to reduce workloads and enhance overall efficiency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 </a:t>
            </a:r>
          </a:p>
        </p:txBody>
      </p:sp>
      <p:sp>
        <p:nvSpPr>
          <p:cNvPr id="4" name="Slide Number Placeholder 3"/>
          <p:cNvSpPr>
            <a:spLocks noGrp="1"/>
          </p:cNvSpPr>
          <p:nvPr>
            <p:ph type="sldNum" sz="quarter" idx="5"/>
          </p:nvPr>
        </p:nvSpPr>
        <p:spPr/>
        <p:txBody>
          <a:bodyPr/>
          <a:lstStyle/>
          <a:p>
            <a:fld id="{30C7795A-10D4-4DA3-BF99-FA6FC8F9BC5E}" type="slidenum">
              <a:rPr lang="en-US" smtClean="0"/>
              <a:t>4</a:t>
            </a:fld>
            <a:endParaRPr lang="en-US"/>
          </a:p>
        </p:txBody>
      </p:sp>
    </p:spTree>
    <p:extLst>
      <p:ext uri="{BB962C8B-B14F-4D97-AF65-F5344CB8AC3E}">
        <p14:creationId xmlns:p14="http://schemas.microsoft.com/office/powerpoint/2010/main" val="2727179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My second review is on "Autonomous Security Analysis and Penetration Testing" from Arizona State University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Which presents a framework called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ASAP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Autonomous Security Analysis and Penetration Testing.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address the challenges of security assessment in large networks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Advanced techniques -&gt; Reinforcement Learning and Deep-Q networks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rgbClr val="D1D5DB"/>
                </a:solidFill>
                <a:effectLst/>
                <a:latin typeface="Söhne"/>
              </a:rPr>
              <a:t>Attack Plans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highly detailed series of steps for conducting </a:t>
            </a:r>
            <a:r>
              <a:rPr lang="en-US" sz="1200" dirty="0" err="1"/>
              <a:t>pentests</a:t>
            </a:r>
            <a:endParaRPr lang="en-US" sz="1200"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rgbClr val="D1D5DB"/>
                </a:solidFill>
                <a:effectLst/>
                <a:latin typeface="Söhne"/>
              </a:rPr>
              <a:t>efficient, reduce the manual effort required</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Because, as the authors point out,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Despite increase in threat complexity and shortage of skilled workers, </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 current procedure used in </a:t>
            </a:r>
            <a:r>
              <a:rPr lang="en-US" sz="1200" dirty="0" err="1"/>
              <a:t>pentesting</a:t>
            </a:r>
            <a:r>
              <a:rPr lang="en-US" sz="1200" dirty="0"/>
              <a:t> is semi-automated at best and requires significant human effort.”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These attack plans are vital in ASAP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Identify dependencies between things like vulnerabilities and network connectivity,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and provide domain-specific rewards to optimize the testing process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This provides a structured way to depict the progression of attacks in the system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by focusing on the interconnectedness of vulnerabilities and their relation to a network's structure, this process is much more comprehensive compared to related work in the field, which is often limited and primarily focuses on smaller networks.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But this domain-specific RL model adapts better to complex, high-dimensional spaces and therefore performs better in large networks.</a:t>
            </a:r>
          </a:p>
        </p:txBody>
      </p:sp>
      <p:sp>
        <p:nvSpPr>
          <p:cNvPr id="4" name="Slide Number Placeholder 3"/>
          <p:cNvSpPr>
            <a:spLocks noGrp="1"/>
          </p:cNvSpPr>
          <p:nvPr>
            <p:ph type="sldNum" sz="quarter" idx="5"/>
          </p:nvPr>
        </p:nvSpPr>
        <p:spPr/>
        <p:txBody>
          <a:bodyPr/>
          <a:lstStyle/>
          <a:p>
            <a:fld id="{30C7795A-10D4-4DA3-BF99-FA6FC8F9BC5E}" type="slidenum">
              <a:rPr lang="en-US" smtClean="0"/>
              <a:t>5</a:t>
            </a:fld>
            <a:endParaRPr lang="en-US"/>
          </a:p>
        </p:txBody>
      </p:sp>
    </p:spTree>
    <p:extLst>
      <p:ext uri="{BB962C8B-B14F-4D97-AF65-F5344CB8AC3E}">
        <p14:creationId xmlns:p14="http://schemas.microsoft.com/office/powerpoint/2010/main" val="2650881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To test this framework</a:t>
            </a:r>
          </a:p>
          <a:p>
            <a:pPr marL="571500" indent="-182880" algn="l">
              <a:buFont typeface="Arial" panose="020B0604020202020204" pitchFamily="34" charset="0"/>
              <a:buChar char="•"/>
            </a:pPr>
            <a:endParaRPr lang="en-US" sz="1200" kern="120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Researchers began by using scanning tools like Nessus and OpenVAS to scan the target network for vulnerabilities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The results of these scans, along with information about host configurations and network topology, are collected.</a:t>
            </a:r>
          </a:p>
          <a:p>
            <a:pPr marL="1028700" lvl="1" indent="-182880" algn="l">
              <a:buFont typeface="Arial" panose="020B0604020202020204" pitchFamily="34" charset="0"/>
              <a:buChar char="•"/>
            </a:pPr>
            <a:endParaRPr lang="en-US" sz="4000" b="0" i="0" dirty="0">
              <a:solidFill>
                <a:srgbClr val="D1D5DB"/>
              </a:solidFill>
              <a:effectLst/>
              <a:latin typeface="Söhne"/>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passed to the ‘Attack Graph’ Generator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This graph represents the potential attack paths , relationships between different elements of a network, “and dependencies between the vulnerabilities [6].</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Important information regarding these dependencies are extracted </a:t>
            </a:r>
          </a:p>
          <a:p>
            <a:pPr marL="1028700" lvl="1" indent="-182880" algn="l">
              <a:buFont typeface="Arial" panose="020B0604020202020204" pitchFamily="34" charset="0"/>
              <a:buChar char="•"/>
            </a:pPr>
            <a:endParaRPr lang="en-US" sz="4000" b="0" i="0" dirty="0">
              <a:solidFill>
                <a:srgbClr val="D1D5DB"/>
              </a:solidFill>
              <a:effectLst/>
              <a:latin typeface="Söhne"/>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Constructed into a State Graph</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represents how privileges transition within the network and </a:t>
            </a:r>
            <a:r>
              <a:rPr lang="en-US" sz="1200" b="0" i="0" dirty="0">
                <a:solidFill>
                  <a:srgbClr val="D1D5DB"/>
                </a:solidFill>
                <a:effectLst/>
                <a:latin typeface="Söhne"/>
              </a:rPr>
              <a:t>identify any vulnerabilities that might lead to exploitation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When vulnerability-to-exploit link is found, certain attributes such as the </a:t>
            </a:r>
            <a:r>
              <a:rPr lang="en-US" sz="1200" b="0" i="0" dirty="0">
                <a:solidFill>
                  <a:srgbClr val="D1D5DB"/>
                </a:solidFill>
                <a:effectLst/>
                <a:latin typeface="Söhne"/>
              </a:rPr>
              <a:t>Common Vulnerability Scoring System (CVSS) and access complexity (AC) </a:t>
            </a:r>
            <a:r>
              <a:rPr lang="en-US" sz="1200" kern="1200" dirty="0">
                <a:solidFill>
                  <a:schemeClr val="tx1"/>
                </a:solidFill>
                <a:latin typeface="+mn-lt"/>
                <a:ea typeface="+mn-ea"/>
                <a:cs typeface="+mn-cs"/>
              </a:rPr>
              <a:t>are extracted and saved for future reference.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rgbClr val="D1D5DB"/>
                </a:solidFill>
                <a:effectLst/>
                <a:latin typeface="Söhne"/>
              </a:rPr>
              <a:t>CVSS is a standardized system used to assess the severity of a vulnerability, and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rgbClr val="D1D5DB"/>
                </a:solidFill>
                <a:effectLst/>
                <a:latin typeface="Söhne"/>
              </a:rPr>
              <a:t>AC is how challenging it to exploit the vulnerability</a:t>
            </a:r>
            <a:endParaRPr lang="en-US" sz="1200" kern="1200" dirty="0">
              <a:solidFill>
                <a:schemeClr val="tx1"/>
              </a:solidFill>
              <a:latin typeface="+mn-lt"/>
              <a:ea typeface="+mn-ea"/>
              <a:cs typeface="+mn-cs"/>
            </a:endParaRP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The reward value is then determined by the vulnerability's CVSS score, where higher severity vulnerabilities, </a:t>
            </a:r>
            <a:r>
              <a:rPr lang="en-US" sz="1200" b="0" i="0" dirty="0">
                <a:solidFill>
                  <a:srgbClr val="D1D5DB"/>
                </a:solidFill>
                <a:effectLst/>
                <a:latin typeface="Söhne"/>
              </a:rPr>
              <a:t>which have a more critical potential impact if exploited</a:t>
            </a:r>
            <a:r>
              <a:rPr lang="en-US" sz="1200" kern="1200" dirty="0">
                <a:solidFill>
                  <a:schemeClr val="tx1"/>
                </a:solidFill>
                <a:latin typeface="+mn-lt"/>
                <a:ea typeface="+mn-ea"/>
                <a:cs typeface="+mn-cs"/>
              </a:rPr>
              <a:t>, earn a higher reward.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This information is used to </a:t>
            </a:r>
            <a:r>
              <a:rPr lang="en-US" sz="1200" kern="1200" dirty="0" err="1">
                <a:solidFill>
                  <a:schemeClr val="tx1"/>
                </a:solidFill>
                <a:latin typeface="+mn-lt"/>
                <a:ea typeface="+mn-ea"/>
                <a:cs typeface="+mn-cs"/>
              </a:rPr>
              <a:t>calclulate</a:t>
            </a:r>
            <a:r>
              <a:rPr lang="en-US" sz="1200" kern="1200" dirty="0">
                <a:solidFill>
                  <a:schemeClr val="tx1"/>
                </a:solidFill>
                <a:latin typeface="+mn-lt"/>
                <a:ea typeface="+mn-ea"/>
                <a:cs typeface="+mn-cs"/>
              </a:rPr>
              <a:t> exploit success probabilities and </a:t>
            </a:r>
            <a:r>
              <a:rPr lang="en-US" sz="1200" b="0" i="0" dirty="0">
                <a:solidFill>
                  <a:srgbClr val="D1D5DB"/>
                </a:solidFill>
                <a:effectLst/>
                <a:latin typeface="Söhne"/>
              </a:rPr>
              <a:t>forms the basis for building the Reinforcement Learning (RL) algorithm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Using this algorithm, </a:t>
            </a:r>
            <a:r>
              <a:rPr lang="en-US" sz="1200" b="0" i="0" dirty="0">
                <a:solidFill>
                  <a:srgbClr val="D1D5DB"/>
                </a:solidFill>
                <a:effectLst/>
                <a:latin typeface="Söhne"/>
              </a:rPr>
              <a:t>parameters like user privilege status, reward values, and decision policies are </a:t>
            </a:r>
            <a:r>
              <a:rPr lang="en-US" sz="1200" kern="1200" dirty="0">
                <a:solidFill>
                  <a:schemeClr val="tx1"/>
                </a:solidFill>
                <a:latin typeface="+mn-lt"/>
                <a:ea typeface="+mn-ea"/>
                <a:cs typeface="+mn-cs"/>
              </a:rPr>
              <a:t>combined with any additional threat information and generated into an attack plan.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Attack Plan Generation and Validation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After its created,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its effectiveness is checked using Metasploit framework.</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Any  vulnerabilities/weaknesses found are used to recommend necessary security improvements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Retest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Then, Depending on the fixes applied by the organization's network</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The attack graph, which represents the network's vulnerabilities and potential attack paths, is updated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And the system can then be retested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This ensures implemented changes were effective, and helps identify any new ones that may have appeared</a:t>
            </a:r>
          </a:p>
          <a:p>
            <a:pPr marL="1028700" lvl="1" indent="-182880" algn="l">
              <a:buFont typeface="Arial" panose="020B0604020202020204" pitchFamily="34" charset="0"/>
              <a:buChar char="•"/>
            </a:pPr>
            <a:endParaRPr lang="en-US" sz="4000" b="0" i="0" dirty="0">
              <a:solidFill>
                <a:srgbClr val="D1D5DB"/>
              </a:solidFill>
              <a:effectLst/>
              <a:latin typeface="Söhne"/>
            </a:endParaRPr>
          </a:p>
          <a:p>
            <a:pPr marL="1028700" lvl="1" indent="-182880" algn="l">
              <a:buFont typeface="Arial" panose="020B0604020202020204" pitchFamily="34" charset="0"/>
              <a:buChar char="•"/>
            </a:pPr>
            <a:endParaRPr lang="en-US" sz="4000" b="0" i="0" dirty="0">
              <a:solidFill>
                <a:srgbClr val="D1D5DB"/>
              </a:solidFill>
              <a:effectLst/>
              <a:latin typeface="Söhne"/>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This continues, creating ongoing cycle of autonomous security assessment and feedback</a:t>
            </a:r>
          </a:p>
          <a:p>
            <a:pPr marL="571500" lvl="0" indent="-182880" algn="l">
              <a:buFont typeface="Arial" panose="020B0604020202020204" pitchFamily="34" charset="0"/>
              <a:buChar char="•"/>
            </a:pPr>
            <a:endParaRPr lang="en-US" sz="4000" b="0" i="0" dirty="0">
              <a:solidFill>
                <a:srgbClr val="D1D5DB"/>
              </a:solidFill>
              <a:effectLst/>
              <a:latin typeface="Söhne"/>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Adaptive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They also found that ASAP focuses on the long-term reward over short term, causing it to suggest unexpected and non-traditional attack paths. Some of its actions seemed counter-</a:t>
            </a:r>
            <a:r>
              <a:rPr lang="en-US" sz="1200" kern="1200" dirty="0" err="1">
                <a:solidFill>
                  <a:schemeClr val="tx1"/>
                </a:solidFill>
                <a:latin typeface="+mn-lt"/>
                <a:ea typeface="+mn-ea"/>
                <a:cs typeface="+mn-cs"/>
              </a:rPr>
              <a:t>intutive</a:t>
            </a:r>
            <a:r>
              <a:rPr lang="en-US" sz="1200" kern="1200" dirty="0">
                <a:solidFill>
                  <a:schemeClr val="tx1"/>
                </a:solidFill>
                <a:latin typeface="+mn-lt"/>
                <a:ea typeface="+mn-ea"/>
                <a:cs typeface="+mn-cs"/>
              </a:rPr>
              <a:t> in the short term but did prove to be more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This data-driven approach involves adapting to the characteristics of vulnerabilities within unique network environments, instead of sticking to a rigid plan that many manual methods tend to do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err="1">
                <a:solidFill>
                  <a:schemeClr val="tx1"/>
                </a:solidFill>
                <a:latin typeface="+mn-lt"/>
                <a:ea typeface="+mn-ea"/>
                <a:cs typeface="+mn-cs"/>
              </a:rPr>
              <a:t>Scaleable</a:t>
            </a:r>
            <a:endParaRPr lang="en-US" sz="1200" kern="1200" dirty="0">
              <a:solidFill>
                <a:schemeClr val="tx1"/>
              </a:solidFill>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They found that ASAP isn't just effective on a small scale. In a simulated flat  network of 300 hosts and three vulnerabilities, ASAP demonstrated its scalability by providing optimal attack plans in about 70 seconds,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this is significantly better than similar research that took approximately 300 seconds (5 minutes) to perform on a network with only seven hosts</a:t>
            </a:r>
          </a:p>
          <a:p>
            <a:pPr marL="571500" lvl="0" indent="-182880" algn="l">
              <a:buFont typeface="Arial" panose="020B0604020202020204" pitchFamily="34" charset="0"/>
              <a:buChar char="•"/>
            </a:pPr>
            <a:endParaRPr lang="en-US" sz="4000" b="0" i="0" dirty="0">
              <a:solidFill>
                <a:srgbClr val="D1D5DB"/>
              </a:solidFill>
              <a:effectLst/>
              <a:latin typeface="Söhne"/>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Real-world Application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ASAP's effectiveness goes beyond theory and simulations. In a real-world security assessment, the framework consistently demonstrated its practicality and efficiency. It successfully uncovered vulnerabilities and attack paths that were previously unknown. This finding highlights ASAP's applicability in real-world scenarios, making it a valuable asset for cybersecurity professionals and organizations looking to enhance their security measures.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latin typeface="+mn-lt"/>
              <a:ea typeface="+mn-ea"/>
              <a:cs typeface="+mn-cs"/>
            </a:endParaRPr>
          </a:p>
          <a:p>
            <a:pPr marL="571500" lvl="0" indent="-182880" algn="l">
              <a:buFont typeface="Arial" panose="020B0604020202020204" pitchFamily="34" charset="0"/>
              <a:buChar char="•"/>
            </a:pPr>
            <a:endParaRPr lang="en-US" sz="4000"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30C7795A-10D4-4DA3-BF99-FA6FC8F9BC5E}" type="slidenum">
              <a:rPr lang="en-US" smtClean="0"/>
              <a:t>6</a:t>
            </a:fld>
            <a:endParaRPr lang="en-US"/>
          </a:p>
        </p:txBody>
      </p:sp>
    </p:spTree>
    <p:extLst>
      <p:ext uri="{BB962C8B-B14F-4D97-AF65-F5344CB8AC3E}">
        <p14:creationId xmlns:p14="http://schemas.microsoft.com/office/powerpoint/2010/main" val="1706085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4000" b="0" i="0" dirty="0">
              <a:solidFill>
                <a:srgbClr val="D1D5DB"/>
              </a:solidFill>
              <a:effectLst/>
              <a:latin typeface="Söhne"/>
            </a:endParaRPr>
          </a:p>
          <a:p>
            <a:pPr algn="l"/>
            <a:r>
              <a:rPr lang="en-US" sz="5400" b="0" i="0" dirty="0">
                <a:solidFill>
                  <a:srgbClr val="FFFFFF"/>
                </a:solidFill>
                <a:effectLst/>
                <a:latin typeface="Söhne"/>
              </a:rPr>
              <a:t>this article is highly relevant to my course as it delves into the use of advances AI techniques for offensive strategies in </a:t>
            </a:r>
            <a:r>
              <a:rPr lang="en-US" sz="5400" b="0" i="0" dirty="0" err="1">
                <a:solidFill>
                  <a:srgbClr val="FFFFFF"/>
                </a:solidFill>
                <a:effectLst/>
                <a:latin typeface="Söhne"/>
              </a:rPr>
              <a:t>pentesting</a:t>
            </a:r>
            <a:r>
              <a:rPr lang="en-US" sz="5400" b="0" i="0" dirty="0">
                <a:solidFill>
                  <a:srgbClr val="FFFFFF"/>
                </a:solidFill>
                <a:effectLst/>
                <a:latin typeface="Söhne"/>
              </a:rPr>
              <a:t>, such as reinforcement learning, and deep Q-networks.</a:t>
            </a:r>
            <a:endParaRPr lang="en-US" sz="5400" b="0" i="0" dirty="0">
              <a:solidFill>
                <a:srgbClr val="D1D5DB"/>
              </a:solidFill>
              <a:effectLst/>
              <a:latin typeface="Söhne"/>
            </a:endParaRPr>
          </a:p>
          <a:p>
            <a:pPr marL="139446" marR="0" lvl="1" indent="-139446" algn="l" defTabSz="557784" rtl="0" eaLnBrk="1" fontAlgn="auto" latinLnBrk="0" hangingPunct="1">
              <a:lnSpc>
                <a:spcPct val="100000"/>
              </a:lnSpc>
              <a:spcBef>
                <a:spcPts val="610"/>
              </a:spcBef>
              <a:spcAft>
                <a:spcPts val="0"/>
              </a:spcAft>
              <a:buClrTx/>
              <a:buSzTx/>
              <a:buFontTx/>
              <a:buNone/>
              <a:tabLst/>
              <a:defRPr/>
            </a:pPr>
            <a:r>
              <a:rPr lang="en-US" sz="5400" b="0" i="0" dirty="0">
                <a:solidFill>
                  <a:srgbClr val="D1D5DB"/>
                </a:solidFill>
                <a:effectLst/>
                <a:latin typeface="Söhne"/>
              </a:rPr>
              <a:t>it brings the theoretical concept of AI the real world and showcases their application in uncovering hidden attack paths and optimizing security assessments, showing just how transformative AI can be </a:t>
            </a:r>
          </a:p>
          <a:p>
            <a:pPr marL="139446" marR="0" lvl="1" indent="-139446" algn="l" defTabSz="557784" rtl="0" eaLnBrk="1" fontAlgn="auto" latinLnBrk="0" hangingPunct="1">
              <a:lnSpc>
                <a:spcPct val="100000"/>
              </a:lnSpc>
              <a:spcBef>
                <a:spcPts val="610"/>
              </a:spcBef>
              <a:spcAft>
                <a:spcPts val="0"/>
              </a:spcAft>
              <a:buClrTx/>
              <a:buSzTx/>
              <a:buFontTx/>
              <a:buNone/>
              <a:tabLst/>
              <a:defRPr/>
            </a:pPr>
            <a:endParaRPr lang="en-US" sz="5400" b="0" i="0" dirty="0">
              <a:solidFill>
                <a:srgbClr val="D1D5DB"/>
              </a:solidFill>
              <a:effectLst/>
              <a:latin typeface="Söhne"/>
            </a:endParaRPr>
          </a:p>
          <a:p>
            <a:pPr marL="139446" marR="0" lvl="1" indent="-139446" algn="l" defTabSz="557784" rtl="0" eaLnBrk="1" fontAlgn="auto" latinLnBrk="0" hangingPunct="1">
              <a:lnSpc>
                <a:spcPct val="100000"/>
              </a:lnSpc>
              <a:spcBef>
                <a:spcPts val="610"/>
              </a:spcBef>
              <a:spcAft>
                <a:spcPts val="0"/>
              </a:spcAft>
              <a:buClrTx/>
              <a:buSzTx/>
              <a:buFontTx/>
              <a:buNone/>
              <a:tabLst/>
              <a:defRPr/>
            </a:pPr>
            <a:r>
              <a:rPr lang="en-US" sz="5400" b="0" i="0" dirty="0">
                <a:solidFill>
                  <a:srgbClr val="D1D5DB"/>
                </a:solidFill>
                <a:effectLst/>
                <a:latin typeface="Söhne"/>
              </a:rPr>
              <a:t>And not only do they shed light on limitations in current automated methods, which often focus on smaller networks and are unable to understand the intricacies of real-world networks. </a:t>
            </a:r>
          </a:p>
          <a:p>
            <a:pPr marL="139446" marR="0" lvl="1" indent="-139446" algn="l" defTabSz="557784" rtl="0" eaLnBrk="1" fontAlgn="auto" latinLnBrk="0" hangingPunct="1">
              <a:lnSpc>
                <a:spcPct val="100000"/>
              </a:lnSpc>
              <a:spcBef>
                <a:spcPts val="610"/>
              </a:spcBef>
              <a:spcAft>
                <a:spcPts val="0"/>
              </a:spcAft>
              <a:buClrTx/>
              <a:buSzTx/>
              <a:buFontTx/>
              <a:buNone/>
              <a:tabLst/>
              <a:defRPr/>
            </a:pPr>
            <a:r>
              <a:rPr lang="en-US" sz="7200" b="0" i="0" dirty="0">
                <a:solidFill>
                  <a:srgbClr val="D1D5DB"/>
                </a:solidFill>
                <a:effectLst/>
                <a:latin typeface="Söhne"/>
              </a:rPr>
              <a:t>But their framework provides solutions that enhance scalability and consider specific network structures, the distribution of vulnerabilities, and correlations between vulnerabilities and exploitation probabilities.</a:t>
            </a:r>
            <a:endParaRPr lang="en-US" sz="5400" b="0" i="0" dirty="0">
              <a:solidFill>
                <a:srgbClr val="D1D5DB"/>
              </a:solidFill>
              <a:effectLst/>
              <a:latin typeface="Söhne"/>
            </a:endParaRPr>
          </a:p>
          <a:p>
            <a:pPr marL="139446" marR="0" lvl="1" indent="-139446" algn="l" defTabSz="557784" rtl="0" eaLnBrk="1" fontAlgn="auto" latinLnBrk="0" hangingPunct="1">
              <a:lnSpc>
                <a:spcPct val="100000"/>
              </a:lnSpc>
              <a:spcBef>
                <a:spcPts val="610"/>
              </a:spcBef>
              <a:spcAft>
                <a:spcPts val="0"/>
              </a:spcAft>
              <a:buClrTx/>
              <a:buSzTx/>
              <a:buFontTx/>
              <a:buNone/>
              <a:tabLst/>
              <a:defRPr/>
            </a:pPr>
            <a:endParaRPr lang="en-US" sz="5400" b="0" i="0" dirty="0">
              <a:solidFill>
                <a:srgbClr val="D1D5DB"/>
              </a:solidFill>
              <a:effectLst/>
              <a:latin typeface="Söhne"/>
            </a:endParaRPr>
          </a:p>
          <a:p>
            <a:pPr marL="139446" marR="0" lvl="1" indent="-139446" algn="l" defTabSz="557784" rtl="0" eaLnBrk="1" fontAlgn="auto" latinLnBrk="0" hangingPunct="1">
              <a:lnSpc>
                <a:spcPct val="100000"/>
              </a:lnSpc>
              <a:spcBef>
                <a:spcPts val="610"/>
              </a:spcBef>
              <a:spcAft>
                <a:spcPts val="0"/>
              </a:spcAft>
              <a:buClrTx/>
              <a:buSzTx/>
              <a:buFontTx/>
              <a:buNone/>
              <a:tabLst/>
              <a:defRPr/>
            </a:pPr>
            <a:endParaRPr lang="en-US" sz="5400" b="0" i="0" dirty="0">
              <a:solidFill>
                <a:srgbClr val="D1D5DB"/>
              </a:solidFill>
              <a:effectLst/>
              <a:latin typeface="Söhne"/>
            </a:endParaRPr>
          </a:p>
          <a:p>
            <a:pPr marL="139446" marR="0" lvl="1" indent="-139446" algn="l" defTabSz="557784" rtl="0" eaLnBrk="1" fontAlgn="auto" latinLnBrk="0" hangingPunct="1">
              <a:lnSpc>
                <a:spcPct val="100000"/>
              </a:lnSpc>
              <a:spcBef>
                <a:spcPts val="610"/>
              </a:spcBef>
              <a:spcAft>
                <a:spcPts val="0"/>
              </a:spcAft>
              <a:buClrTx/>
              <a:buSzTx/>
              <a:buFontTx/>
              <a:buNone/>
              <a:tabLst/>
              <a:defRPr/>
            </a:pPr>
            <a:endParaRPr lang="en-US" sz="5400" b="0" i="0" dirty="0">
              <a:solidFill>
                <a:srgbClr val="D1D5DB"/>
              </a:solidFill>
              <a:effectLst/>
              <a:latin typeface="Söhne"/>
            </a:endParaRPr>
          </a:p>
          <a:p>
            <a:pPr marL="139446" marR="0" lvl="1" indent="-139446" algn="l" defTabSz="557784" rtl="0" eaLnBrk="1" fontAlgn="auto" latinLnBrk="0" hangingPunct="1">
              <a:lnSpc>
                <a:spcPct val="100000"/>
              </a:lnSpc>
              <a:spcBef>
                <a:spcPts val="610"/>
              </a:spcBef>
              <a:spcAft>
                <a:spcPts val="0"/>
              </a:spcAft>
              <a:buClrTx/>
              <a:buSzTx/>
              <a:buFontTx/>
              <a:buNone/>
              <a:tabLst/>
              <a:defRPr/>
            </a:pPr>
            <a:endParaRPr lang="en-US" sz="5400" b="0" i="0" dirty="0">
              <a:solidFill>
                <a:srgbClr val="D1D5DB"/>
              </a:solidFill>
              <a:effectLst/>
              <a:latin typeface="Söhne"/>
            </a:endParaRPr>
          </a:p>
          <a:p>
            <a:pPr algn="l"/>
            <a:endParaRPr lang="en-US" sz="5400" b="0" i="0" dirty="0">
              <a:solidFill>
                <a:srgbClr val="D1D5DB"/>
              </a:solidFill>
              <a:effectLst/>
              <a:latin typeface="Söhne"/>
            </a:endParaRPr>
          </a:p>
          <a:p>
            <a:pPr algn="l"/>
            <a:r>
              <a:rPr lang="en-US" sz="5400" b="0" i="0" dirty="0">
                <a:solidFill>
                  <a:srgbClr val="D1D5DB"/>
                </a:solidFill>
                <a:effectLst/>
                <a:latin typeface="Söhne"/>
              </a:rPr>
              <a:t>, and the article underlines the importance of scalability. Additionally, it highlights the challenge of understanding the intricacies of real-world networks, emphasizing the need to consider specific network structures, vulnerability distributions, and correlations between vulnerabilities and exploitation probabilities. These insights provide valuable context and practical considerations that complement our course material.</a:t>
            </a:r>
            <a:endParaRPr lang="en-US" sz="5400" b="0" i="0" dirty="0">
              <a:solidFill>
                <a:srgbClr val="FFFFFF"/>
              </a:solidFill>
              <a:effectLst/>
              <a:latin typeface="Söhne"/>
            </a:endParaRPr>
          </a:p>
          <a:p>
            <a:pPr algn="l"/>
            <a:endParaRPr lang="en-US" sz="5400" b="0" i="0" dirty="0">
              <a:solidFill>
                <a:srgbClr val="FFFFFF"/>
              </a:solidFill>
              <a:effectLst/>
              <a:latin typeface="Söhne"/>
            </a:endParaRPr>
          </a:p>
          <a:p>
            <a:pPr algn="l"/>
            <a:endParaRPr lang="en-US" sz="5400" b="0" i="0" dirty="0">
              <a:solidFill>
                <a:srgbClr val="FFFFFF"/>
              </a:solidFill>
              <a:effectLst/>
              <a:latin typeface="Söhne"/>
            </a:endParaRPr>
          </a:p>
          <a:p>
            <a:pPr algn="l"/>
            <a:endParaRPr lang="en-US" sz="5400" b="0" i="0" dirty="0">
              <a:solidFill>
                <a:srgbClr val="FFFFFF"/>
              </a:solidFill>
              <a:effectLst/>
              <a:latin typeface="Söhne"/>
            </a:endParaRPr>
          </a:p>
          <a:p>
            <a:pPr algn="l"/>
            <a:r>
              <a:rPr lang="en-US" sz="5400" b="0" i="0" dirty="0">
                <a:solidFill>
                  <a:srgbClr val="FFFFFF"/>
                </a:solidFill>
                <a:effectLst/>
                <a:latin typeface="Söhne"/>
              </a:rPr>
              <a:t>It not only shows the real world applications and emphasizes AI's transformative role in uncovering hidden attack paths and optimizing security assessments.</a:t>
            </a:r>
          </a:p>
          <a:p>
            <a:r>
              <a:rPr lang="en-US" sz="5400" b="0" i="0" dirty="0">
                <a:solidFill>
                  <a:srgbClr val="FFFFFF"/>
                </a:solidFill>
                <a:effectLst/>
                <a:latin typeface="Söhne"/>
              </a:rPr>
              <a:t>But it also highlights the limitations of current automated </a:t>
            </a:r>
            <a:r>
              <a:rPr lang="en-US" sz="5400" b="0" i="0" dirty="0" err="1">
                <a:solidFill>
                  <a:srgbClr val="FFFFFF"/>
                </a:solidFill>
                <a:effectLst/>
                <a:latin typeface="Söhne"/>
              </a:rPr>
              <a:t>pentesting</a:t>
            </a:r>
            <a:r>
              <a:rPr lang="en-US" sz="5400" b="0" i="0" dirty="0">
                <a:solidFill>
                  <a:srgbClr val="FFFFFF"/>
                </a:solidFill>
                <a:effectLst/>
                <a:latin typeface="Söhne"/>
              </a:rPr>
              <a:t> methods, highlighting the importance of scalability and ??</a:t>
            </a:r>
          </a:p>
          <a:p>
            <a:pPr marL="139446" marR="0" lvl="1" indent="-139446" algn="l" defTabSz="557784" rtl="0" eaLnBrk="1" fontAlgn="auto" latinLnBrk="0" hangingPunct="1">
              <a:lnSpc>
                <a:spcPct val="100000"/>
              </a:lnSpc>
              <a:spcBef>
                <a:spcPts val="610"/>
              </a:spcBef>
              <a:spcAft>
                <a:spcPts val="0"/>
              </a:spcAft>
              <a:buClrTx/>
              <a:buSzTx/>
              <a:buFontTx/>
              <a:buNone/>
              <a:tabLst/>
              <a:defRPr/>
            </a:pPr>
            <a:endParaRPr lang="en-US" sz="2000" b="0" i="0" dirty="0">
              <a:solidFill>
                <a:srgbClr val="D1D5DB"/>
              </a:solidFill>
              <a:effectLst/>
              <a:latin typeface="Söhne"/>
            </a:endParaRPr>
          </a:p>
          <a:p>
            <a:pPr marL="139446" marR="0" lvl="1" indent="-139446" algn="l" defTabSz="557784" rtl="0" eaLnBrk="1" fontAlgn="auto" latinLnBrk="0" hangingPunct="1">
              <a:lnSpc>
                <a:spcPct val="100000"/>
              </a:lnSpc>
              <a:spcBef>
                <a:spcPts val="610"/>
              </a:spcBef>
              <a:spcAft>
                <a:spcPts val="0"/>
              </a:spcAft>
              <a:buClrTx/>
              <a:buSzTx/>
              <a:buFontTx/>
              <a:buNone/>
              <a:tabLst/>
              <a:defRPr/>
            </a:pPr>
            <a:endParaRPr lang="en-US" sz="2000" dirty="0"/>
          </a:p>
          <a:p>
            <a:pPr marL="139446" lvl="1" indent="-139446" defTabSz="557784">
              <a:spcBef>
                <a:spcPts val="610"/>
              </a:spcBef>
            </a:pPr>
            <a:endParaRPr lang="en-US" sz="2000" dirty="0"/>
          </a:p>
          <a:p>
            <a:pPr marL="139446" lvl="1" indent="-139446" defTabSz="557784">
              <a:spcBef>
                <a:spcPts val="610"/>
              </a:spcBef>
            </a:pPr>
            <a:endParaRPr lang="en-US" sz="2000" dirty="0"/>
          </a:p>
          <a:p>
            <a:pPr marL="139446" lvl="1" indent="-139446" defTabSz="557784">
              <a:spcBef>
                <a:spcPts val="610"/>
              </a:spcBef>
            </a:pPr>
            <a:r>
              <a:rPr lang="en-US" sz="2000" dirty="0"/>
              <a:t>1. Advanced AI Techniques</a:t>
            </a:r>
          </a:p>
          <a:p>
            <a:pPr marL="228600" lvl="1" indent="-228600" defTabSz="557784">
              <a:spcBef>
                <a:spcPts val="610"/>
              </a:spcBef>
              <a:buAutoNum type="alphaLcPeriod"/>
            </a:pPr>
            <a:r>
              <a:rPr lang="en-US" dirty="0"/>
              <a:t>Reinforcement Learning</a:t>
            </a:r>
          </a:p>
          <a:p>
            <a:pPr marL="228600" lvl="1" indent="-228600" defTabSz="557784">
              <a:spcBef>
                <a:spcPts val="610"/>
              </a:spcBef>
              <a:buAutoNum type="alphaLcPeriod"/>
            </a:pPr>
            <a:r>
              <a:rPr lang="en-US" dirty="0"/>
              <a:t>Deep-Q Networks</a:t>
            </a:r>
          </a:p>
          <a:p>
            <a:pPr marL="596646" lvl="2" indent="-139446" defTabSz="557784">
              <a:spcBef>
                <a:spcPts val="610"/>
              </a:spcBef>
            </a:pPr>
            <a:endParaRPr lang="en-US" dirty="0"/>
          </a:p>
          <a:p>
            <a:pPr marL="139446" lvl="1" indent="-139446" defTabSz="557784">
              <a:spcBef>
                <a:spcPts val="610"/>
              </a:spcBef>
            </a:pPr>
            <a:r>
              <a:rPr lang="en-US" dirty="0"/>
              <a:t>1. Real-world Application</a:t>
            </a:r>
          </a:p>
          <a:p>
            <a:pPr marL="139446" lvl="1" indent="-139446" defTabSz="557784">
              <a:spcBef>
                <a:spcPts val="610"/>
              </a:spcBef>
            </a:pPr>
            <a:r>
              <a:rPr lang="en-US" dirty="0"/>
              <a:t>	a. </a:t>
            </a:r>
            <a:r>
              <a:rPr lang="en-US" sz="1200" b="0" i="0" dirty="0">
                <a:solidFill>
                  <a:srgbClr val="FFFFFF"/>
                </a:solidFill>
                <a:effectLst/>
                <a:latin typeface="Söhne"/>
              </a:rPr>
              <a:t>uncovering hidden attack paths and </a:t>
            </a:r>
          </a:p>
          <a:p>
            <a:pPr marL="139446" lvl="1" indent="-139446" defTabSz="557784">
              <a:spcBef>
                <a:spcPts val="610"/>
              </a:spcBef>
            </a:pPr>
            <a:r>
              <a:rPr lang="en-US" sz="1200" b="0" i="0" dirty="0">
                <a:solidFill>
                  <a:srgbClr val="FFFFFF"/>
                </a:solidFill>
                <a:effectLst/>
                <a:latin typeface="Söhne"/>
              </a:rPr>
              <a:t>	b. optimizing security assessments</a:t>
            </a:r>
            <a:endParaRPr lang="en-US" dirty="0"/>
          </a:p>
          <a:p>
            <a:pPr marL="139446" lvl="1" indent="-139446" defTabSz="557784">
              <a:spcBef>
                <a:spcPts val="610"/>
              </a:spcBef>
            </a:pPr>
            <a:r>
              <a:rPr lang="en-US" dirty="0"/>
              <a:t>2. Limitations</a:t>
            </a:r>
          </a:p>
          <a:p>
            <a:pPr marL="139446" lvl="1" indent="-139446" defTabSz="557784">
              <a:spcBef>
                <a:spcPts val="610"/>
              </a:spcBef>
            </a:pPr>
            <a:r>
              <a:rPr lang="en-US" dirty="0"/>
              <a:t>	a. </a:t>
            </a:r>
            <a:r>
              <a:rPr lang="en-US" sz="1800" kern="0" dirty="0">
                <a:effectLst/>
                <a:latin typeface="Times New Roman" panose="02020603050405020304" pitchFamily="18" charset="0"/>
                <a:ea typeface="SimSun" panose="02010600030101010101" pitchFamily="2" charset="-122"/>
              </a:rPr>
              <a:t>focus predominantly on </a:t>
            </a:r>
            <a:r>
              <a:rPr lang="en-US" sz="1800" kern="0" dirty="0">
                <a:effectLst/>
                <a:highlight>
                  <a:srgbClr val="FFFF00"/>
                </a:highlight>
                <a:latin typeface="Times New Roman" panose="02020603050405020304" pitchFamily="18" charset="0"/>
                <a:ea typeface="SimSun" panose="02010600030101010101" pitchFamily="2" charset="-122"/>
              </a:rPr>
              <a:t>smaller networks/</a:t>
            </a:r>
            <a:r>
              <a:rPr lang="en-US" sz="1800" kern="0" dirty="0">
                <a:effectLst/>
                <a:latin typeface="Times New Roman" panose="02020603050405020304" pitchFamily="18" charset="0"/>
                <a:ea typeface="SimSun" panose="02010600030101010101" pitchFamily="2" charset="-122"/>
              </a:rPr>
              <a:t> </a:t>
            </a:r>
            <a:r>
              <a:rPr lang="en-US" sz="1200" b="0" i="0" dirty="0">
                <a:solidFill>
                  <a:srgbClr val="FFFFFF"/>
                </a:solidFill>
                <a:effectLst/>
                <a:latin typeface="Söhne"/>
              </a:rPr>
              <a:t>needs to be scalable</a:t>
            </a:r>
          </a:p>
          <a:p>
            <a:pPr marL="139446" lvl="1" indent="-139446" defTabSz="557784">
              <a:spcBef>
                <a:spcPts val="610"/>
              </a:spcBef>
            </a:pPr>
            <a:r>
              <a:rPr lang="en-US" sz="1200" b="0" i="0" dirty="0">
                <a:solidFill>
                  <a:srgbClr val="FFFFFF"/>
                </a:solidFill>
                <a:effectLst/>
                <a:latin typeface="Söhne"/>
              </a:rPr>
              <a:t>	b. Unable to </a:t>
            </a:r>
            <a:r>
              <a:rPr lang="en-US" sz="1800" kern="0" dirty="0">
                <a:effectLst/>
                <a:latin typeface="Times New Roman" panose="02020603050405020304" pitchFamily="18" charset="0"/>
                <a:ea typeface="SimSun" panose="02010600030101010101" pitchFamily="2" charset="-122"/>
              </a:rPr>
              <a:t> grasp the intricacies of real-world networks/ need to consider </a:t>
            </a:r>
            <a:r>
              <a:rPr lang="en-US" sz="1800" kern="0" dirty="0">
                <a:effectLst/>
                <a:highlight>
                  <a:srgbClr val="FFFF00"/>
                </a:highlight>
                <a:latin typeface="Times New Roman" panose="02020603050405020304" pitchFamily="18" charset="0"/>
                <a:ea typeface="SimSun" panose="02010600030101010101" pitchFamily="2" charset="-122"/>
              </a:rPr>
              <a:t>specific network structure, distribution of vulnerabilities, or correlation between vulnerabilities and exploitation probabilities</a:t>
            </a:r>
            <a:r>
              <a:rPr lang="en-US" sz="1800" kern="0" dirty="0">
                <a:effectLst/>
                <a:latin typeface="Times New Roman" panose="02020603050405020304" pitchFamily="18" charset="0"/>
                <a:ea typeface="SimSun" panose="02010600030101010101" pitchFamily="2" charset="-122"/>
              </a:rPr>
              <a:t> </a:t>
            </a:r>
            <a:endParaRPr lang="en-US" sz="4000"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30C7795A-10D4-4DA3-BF99-FA6FC8F9BC5E}" type="slidenum">
              <a:rPr lang="en-US" smtClean="0"/>
              <a:t>7</a:t>
            </a:fld>
            <a:endParaRPr lang="en-US"/>
          </a:p>
        </p:txBody>
      </p:sp>
    </p:spTree>
    <p:extLst>
      <p:ext uri="{BB962C8B-B14F-4D97-AF65-F5344CB8AC3E}">
        <p14:creationId xmlns:p14="http://schemas.microsoft.com/office/powerpoint/2010/main" val="3152209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C7795A-10D4-4DA3-BF99-FA6FC8F9BC5E}" type="slidenum">
              <a:rPr lang="en-US" smtClean="0"/>
              <a:t>8</a:t>
            </a:fld>
            <a:endParaRPr lang="en-US"/>
          </a:p>
        </p:txBody>
      </p:sp>
    </p:spTree>
    <p:extLst>
      <p:ext uri="{BB962C8B-B14F-4D97-AF65-F5344CB8AC3E}">
        <p14:creationId xmlns:p14="http://schemas.microsoft.com/office/powerpoint/2010/main" val="774341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8968FA9-2A0E-4783-90B2-BDB32E448AD7}" type="datetimeFigureOut">
              <a:rPr lang="en-US" smtClean="0"/>
              <a:t>4/28/2024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C6A208-E1A5-4523-B271-3627431E9179}" type="slidenum">
              <a:rPr lang="en-US" smtClean="0"/>
              <a:t>‹#›</a:t>
            </a:fld>
            <a:endParaRPr lang="en-US"/>
          </a:p>
        </p:txBody>
      </p:sp>
    </p:spTree>
    <p:extLst>
      <p:ext uri="{BB962C8B-B14F-4D97-AF65-F5344CB8AC3E}">
        <p14:creationId xmlns:p14="http://schemas.microsoft.com/office/powerpoint/2010/main" val="185307820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968FA9-2A0E-4783-90B2-BDB32E448AD7}"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6A208-E1A5-4523-B271-3627431E9179}" type="slidenum">
              <a:rPr lang="en-US" smtClean="0"/>
              <a:t>‹#›</a:t>
            </a:fld>
            <a:endParaRPr lang="en-US"/>
          </a:p>
        </p:txBody>
      </p:sp>
    </p:spTree>
    <p:extLst>
      <p:ext uri="{BB962C8B-B14F-4D97-AF65-F5344CB8AC3E}">
        <p14:creationId xmlns:p14="http://schemas.microsoft.com/office/powerpoint/2010/main" val="75952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968FA9-2A0E-4783-90B2-BDB32E448AD7}"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6A208-E1A5-4523-B271-3627431E9179}" type="slidenum">
              <a:rPr lang="en-US" smtClean="0"/>
              <a:t>‹#›</a:t>
            </a:fld>
            <a:endParaRPr lang="en-US"/>
          </a:p>
        </p:txBody>
      </p:sp>
    </p:spTree>
    <p:extLst>
      <p:ext uri="{BB962C8B-B14F-4D97-AF65-F5344CB8AC3E}">
        <p14:creationId xmlns:p14="http://schemas.microsoft.com/office/powerpoint/2010/main" val="2918634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968FA9-2A0E-4783-90B2-BDB32E448AD7}" type="datetimeFigureOut">
              <a:rPr lang="en-US" smtClean="0"/>
              <a:t>4/28/2024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C6A208-E1A5-4523-B271-3627431E9179}" type="slidenum">
              <a:rPr lang="en-US" smtClean="0"/>
              <a:t>‹#›</a:t>
            </a:fld>
            <a:endParaRPr lang="en-US"/>
          </a:p>
        </p:txBody>
      </p:sp>
    </p:spTree>
    <p:extLst>
      <p:ext uri="{BB962C8B-B14F-4D97-AF65-F5344CB8AC3E}">
        <p14:creationId xmlns:p14="http://schemas.microsoft.com/office/powerpoint/2010/main" val="2377555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8968FA9-2A0E-4783-90B2-BDB32E448AD7}" type="datetimeFigureOut">
              <a:rPr lang="en-US" smtClean="0"/>
              <a:t>4/28/2024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C6A208-E1A5-4523-B271-3627431E9179}" type="slidenum">
              <a:rPr lang="en-US" smtClean="0"/>
              <a:t>‹#›</a:t>
            </a:fld>
            <a:endParaRPr lang="en-US"/>
          </a:p>
        </p:txBody>
      </p:sp>
    </p:spTree>
    <p:extLst>
      <p:ext uri="{BB962C8B-B14F-4D97-AF65-F5344CB8AC3E}">
        <p14:creationId xmlns:p14="http://schemas.microsoft.com/office/powerpoint/2010/main" val="392793802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8968FA9-2A0E-4783-90B2-BDB32E448AD7}" type="datetimeFigureOut">
              <a:rPr lang="en-US" smtClean="0"/>
              <a:t>4/28/2024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FC6A208-E1A5-4523-B271-3627431E9179}" type="slidenum">
              <a:rPr lang="en-US" smtClean="0"/>
              <a:t>‹#›</a:t>
            </a:fld>
            <a:endParaRPr lang="en-US"/>
          </a:p>
        </p:txBody>
      </p:sp>
    </p:spTree>
    <p:extLst>
      <p:ext uri="{BB962C8B-B14F-4D97-AF65-F5344CB8AC3E}">
        <p14:creationId xmlns:p14="http://schemas.microsoft.com/office/powerpoint/2010/main" val="3784293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8968FA9-2A0E-4783-90B2-BDB32E448AD7}" type="datetimeFigureOut">
              <a:rPr lang="en-US" smtClean="0"/>
              <a:t>4/28/2024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C6A208-E1A5-4523-B271-3627431E9179}"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802522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968FA9-2A0E-4783-90B2-BDB32E448AD7}" type="datetimeFigureOut">
              <a:rPr lang="en-US" smtClean="0"/>
              <a:t>4/28/2024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C6A208-E1A5-4523-B271-3627431E9179}" type="slidenum">
              <a:rPr lang="en-US" smtClean="0"/>
              <a:t>‹#›</a:t>
            </a:fld>
            <a:endParaRPr lang="en-US"/>
          </a:p>
        </p:txBody>
      </p:sp>
    </p:spTree>
    <p:extLst>
      <p:ext uri="{BB962C8B-B14F-4D97-AF65-F5344CB8AC3E}">
        <p14:creationId xmlns:p14="http://schemas.microsoft.com/office/powerpoint/2010/main" val="1752245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968FA9-2A0E-4783-90B2-BDB32E448AD7}" type="datetimeFigureOut">
              <a:rPr lang="en-US" smtClean="0"/>
              <a:t>4/28/2024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C6A208-E1A5-4523-B271-3627431E9179}" type="slidenum">
              <a:rPr lang="en-US" smtClean="0"/>
              <a:t>‹#›</a:t>
            </a:fld>
            <a:endParaRPr lang="en-US"/>
          </a:p>
        </p:txBody>
      </p:sp>
    </p:spTree>
    <p:extLst>
      <p:ext uri="{BB962C8B-B14F-4D97-AF65-F5344CB8AC3E}">
        <p14:creationId xmlns:p14="http://schemas.microsoft.com/office/powerpoint/2010/main" val="2647031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8968FA9-2A0E-4783-90B2-BDB32E448AD7}" type="datetimeFigureOut">
              <a:rPr lang="en-US" smtClean="0"/>
              <a:t>4/28/2024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5FC6A208-E1A5-4523-B271-3627431E9179}" type="slidenum">
              <a:rPr lang="en-US" smtClean="0"/>
              <a:t>‹#›</a:t>
            </a:fld>
            <a:endParaRPr lang="en-US"/>
          </a:p>
        </p:txBody>
      </p:sp>
    </p:spTree>
    <p:extLst>
      <p:ext uri="{BB962C8B-B14F-4D97-AF65-F5344CB8AC3E}">
        <p14:creationId xmlns:p14="http://schemas.microsoft.com/office/powerpoint/2010/main" val="1652691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8968FA9-2A0E-4783-90B2-BDB32E448AD7}" type="datetimeFigureOut">
              <a:rPr lang="en-US" smtClean="0"/>
              <a:t>4/28/2024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5FC6A208-E1A5-4523-B271-3627431E9179}" type="slidenum">
              <a:rPr lang="en-US" smtClean="0"/>
              <a:t>‹#›</a:t>
            </a:fld>
            <a:endParaRPr lang="en-US"/>
          </a:p>
        </p:txBody>
      </p:sp>
    </p:spTree>
    <p:extLst>
      <p:ext uri="{BB962C8B-B14F-4D97-AF65-F5344CB8AC3E}">
        <p14:creationId xmlns:p14="http://schemas.microsoft.com/office/powerpoint/2010/main" val="1553916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8968FA9-2A0E-4783-90B2-BDB32E448AD7}" type="datetimeFigureOut">
              <a:rPr lang="en-US" smtClean="0"/>
              <a:t>4/28/2024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FC6A208-E1A5-4523-B271-3627431E9179}" type="slidenum">
              <a:rPr lang="en-US" smtClean="0"/>
              <a:t>‹#›</a:t>
            </a:fld>
            <a:endParaRPr lang="en-US"/>
          </a:p>
        </p:txBody>
      </p:sp>
    </p:spTree>
    <p:extLst>
      <p:ext uri="{BB962C8B-B14F-4D97-AF65-F5344CB8AC3E}">
        <p14:creationId xmlns:p14="http://schemas.microsoft.com/office/powerpoint/2010/main" val="23275822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DE4BA-65A0-EA7F-0DF0-2863110D587E}"/>
              </a:ext>
            </a:extLst>
          </p:cNvPr>
          <p:cNvSpPr>
            <a:spLocks noGrp="1"/>
          </p:cNvSpPr>
          <p:nvPr>
            <p:ph type="ctrTitle"/>
          </p:nvPr>
        </p:nvSpPr>
        <p:spPr>
          <a:xfrm>
            <a:off x="1600200" y="1828800"/>
            <a:ext cx="8991600" cy="2203864"/>
          </a:xfrm>
        </p:spPr>
        <p:txBody>
          <a:bodyPr>
            <a:normAutofit fontScale="90000"/>
          </a:bodyPr>
          <a:lstStyle/>
          <a:p>
            <a:r>
              <a:rPr lang="en-US" dirty="0">
                <a:solidFill>
                  <a:schemeClr val="accent4">
                    <a:lumMod val="75000"/>
                  </a:schemeClr>
                </a:solidFill>
              </a:rPr>
              <a:t>Harnessing </a:t>
            </a:r>
            <a:br>
              <a:rPr lang="en-US" dirty="0">
                <a:solidFill>
                  <a:schemeClr val="accent4">
                    <a:lumMod val="75000"/>
                  </a:schemeClr>
                </a:solidFill>
              </a:rPr>
            </a:br>
            <a:r>
              <a:rPr lang="en-US" dirty="0">
                <a:solidFill>
                  <a:schemeClr val="accent4">
                    <a:lumMod val="75000"/>
                  </a:schemeClr>
                </a:solidFill>
              </a:rPr>
              <a:t>Artificial Intelligence </a:t>
            </a:r>
            <a:br>
              <a:rPr lang="en-US" dirty="0">
                <a:solidFill>
                  <a:schemeClr val="accent4">
                    <a:lumMod val="75000"/>
                  </a:schemeClr>
                </a:solidFill>
              </a:rPr>
            </a:br>
            <a:r>
              <a:rPr lang="en-US" dirty="0">
                <a:solidFill>
                  <a:schemeClr val="accent4">
                    <a:lumMod val="75000"/>
                  </a:schemeClr>
                </a:solidFill>
              </a:rPr>
              <a:t>for </a:t>
            </a:r>
            <a:br>
              <a:rPr lang="en-US" dirty="0">
                <a:solidFill>
                  <a:schemeClr val="accent4">
                    <a:lumMod val="75000"/>
                  </a:schemeClr>
                </a:solidFill>
              </a:rPr>
            </a:br>
            <a:r>
              <a:rPr lang="en-US" dirty="0">
                <a:solidFill>
                  <a:schemeClr val="accent4">
                    <a:lumMod val="75000"/>
                  </a:schemeClr>
                </a:solidFill>
              </a:rPr>
              <a:t>Penetration Testing</a:t>
            </a:r>
          </a:p>
        </p:txBody>
      </p:sp>
      <p:sp>
        <p:nvSpPr>
          <p:cNvPr id="3" name="Subtitle 2">
            <a:extLst>
              <a:ext uri="{FF2B5EF4-FFF2-40B4-BE49-F238E27FC236}">
                <a16:creationId xmlns:a16="http://schemas.microsoft.com/office/drawing/2014/main" id="{89E254BE-619C-B12E-6D6D-6F5EECE3598C}"/>
              </a:ext>
            </a:extLst>
          </p:cNvPr>
          <p:cNvSpPr>
            <a:spLocks noGrp="1"/>
          </p:cNvSpPr>
          <p:nvPr>
            <p:ph type="subTitle" idx="1"/>
          </p:nvPr>
        </p:nvSpPr>
        <p:spPr>
          <a:xfrm>
            <a:off x="1" y="4352544"/>
            <a:ext cx="12191998" cy="1239894"/>
          </a:xfrm>
        </p:spPr>
        <p:txBody>
          <a:bodyPr/>
          <a:lstStyle/>
          <a:p>
            <a:r>
              <a:rPr lang="en-US" dirty="0">
                <a:solidFill>
                  <a:schemeClr val="accent6">
                    <a:lumMod val="50000"/>
                  </a:schemeClr>
                </a:solidFill>
              </a:rPr>
              <a:t>Structured Approaches, Automation, and AI Advancements</a:t>
            </a:r>
          </a:p>
        </p:txBody>
      </p:sp>
      <p:sp>
        <p:nvSpPr>
          <p:cNvPr id="30" name="TextBox 29">
            <a:extLst>
              <a:ext uri="{FF2B5EF4-FFF2-40B4-BE49-F238E27FC236}">
                <a16:creationId xmlns:a16="http://schemas.microsoft.com/office/drawing/2014/main" id="{FF6F5456-7C92-B564-EDCD-36A45D639ACF}"/>
              </a:ext>
            </a:extLst>
          </p:cNvPr>
          <p:cNvSpPr txBox="1"/>
          <p:nvPr/>
        </p:nvSpPr>
        <p:spPr>
          <a:xfrm>
            <a:off x="0" y="5073134"/>
            <a:ext cx="12191999" cy="369332"/>
          </a:xfrm>
          <a:prstGeom prst="rect">
            <a:avLst/>
          </a:prstGeom>
          <a:noFill/>
        </p:spPr>
        <p:txBody>
          <a:bodyPr wrap="square" rtlCol="0">
            <a:spAutoFit/>
          </a:bodyPr>
          <a:lstStyle/>
          <a:p>
            <a:pPr algn="ctr"/>
            <a:r>
              <a:rPr lang="en-US" dirty="0"/>
              <a:t>Kiera Conway</a:t>
            </a:r>
          </a:p>
        </p:txBody>
      </p:sp>
    </p:spTree>
    <p:extLst>
      <p:ext uri="{BB962C8B-B14F-4D97-AF65-F5344CB8AC3E}">
        <p14:creationId xmlns:p14="http://schemas.microsoft.com/office/powerpoint/2010/main" val="921491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28" name="Rectangle 1027">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Rectangle 102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877770A-76CA-9617-7C5B-CA83C2E20FD8}"/>
              </a:ext>
            </a:extLst>
          </p:cNvPr>
          <p:cNvSpPr>
            <a:spLocks noGrp="1"/>
          </p:cNvSpPr>
          <p:nvPr>
            <p:ph type="title"/>
          </p:nvPr>
        </p:nvSpPr>
        <p:spPr>
          <a:xfrm>
            <a:off x="245661" y="157153"/>
            <a:ext cx="4159587" cy="1784992"/>
          </a:xfrm>
          <a:prstGeom prst="ellipse">
            <a:avLst/>
          </a:prstGeom>
          <a:noFill/>
          <a:ln>
            <a:solidFill>
              <a:schemeClr val="bg1"/>
            </a:solidFill>
          </a:ln>
        </p:spPr>
        <p:txBody>
          <a:bodyPr wrap="square">
            <a:normAutofit/>
          </a:bodyPr>
          <a:lstStyle/>
          <a:p>
            <a:r>
              <a:rPr lang="en-US" sz="1600" dirty="0">
                <a:solidFill>
                  <a:schemeClr val="bg1"/>
                </a:solidFill>
              </a:rPr>
              <a:t>Splunk</a:t>
            </a:r>
          </a:p>
        </p:txBody>
      </p:sp>
      <p:sp>
        <p:nvSpPr>
          <p:cNvPr id="3" name="Content Placeholder 2">
            <a:extLst>
              <a:ext uri="{FF2B5EF4-FFF2-40B4-BE49-F238E27FC236}">
                <a16:creationId xmlns:a16="http://schemas.microsoft.com/office/drawing/2014/main" id="{1E2409DA-32D6-678F-203B-20C875DC2873}"/>
              </a:ext>
            </a:extLst>
          </p:cNvPr>
          <p:cNvSpPr>
            <a:spLocks noGrp="1"/>
          </p:cNvSpPr>
          <p:nvPr>
            <p:ph idx="1"/>
          </p:nvPr>
        </p:nvSpPr>
        <p:spPr>
          <a:xfrm>
            <a:off x="643468" y="2592697"/>
            <a:ext cx="3363974" cy="4108150"/>
          </a:xfrm>
        </p:spPr>
        <p:txBody>
          <a:bodyPr>
            <a:noAutofit/>
          </a:bodyPr>
          <a:lstStyle/>
          <a:p>
            <a:pPr marL="164592" lvl="1" indent="-137160" defTabSz="557784">
              <a:lnSpc>
                <a:spcPct val="134000"/>
              </a:lnSpc>
              <a:spcBef>
                <a:spcPts val="0"/>
              </a:spcBef>
            </a:pPr>
            <a:r>
              <a:rPr lang="en-US" sz="1300" dirty="0">
                <a:solidFill>
                  <a:schemeClr val="bg1"/>
                </a:solidFill>
              </a:rPr>
              <a:t>Processing ‘Big Data’</a:t>
            </a:r>
          </a:p>
          <a:p>
            <a:pPr marL="621792" lvl="2" indent="-137160" defTabSz="557784">
              <a:lnSpc>
                <a:spcPct val="134000"/>
              </a:lnSpc>
              <a:spcBef>
                <a:spcPts val="0"/>
              </a:spcBef>
            </a:pPr>
            <a:r>
              <a:rPr lang="en-US" sz="1200" dirty="0">
                <a:solidFill>
                  <a:schemeClr val="bg1"/>
                </a:solidFill>
              </a:rPr>
              <a:t>“data that is so large, fast or complex that it’s difficult or impossible to process using traditional methods”[1]</a:t>
            </a:r>
          </a:p>
          <a:p>
            <a:pPr marL="164592" lvl="1" indent="-137160" defTabSz="557784">
              <a:lnSpc>
                <a:spcPct val="134000"/>
              </a:lnSpc>
              <a:spcBef>
                <a:spcPts val="0"/>
              </a:spcBef>
            </a:pPr>
            <a:r>
              <a:rPr lang="en-US" sz="1300" kern="1200" dirty="0">
                <a:solidFill>
                  <a:schemeClr val="bg1"/>
                </a:solidFill>
                <a:latin typeface="+mn-lt"/>
                <a:ea typeface="+mn-ea"/>
                <a:cs typeface="+mn-cs"/>
              </a:rPr>
              <a:t>Features</a:t>
            </a:r>
          </a:p>
          <a:p>
            <a:pPr marL="418338" lvl="2" indent="-137160" defTabSz="557784">
              <a:lnSpc>
                <a:spcPct val="134000"/>
              </a:lnSpc>
              <a:spcBef>
                <a:spcPts val="0"/>
              </a:spcBef>
            </a:pPr>
            <a:r>
              <a:rPr lang="en-US" sz="1200" dirty="0">
                <a:solidFill>
                  <a:schemeClr val="bg1"/>
                </a:solidFill>
              </a:rPr>
              <a:t>Data Collection</a:t>
            </a:r>
          </a:p>
          <a:p>
            <a:pPr marL="418338" lvl="2" indent="-137160" defTabSz="557784">
              <a:lnSpc>
                <a:spcPct val="134000"/>
              </a:lnSpc>
              <a:spcBef>
                <a:spcPts val="0"/>
              </a:spcBef>
            </a:pPr>
            <a:r>
              <a:rPr lang="en-US" sz="1200" dirty="0">
                <a:solidFill>
                  <a:schemeClr val="bg1"/>
                </a:solidFill>
              </a:rPr>
              <a:t>Indexing</a:t>
            </a:r>
          </a:p>
          <a:p>
            <a:pPr marL="418338" lvl="2" indent="-137160" defTabSz="557784">
              <a:lnSpc>
                <a:spcPct val="134000"/>
              </a:lnSpc>
              <a:spcBef>
                <a:spcPts val="0"/>
              </a:spcBef>
            </a:pPr>
            <a:r>
              <a:rPr lang="en-US" sz="1200" dirty="0">
                <a:solidFill>
                  <a:schemeClr val="bg1"/>
                </a:solidFill>
              </a:rPr>
              <a:t>Analyze</a:t>
            </a:r>
          </a:p>
          <a:p>
            <a:pPr marL="418338" lvl="2" indent="-137160" defTabSz="557784">
              <a:lnSpc>
                <a:spcPct val="134000"/>
              </a:lnSpc>
              <a:spcBef>
                <a:spcPts val="0"/>
              </a:spcBef>
            </a:pPr>
            <a:r>
              <a:rPr lang="en-US" sz="1200" kern="1200" dirty="0">
                <a:solidFill>
                  <a:schemeClr val="bg1"/>
                </a:solidFill>
                <a:latin typeface="+mn-lt"/>
                <a:ea typeface="+mn-ea"/>
                <a:cs typeface="+mn-cs"/>
              </a:rPr>
              <a:t>Create Metrics</a:t>
            </a:r>
          </a:p>
          <a:p>
            <a:pPr marL="418338" lvl="2" indent="-137160" defTabSz="557784">
              <a:lnSpc>
                <a:spcPct val="134000"/>
              </a:lnSpc>
              <a:spcBef>
                <a:spcPts val="0"/>
              </a:spcBef>
            </a:pPr>
            <a:r>
              <a:rPr lang="en-US" sz="1200" dirty="0">
                <a:solidFill>
                  <a:schemeClr val="bg1"/>
                </a:solidFill>
              </a:rPr>
              <a:t>Diagnose Problems</a:t>
            </a:r>
          </a:p>
          <a:p>
            <a:pPr marL="418338" lvl="2" indent="-137160" defTabSz="557784">
              <a:lnSpc>
                <a:spcPct val="134000"/>
              </a:lnSpc>
              <a:spcBef>
                <a:spcPts val="0"/>
              </a:spcBef>
            </a:pPr>
            <a:r>
              <a:rPr lang="en-US" sz="1200" kern="1200" dirty="0">
                <a:solidFill>
                  <a:schemeClr val="bg1"/>
                </a:solidFill>
                <a:latin typeface="+mn-lt"/>
                <a:ea typeface="+mn-ea"/>
                <a:cs typeface="+mn-cs"/>
              </a:rPr>
              <a:t>Visualization</a:t>
            </a:r>
          </a:p>
          <a:p>
            <a:pPr marL="0" lvl="1" indent="-137160" defTabSz="557784">
              <a:lnSpc>
                <a:spcPct val="134000"/>
              </a:lnSpc>
              <a:spcBef>
                <a:spcPts val="0"/>
              </a:spcBef>
            </a:pPr>
            <a:r>
              <a:rPr lang="en-US" sz="1300" dirty="0">
                <a:solidFill>
                  <a:schemeClr val="bg1"/>
                </a:solidFill>
              </a:rPr>
              <a:t>Used By</a:t>
            </a:r>
          </a:p>
          <a:p>
            <a:pPr marL="418338" lvl="2" indent="-137160" defTabSz="557784">
              <a:lnSpc>
                <a:spcPct val="134000"/>
              </a:lnSpc>
              <a:spcBef>
                <a:spcPts val="0"/>
              </a:spcBef>
            </a:pPr>
            <a:r>
              <a:rPr lang="en-US" sz="1200" dirty="0">
                <a:solidFill>
                  <a:schemeClr val="bg1"/>
                </a:solidFill>
              </a:rPr>
              <a:t>Data Management</a:t>
            </a:r>
          </a:p>
          <a:p>
            <a:pPr marL="418338" lvl="2" indent="-137160" defTabSz="557784">
              <a:lnSpc>
                <a:spcPct val="134000"/>
              </a:lnSpc>
              <a:spcBef>
                <a:spcPts val="0"/>
              </a:spcBef>
            </a:pPr>
            <a:r>
              <a:rPr lang="en-US" sz="1200" dirty="0">
                <a:solidFill>
                  <a:schemeClr val="bg1"/>
                </a:solidFill>
              </a:rPr>
              <a:t>IT Monitoring</a:t>
            </a:r>
          </a:p>
          <a:p>
            <a:pPr marL="418338" lvl="2" indent="-137160" defTabSz="557784">
              <a:lnSpc>
                <a:spcPct val="134000"/>
              </a:lnSpc>
              <a:spcBef>
                <a:spcPts val="0"/>
              </a:spcBef>
            </a:pPr>
            <a:r>
              <a:rPr lang="en-US" sz="1200" dirty="0">
                <a:solidFill>
                  <a:schemeClr val="bg1"/>
                </a:solidFill>
              </a:rPr>
              <a:t>Cybersecurity</a:t>
            </a:r>
          </a:p>
        </p:txBody>
      </p:sp>
      <p:pic>
        <p:nvPicPr>
          <p:cNvPr id="1026" name="Picture 2">
            <a:extLst>
              <a:ext uri="{FF2B5EF4-FFF2-40B4-BE49-F238E27FC236}">
                <a16:creationId xmlns:a16="http://schemas.microsoft.com/office/drawing/2014/main" id="{2D0B3D79-A6F7-8BAB-C6FB-837C813D2F0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7763" y="1942144"/>
            <a:ext cx="6250769" cy="2812845"/>
          </a:xfrm>
          <a:prstGeom prst="rect">
            <a:avLst/>
          </a:prstGeom>
          <a:solidFill>
            <a:schemeClr val="accent2"/>
          </a:solidFill>
          <a:ln w="57150" cap="sq">
            <a:solidFill>
              <a:srgbClr val="9BAFB5"/>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35641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1033">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6" name="Rectangle 1035">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Oval 1037">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877770A-76CA-9617-7C5B-CA83C2E20FD8}"/>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1900" dirty="0">
                <a:solidFill>
                  <a:srgbClr val="FFFFFF"/>
                </a:solidFill>
              </a:rPr>
              <a:t>Penetration Testing: </a:t>
            </a:r>
            <a:br>
              <a:rPr lang="en-US" sz="1900" dirty="0">
                <a:solidFill>
                  <a:srgbClr val="FFFFFF"/>
                </a:solidFill>
              </a:rPr>
            </a:br>
            <a:r>
              <a:rPr lang="en-US" sz="1900" dirty="0">
                <a:solidFill>
                  <a:srgbClr val="FFFFFF"/>
                </a:solidFill>
              </a:rPr>
              <a:t>Practical Introduction &amp; Tutorials</a:t>
            </a:r>
            <a:br>
              <a:rPr lang="en-US" sz="1900" dirty="0">
                <a:solidFill>
                  <a:srgbClr val="FFFFFF"/>
                </a:solidFill>
              </a:rPr>
            </a:br>
            <a:br>
              <a:rPr lang="en-US" sz="1900" dirty="0">
                <a:solidFill>
                  <a:srgbClr val="FFFFFF"/>
                </a:solidFill>
              </a:rPr>
            </a:br>
            <a:br>
              <a:rPr lang="en-US" sz="1900" dirty="0">
                <a:solidFill>
                  <a:srgbClr val="FFFFFF"/>
                </a:solidFill>
              </a:rPr>
            </a:br>
            <a:r>
              <a:rPr lang="en-US" sz="1600" i="1" cap="none" dirty="0">
                <a:solidFill>
                  <a:schemeClr val="accent5">
                    <a:lumMod val="50000"/>
                  </a:schemeClr>
                </a:solidFill>
              </a:rPr>
              <a:t>Stephen Watts</a:t>
            </a:r>
            <a:endParaRPr lang="en-US" sz="1900" dirty="0">
              <a:solidFill>
                <a:schemeClr val="accent5">
                  <a:lumMod val="50000"/>
                </a:schemeClr>
              </a:solidFill>
            </a:endParaRPr>
          </a:p>
        </p:txBody>
      </p:sp>
      <p:graphicFrame>
        <p:nvGraphicFramePr>
          <p:cNvPr id="4" name="Content Placeholder 3">
            <a:extLst>
              <a:ext uri="{FF2B5EF4-FFF2-40B4-BE49-F238E27FC236}">
                <a16:creationId xmlns:a16="http://schemas.microsoft.com/office/drawing/2014/main" id="{ADE15EBE-9076-18A9-DCCF-11B65D5EE45C}"/>
              </a:ext>
            </a:extLst>
          </p:cNvPr>
          <p:cNvGraphicFramePr>
            <a:graphicFrameLocks noGrp="1"/>
          </p:cNvGraphicFramePr>
          <p:nvPr>
            <p:ph idx="1"/>
            <p:extLst>
              <p:ext uri="{D42A27DB-BD31-4B8C-83A1-F6EECF244321}">
                <p14:modId xmlns:p14="http://schemas.microsoft.com/office/powerpoint/2010/main" val="2606065685"/>
              </p:ext>
            </p:extLst>
          </p:nvPr>
        </p:nvGraphicFramePr>
        <p:xfrm>
          <a:off x="5591695" y="1402080"/>
          <a:ext cx="5320696" cy="4053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1911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926C7B-48F8-66CA-56F3-58A4FC46A413}"/>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1900" dirty="0">
                <a:solidFill>
                  <a:srgbClr val="FFFFFF"/>
                </a:solidFill>
              </a:rPr>
              <a:t>Penetration Testing: </a:t>
            </a:r>
            <a:br>
              <a:rPr lang="en-US" sz="1900" dirty="0">
                <a:solidFill>
                  <a:srgbClr val="FFFFFF"/>
                </a:solidFill>
              </a:rPr>
            </a:br>
            <a:r>
              <a:rPr lang="en-US" sz="1900" dirty="0">
                <a:solidFill>
                  <a:srgbClr val="FFFFFF"/>
                </a:solidFill>
              </a:rPr>
              <a:t>Practical Introduction &amp; Tutorials</a:t>
            </a:r>
            <a:br>
              <a:rPr lang="en-US" sz="1900" dirty="0">
                <a:solidFill>
                  <a:srgbClr val="FFFFFF"/>
                </a:solidFill>
              </a:rPr>
            </a:br>
            <a:br>
              <a:rPr lang="en-US" sz="1900" dirty="0">
                <a:solidFill>
                  <a:srgbClr val="FFFFFF"/>
                </a:solidFill>
              </a:rPr>
            </a:br>
            <a:br>
              <a:rPr lang="en-US" sz="1900" dirty="0">
                <a:solidFill>
                  <a:srgbClr val="FFFFFF"/>
                </a:solidFill>
              </a:rPr>
            </a:br>
            <a:r>
              <a:rPr lang="en-US" sz="1600" i="1" cap="none" dirty="0">
                <a:solidFill>
                  <a:schemeClr val="accent5">
                    <a:lumMod val="50000"/>
                  </a:schemeClr>
                </a:solidFill>
              </a:rPr>
              <a:t>Stephen Watts</a:t>
            </a:r>
            <a:endParaRPr lang="en-US" sz="1900" i="1" dirty="0">
              <a:solidFill>
                <a:schemeClr val="accent5">
                  <a:lumMod val="50000"/>
                </a:schemeClr>
              </a:solidFill>
            </a:endParaRPr>
          </a:p>
        </p:txBody>
      </p:sp>
      <p:sp>
        <p:nvSpPr>
          <p:cNvPr id="3" name="Content Placeholder 2">
            <a:extLst>
              <a:ext uri="{FF2B5EF4-FFF2-40B4-BE49-F238E27FC236}">
                <a16:creationId xmlns:a16="http://schemas.microsoft.com/office/drawing/2014/main" id="{1E2409DA-32D6-678F-203B-20C875DC2873}"/>
              </a:ext>
            </a:extLst>
          </p:cNvPr>
          <p:cNvSpPr>
            <a:spLocks noGrp="1"/>
          </p:cNvSpPr>
          <p:nvPr>
            <p:ph idx="1"/>
          </p:nvPr>
        </p:nvSpPr>
        <p:spPr>
          <a:xfrm>
            <a:off x="5591695" y="1402080"/>
            <a:ext cx="5320696" cy="4053840"/>
          </a:xfrm>
        </p:spPr>
        <p:txBody>
          <a:bodyPr anchor="ctr">
            <a:normAutofit/>
          </a:bodyPr>
          <a:lstStyle/>
          <a:p>
            <a:pPr marL="0" lvl="1" indent="-137160" defTabSz="557784">
              <a:lnSpc>
                <a:spcPct val="150000"/>
              </a:lnSpc>
              <a:spcBef>
                <a:spcPts val="610"/>
              </a:spcBef>
            </a:pPr>
            <a:r>
              <a:rPr lang="en-US" sz="2000" dirty="0"/>
              <a:t>Module Structure</a:t>
            </a:r>
            <a:endParaRPr lang="en-US" sz="2000" kern="1200" dirty="0">
              <a:latin typeface="+mn-lt"/>
              <a:ea typeface="+mn-ea"/>
              <a:cs typeface="+mn-cs"/>
            </a:endParaRPr>
          </a:p>
          <a:p>
            <a:pPr marL="139446" indent="-137160" defTabSz="557784">
              <a:lnSpc>
                <a:spcPct val="150000"/>
              </a:lnSpc>
              <a:spcBef>
                <a:spcPts val="610"/>
              </a:spcBef>
            </a:pPr>
            <a:r>
              <a:rPr lang="en-US" sz="2000" dirty="0"/>
              <a:t>Bridge Theory and Practice</a:t>
            </a:r>
          </a:p>
          <a:p>
            <a:pPr marL="139446" indent="-137160" defTabSz="557784">
              <a:lnSpc>
                <a:spcPct val="150000"/>
              </a:lnSpc>
              <a:spcBef>
                <a:spcPts val="610"/>
              </a:spcBef>
            </a:pPr>
            <a:r>
              <a:rPr lang="en-US" sz="2000" dirty="0"/>
              <a:t>Automation as a Solution</a:t>
            </a:r>
          </a:p>
        </p:txBody>
      </p:sp>
    </p:spTree>
    <p:extLst>
      <p:ext uri="{BB962C8B-B14F-4D97-AF65-F5344CB8AC3E}">
        <p14:creationId xmlns:p14="http://schemas.microsoft.com/office/powerpoint/2010/main" val="1438776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Rectangle 133">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6" name="Rectangle 135">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itle 1">
            <a:extLst>
              <a:ext uri="{FF2B5EF4-FFF2-40B4-BE49-F238E27FC236}">
                <a16:creationId xmlns:a16="http://schemas.microsoft.com/office/drawing/2014/main" id="{4A746F3E-D67B-9D11-9650-C7665221B379}"/>
              </a:ext>
            </a:extLst>
          </p:cNvPr>
          <p:cNvSpPr txBox="1">
            <a:spLocks/>
          </p:cNvSpPr>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2100" kern="1200" cap="all" spc="200" baseline="0" dirty="0">
                <a:solidFill>
                  <a:srgbClr val="FFFFFF"/>
                </a:solidFill>
                <a:latin typeface="+mj-lt"/>
                <a:ea typeface="+mj-ea"/>
                <a:cs typeface="+mj-cs"/>
              </a:rPr>
              <a:t>Autonomous Security Analysis </a:t>
            </a:r>
            <a:br>
              <a:rPr lang="en-US" sz="2100" kern="1200" cap="all" spc="200" baseline="0" dirty="0">
                <a:solidFill>
                  <a:srgbClr val="FFFFFF"/>
                </a:solidFill>
                <a:latin typeface="+mj-lt"/>
                <a:ea typeface="+mj-ea"/>
                <a:cs typeface="+mj-cs"/>
              </a:rPr>
            </a:br>
            <a:r>
              <a:rPr lang="en-US" sz="2100" kern="1200" cap="all" spc="200" baseline="0" dirty="0">
                <a:solidFill>
                  <a:srgbClr val="FFFFFF"/>
                </a:solidFill>
                <a:latin typeface="+mj-lt"/>
                <a:ea typeface="+mj-ea"/>
                <a:cs typeface="+mj-cs"/>
              </a:rPr>
              <a:t>and Penetration Testing</a:t>
            </a:r>
            <a:endParaRPr lang="en-US" sz="1400" kern="1200" cap="all" spc="200" baseline="0" dirty="0">
              <a:solidFill>
                <a:srgbClr val="FFFFFF"/>
              </a:solidFill>
              <a:latin typeface="+mj-lt"/>
              <a:ea typeface="+mj-ea"/>
              <a:cs typeface="+mj-cs"/>
            </a:endParaRPr>
          </a:p>
          <a:p>
            <a:pPr algn="ctr">
              <a:spcAft>
                <a:spcPts val="600"/>
              </a:spcAft>
            </a:pPr>
            <a:endParaRPr lang="en-US" sz="1200" kern="1200" cap="all" spc="200" baseline="0" dirty="0">
              <a:solidFill>
                <a:srgbClr val="FFFFFF"/>
              </a:solidFill>
              <a:latin typeface="+mj-lt"/>
              <a:ea typeface="+mj-ea"/>
              <a:cs typeface="+mj-cs"/>
            </a:endParaRPr>
          </a:p>
          <a:p>
            <a:pPr algn="ctr">
              <a:spcAft>
                <a:spcPts val="600"/>
              </a:spcAft>
            </a:pPr>
            <a:endParaRPr lang="en-US" sz="1200" kern="1200" cap="all" spc="200" baseline="0" dirty="0">
              <a:solidFill>
                <a:srgbClr val="FFFFFF"/>
              </a:solidFill>
              <a:latin typeface="+mj-lt"/>
              <a:ea typeface="+mj-ea"/>
              <a:cs typeface="+mj-cs"/>
            </a:endParaRPr>
          </a:p>
          <a:p>
            <a:pPr algn="ctr">
              <a:spcAft>
                <a:spcPts val="600"/>
              </a:spcAft>
            </a:pPr>
            <a:endParaRPr lang="en-US" sz="1200" kern="1200" cap="all" spc="200" baseline="0" dirty="0">
              <a:solidFill>
                <a:srgbClr val="FFFFFF"/>
              </a:solidFill>
              <a:latin typeface="+mj-lt"/>
              <a:ea typeface="+mj-ea"/>
              <a:cs typeface="+mj-cs"/>
            </a:endParaRPr>
          </a:p>
          <a:p>
            <a:pPr algn="ctr">
              <a:spcAft>
                <a:spcPts val="600"/>
              </a:spcAft>
            </a:pPr>
            <a:r>
              <a:rPr lang="en-US" sz="1600" i="1" kern="1200" spc="200" baseline="0" dirty="0">
                <a:solidFill>
                  <a:schemeClr val="accent5">
                    <a:lumMod val="50000"/>
                  </a:schemeClr>
                </a:solidFill>
                <a:latin typeface="+mj-lt"/>
                <a:ea typeface="+mj-ea"/>
                <a:cs typeface="+mj-cs"/>
              </a:rPr>
              <a:t>Ankur Chowdhary, </a:t>
            </a:r>
            <a:br>
              <a:rPr lang="en-US" sz="1600" i="1" kern="1200" spc="200" baseline="0" dirty="0">
                <a:solidFill>
                  <a:schemeClr val="accent5">
                    <a:lumMod val="50000"/>
                  </a:schemeClr>
                </a:solidFill>
                <a:latin typeface="+mj-lt"/>
                <a:ea typeface="+mj-ea"/>
                <a:cs typeface="+mj-cs"/>
              </a:rPr>
            </a:br>
            <a:r>
              <a:rPr lang="en-US" sz="1600" i="1" kern="1200" spc="200" baseline="0" dirty="0" err="1">
                <a:solidFill>
                  <a:schemeClr val="accent5">
                    <a:lumMod val="50000"/>
                  </a:schemeClr>
                </a:solidFill>
                <a:latin typeface="+mj-lt"/>
                <a:ea typeface="+mj-ea"/>
                <a:cs typeface="+mj-cs"/>
              </a:rPr>
              <a:t>Dijiang</a:t>
            </a:r>
            <a:r>
              <a:rPr lang="en-US" sz="1600" i="1" kern="1200" spc="200" baseline="0" dirty="0">
                <a:solidFill>
                  <a:schemeClr val="accent5">
                    <a:lumMod val="50000"/>
                  </a:schemeClr>
                </a:solidFill>
                <a:latin typeface="+mj-lt"/>
                <a:ea typeface="+mj-ea"/>
                <a:cs typeface="+mj-cs"/>
              </a:rPr>
              <a:t> Huang, </a:t>
            </a:r>
            <a:br>
              <a:rPr lang="en-US" sz="1600" i="1" kern="1200" spc="200" baseline="0" dirty="0">
                <a:solidFill>
                  <a:schemeClr val="accent5">
                    <a:lumMod val="50000"/>
                  </a:schemeClr>
                </a:solidFill>
                <a:latin typeface="+mj-lt"/>
                <a:ea typeface="+mj-ea"/>
                <a:cs typeface="+mj-cs"/>
              </a:rPr>
            </a:br>
            <a:r>
              <a:rPr lang="en-US" sz="1600" i="1" kern="1200" spc="200" baseline="0" dirty="0">
                <a:solidFill>
                  <a:schemeClr val="accent5">
                    <a:lumMod val="50000"/>
                  </a:schemeClr>
                </a:solidFill>
                <a:latin typeface="+mj-lt"/>
                <a:ea typeface="+mj-ea"/>
                <a:cs typeface="+mj-cs"/>
              </a:rPr>
              <a:t>Jayasurya </a:t>
            </a:r>
            <a:r>
              <a:rPr lang="en-US" sz="1600" i="1" kern="1200" spc="200" baseline="0" dirty="0" err="1">
                <a:solidFill>
                  <a:schemeClr val="accent5">
                    <a:lumMod val="50000"/>
                  </a:schemeClr>
                </a:solidFill>
                <a:latin typeface="+mj-lt"/>
                <a:ea typeface="+mj-ea"/>
                <a:cs typeface="+mj-cs"/>
              </a:rPr>
              <a:t>Sevalur</a:t>
            </a:r>
            <a:r>
              <a:rPr lang="en-US" sz="1600" i="1" kern="1200" spc="200" baseline="0" dirty="0">
                <a:solidFill>
                  <a:schemeClr val="accent5">
                    <a:lumMod val="50000"/>
                  </a:schemeClr>
                </a:solidFill>
                <a:latin typeface="+mj-lt"/>
                <a:ea typeface="+mj-ea"/>
                <a:cs typeface="+mj-cs"/>
              </a:rPr>
              <a:t> Mahendran, </a:t>
            </a:r>
            <a:br>
              <a:rPr lang="en-US" sz="1600" i="1" kern="1200" spc="200" baseline="0" dirty="0">
                <a:solidFill>
                  <a:schemeClr val="accent5">
                    <a:lumMod val="50000"/>
                  </a:schemeClr>
                </a:solidFill>
                <a:latin typeface="+mj-lt"/>
                <a:ea typeface="+mj-ea"/>
                <a:cs typeface="+mj-cs"/>
              </a:rPr>
            </a:br>
            <a:r>
              <a:rPr lang="en-US" sz="1600" i="1" kern="1200" spc="200" baseline="0" dirty="0">
                <a:solidFill>
                  <a:schemeClr val="accent5">
                    <a:lumMod val="50000"/>
                  </a:schemeClr>
                </a:solidFill>
                <a:latin typeface="+mj-lt"/>
                <a:ea typeface="+mj-ea"/>
                <a:cs typeface="+mj-cs"/>
              </a:rPr>
              <a:t>Daniel Romo, </a:t>
            </a:r>
            <a:r>
              <a:rPr lang="en-US" sz="1600" i="1" kern="1200" spc="200" baseline="0" dirty="0" err="1">
                <a:solidFill>
                  <a:schemeClr val="accent5">
                    <a:lumMod val="50000"/>
                  </a:schemeClr>
                </a:solidFill>
                <a:latin typeface="+mj-lt"/>
                <a:ea typeface="+mj-ea"/>
                <a:cs typeface="+mj-cs"/>
              </a:rPr>
              <a:t>Yuli</a:t>
            </a:r>
            <a:r>
              <a:rPr lang="en-US" sz="1600" i="1" kern="1200" spc="200" baseline="0" dirty="0">
                <a:solidFill>
                  <a:schemeClr val="accent5">
                    <a:lumMod val="50000"/>
                  </a:schemeClr>
                </a:solidFill>
                <a:latin typeface="+mj-lt"/>
                <a:ea typeface="+mj-ea"/>
                <a:cs typeface="+mj-cs"/>
              </a:rPr>
              <a:t> Deng, </a:t>
            </a:r>
            <a:br>
              <a:rPr lang="en-US" sz="1600" i="1" kern="1200" spc="200" baseline="0" dirty="0">
                <a:solidFill>
                  <a:schemeClr val="accent5">
                    <a:lumMod val="50000"/>
                  </a:schemeClr>
                </a:solidFill>
                <a:latin typeface="+mj-lt"/>
                <a:ea typeface="+mj-ea"/>
                <a:cs typeface="+mj-cs"/>
              </a:rPr>
            </a:br>
            <a:r>
              <a:rPr lang="en-US" sz="1600" i="1" kern="1200" spc="200" baseline="0" dirty="0">
                <a:solidFill>
                  <a:schemeClr val="accent5">
                    <a:lumMod val="50000"/>
                  </a:schemeClr>
                </a:solidFill>
                <a:latin typeface="+mj-lt"/>
                <a:ea typeface="+mj-ea"/>
                <a:cs typeface="+mj-cs"/>
              </a:rPr>
              <a:t>Abdulhakim Sabur</a:t>
            </a:r>
          </a:p>
        </p:txBody>
      </p:sp>
      <p:sp>
        <p:nvSpPr>
          <p:cNvPr id="129" name="Content Placeholder 2">
            <a:extLst>
              <a:ext uri="{FF2B5EF4-FFF2-40B4-BE49-F238E27FC236}">
                <a16:creationId xmlns:a16="http://schemas.microsoft.com/office/drawing/2014/main" id="{90A06B77-9794-1EDA-E07B-1A4D434A9DE7}"/>
              </a:ext>
            </a:extLst>
          </p:cNvPr>
          <p:cNvSpPr txBox="1">
            <a:spLocks/>
          </p:cNvSpPr>
          <p:nvPr/>
        </p:nvSpPr>
        <p:spPr>
          <a:xfrm>
            <a:off x="5591694" y="1402080"/>
            <a:ext cx="5893723" cy="405384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9446" lvl="1">
              <a:lnSpc>
                <a:spcPct val="100000"/>
              </a:lnSpc>
              <a:spcBef>
                <a:spcPts val="1000"/>
              </a:spcBef>
              <a:buClr>
                <a:schemeClr val="accent2"/>
              </a:buClr>
            </a:pPr>
            <a:r>
              <a:rPr lang="en-US" sz="2000" dirty="0">
                <a:solidFill>
                  <a:schemeClr val="tx1">
                    <a:lumMod val="85000"/>
                    <a:lumOff val="15000"/>
                  </a:schemeClr>
                </a:solidFill>
              </a:rPr>
              <a:t>Autonomous Security Analysis and Penetration Testing (ASAP)</a:t>
            </a:r>
          </a:p>
          <a:p>
            <a:pPr marL="139446" lvl="1">
              <a:lnSpc>
                <a:spcPct val="100000"/>
              </a:lnSpc>
              <a:spcBef>
                <a:spcPts val="1000"/>
              </a:spcBef>
              <a:buClr>
                <a:schemeClr val="accent2"/>
              </a:buClr>
            </a:pPr>
            <a:r>
              <a:rPr lang="en-US" sz="2000" dirty="0">
                <a:solidFill>
                  <a:schemeClr val="tx1">
                    <a:lumMod val="85000"/>
                    <a:lumOff val="15000"/>
                  </a:schemeClr>
                </a:solidFill>
              </a:rPr>
              <a:t>Advanced Techniques</a:t>
            </a:r>
          </a:p>
          <a:p>
            <a:pPr marL="596646" lvl="2">
              <a:lnSpc>
                <a:spcPct val="100000"/>
              </a:lnSpc>
              <a:spcBef>
                <a:spcPts val="1000"/>
              </a:spcBef>
              <a:buClr>
                <a:schemeClr val="accent2"/>
              </a:buClr>
            </a:pPr>
            <a:r>
              <a:rPr lang="en-US" sz="1600" dirty="0">
                <a:solidFill>
                  <a:schemeClr val="tx1">
                    <a:lumMod val="85000"/>
                    <a:lumOff val="15000"/>
                  </a:schemeClr>
                </a:solidFill>
              </a:rPr>
              <a:t>Reinforcement Learning (RL)</a:t>
            </a:r>
          </a:p>
          <a:p>
            <a:pPr marL="596646" lvl="2">
              <a:lnSpc>
                <a:spcPct val="100000"/>
              </a:lnSpc>
              <a:spcBef>
                <a:spcPts val="1000"/>
              </a:spcBef>
              <a:buClr>
                <a:schemeClr val="accent2"/>
              </a:buClr>
            </a:pPr>
            <a:r>
              <a:rPr lang="en-US" sz="1600" dirty="0">
                <a:solidFill>
                  <a:schemeClr val="tx1">
                    <a:lumMod val="85000"/>
                    <a:lumOff val="15000"/>
                  </a:schemeClr>
                </a:solidFill>
              </a:rPr>
              <a:t>Deep-Q Networks (DQN) </a:t>
            </a:r>
          </a:p>
          <a:p>
            <a:pPr marL="139446" lvl="1">
              <a:lnSpc>
                <a:spcPct val="100000"/>
              </a:lnSpc>
              <a:spcBef>
                <a:spcPts val="1000"/>
              </a:spcBef>
              <a:buClr>
                <a:schemeClr val="accent2"/>
              </a:buClr>
            </a:pPr>
            <a:r>
              <a:rPr lang="en-US" sz="2000" dirty="0">
                <a:solidFill>
                  <a:schemeClr val="tx1">
                    <a:lumMod val="85000"/>
                    <a:lumOff val="15000"/>
                  </a:schemeClr>
                </a:solidFill>
              </a:rPr>
              <a:t>Attack Plans</a:t>
            </a:r>
          </a:p>
          <a:p>
            <a:pPr marL="596646" lvl="2">
              <a:lnSpc>
                <a:spcPct val="100000"/>
              </a:lnSpc>
              <a:spcBef>
                <a:spcPts val="1000"/>
              </a:spcBef>
              <a:buClr>
                <a:schemeClr val="accent2"/>
              </a:buClr>
            </a:pPr>
            <a:r>
              <a:rPr lang="en-US" sz="1600" dirty="0">
                <a:solidFill>
                  <a:schemeClr val="tx1">
                    <a:lumMod val="85000"/>
                    <a:lumOff val="15000"/>
                  </a:schemeClr>
                </a:solidFill>
              </a:rPr>
              <a:t>Highly Detailed Series of Steps </a:t>
            </a:r>
          </a:p>
          <a:p>
            <a:pPr marL="596646" lvl="2">
              <a:lnSpc>
                <a:spcPct val="100000"/>
              </a:lnSpc>
              <a:spcBef>
                <a:spcPts val="1000"/>
              </a:spcBef>
              <a:buClr>
                <a:schemeClr val="accent2"/>
              </a:buClr>
            </a:pPr>
            <a:r>
              <a:rPr lang="en-US" sz="1600" dirty="0">
                <a:solidFill>
                  <a:schemeClr val="tx1">
                    <a:lumMod val="85000"/>
                    <a:lumOff val="15000"/>
                  </a:schemeClr>
                </a:solidFill>
              </a:rPr>
              <a:t>Provide Domain-Specific Rewards</a:t>
            </a:r>
          </a:p>
          <a:p>
            <a:pPr marL="139446" lvl="1">
              <a:lnSpc>
                <a:spcPct val="100000"/>
              </a:lnSpc>
              <a:spcBef>
                <a:spcPts val="1000"/>
              </a:spcBef>
              <a:buClr>
                <a:schemeClr val="accent2"/>
              </a:buClr>
            </a:pPr>
            <a:r>
              <a:rPr lang="en-US" sz="2000" dirty="0">
                <a:solidFill>
                  <a:schemeClr val="tx1">
                    <a:lumMod val="85000"/>
                    <a:lumOff val="15000"/>
                  </a:schemeClr>
                </a:solidFill>
              </a:rPr>
              <a:t>Address Limitations of Traditional Automation</a:t>
            </a:r>
            <a:endParaRPr lang="en-US" sz="1600" dirty="0">
              <a:solidFill>
                <a:schemeClr val="tx1">
                  <a:lumMod val="85000"/>
                  <a:lumOff val="15000"/>
                </a:schemeClr>
              </a:solidFill>
            </a:endParaRPr>
          </a:p>
        </p:txBody>
      </p:sp>
    </p:spTree>
    <p:extLst>
      <p:ext uri="{BB962C8B-B14F-4D97-AF65-F5344CB8AC3E}">
        <p14:creationId xmlns:p14="http://schemas.microsoft.com/office/powerpoint/2010/main" val="920961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Rectangle 133">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6" name="Rectangle 135">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itle 1">
            <a:extLst>
              <a:ext uri="{FF2B5EF4-FFF2-40B4-BE49-F238E27FC236}">
                <a16:creationId xmlns:a16="http://schemas.microsoft.com/office/drawing/2014/main" id="{4A746F3E-D67B-9D11-9650-C7665221B379}"/>
              </a:ext>
            </a:extLst>
          </p:cNvPr>
          <p:cNvSpPr txBox="1">
            <a:spLocks/>
          </p:cNvSpPr>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70000"/>
              </a:lnSpc>
              <a:spcAft>
                <a:spcPts val="600"/>
              </a:spcAft>
            </a:pPr>
            <a:r>
              <a:rPr lang="en-US" sz="1600" cap="all" spc="200" dirty="0">
                <a:solidFill>
                  <a:srgbClr val="FFFFFF"/>
                </a:solidFill>
              </a:rPr>
              <a:t>Autonomous Security Analysis </a:t>
            </a:r>
            <a:br>
              <a:rPr lang="en-US" sz="1600" cap="all" spc="200" dirty="0">
                <a:solidFill>
                  <a:srgbClr val="FFFFFF"/>
                </a:solidFill>
              </a:rPr>
            </a:br>
            <a:r>
              <a:rPr lang="en-US" sz="1600" cap="all" spc="200" dirty="0">
                <a:solidFill>
                  <a:srgbClr val="FFFFFF"/>
                </a:solidFill>
              </a:rPr>
              <a:t>and Penetration Testing</a:t>
            </a:r>
          </a:p>
          <a:p>
            <a:pPr algn="ctr">
              <a:spcAft>
                <a:spcPts val="600"/>
              </a:spcAft>
            </a:pPr>
            <a:endParaRPr lang="en-US" sz="1000" kern="1200" cap="all" spc="200" baseline="0" dirty="0">
              <a:solidFill>
                <a:srgbClr val="FFFFFF"/>
              </a:solidFill>
              <a:latin typeface="+mj-lt"/>
              <a:ea typeface="+mj-ea"/>
              <a:cs typeface="+mj-cs"/>
            </a:endParaRPr>
          </a:p>
          <a:p>
            <a:pPr algn="ctr">
              <a:spcAft>
                <a:spcPts val="600"/>
              </a:spcAft>
            </a:pPr>
            <a:endParaRPr lang="en-US" sz="1000" kern="1200" cap="all" spc="200" baseline="0" dirty="0">
              <a:solidFill>
                <a:srgbClr val="FFFFFF"/>
              </a:solidFill>
              <a:latin typeface="+mj-lt"/>
              <a:ea typeface="+mj-ea"/>
              <a:cs typeface="+mj-cs"/>
            </a:endParaRPr>
          </a:p>
          <a:p>
            <a:pPr algn="ctr">
              <a:spcAft>
                <a:spcPts val="600"/>
              </a:spcAft>
            </a:pPr>
            <a:endParaRPr lang="en-US" sz="1000" kern="1200" cap="all" spc="200" baseline="0" dirty="0">
              <a:solidFill>
                <a:srgbClr val="FFFFFF"/>
              </a:solidFill>
              <a:latin typeface="+mj-lt"/>
              <a:ea typeface="+mj-ea"/>
              <a:cs typeface="+mj-cs"/>
            </a:endParaRPr>
          </a:p>
          <a:p>
            <a:pPr algn="ctr">
              <a:lnSpc>
                <a:spcPct val="70000"/>
              </a:lnSpc>
              <a:spcAft>
                <a:spcPts val="600"/>
              </a:spcAft>
            </a:pPr>
            <a:r>
              <a:rPr lang="en-US" sz="1200" i="1" spc="200" dirty="0">
                <a:solidFill>
                  <a:schemeClr val="accent5">
                    <a:lumMod val="50000"/>
                  </a:schemeClr>
                </a:solidFill>
              </a:rPr>
              <a:t>Ankur Chowdhary, </a:t>
            </a:r>
            <a:br>
              <a:rPr lang="en-US" sz="1200" i="1" spc="200" dirty="0">
                <a:solidFill>
                  <a:schemeClr val="accent5">
                    <a:lumMod val="50000"/>
                  </a:schemeClr>
                </a:solidFill>
              </a:rPr>
            </a:br>
            <a:r>
              <a:rPr lang="en-US" sz="1200" i="1" spc="200" dirty="0" err="1">
                <a:solidFill>
                  <a:schemeClr val="accent5">
                    <a:lumMod val="50000"/>
                  </a:schemeClr>
                </a:solidFill>
              </a:rPr>
              <a:t>Dijiang</a:t>
            </a:r>
            <a:r>
              <a:rPr lang="en-US" sz="1200" i="1" spc="200" dirty="0">
                <a:solidFill>
                  <a:schemeClr val="accent5">
                    <a:lumMod val="50000"/>
                  </a:schemeClr>
                </a:solidFill>
              </a:rPr>
              <a:t> Huang, </a:t>
            </a:r>
            <a:br>
              <a:rPr lang="en-US" sz="1200" i="1" spc="200" dirty="0">
                <a:solidFill>
                  <a:schemeClr val="accent5">
                    <a:lumMod val="50000"/>
                  </a:schemeClr>
                </a:solidFill>
              </a:rPr>
            </a:br>
            <a:r>
              <a:rPr lang="en-US" sz="1200" i="1" spc="200" dirty="0">
                <a:solidFill>
                  <a:schemeClr val="accent5">
                    <a:lumMod val="50000"/>
                  </a:schemeClr>
                </a:solidFill>
              </a:rPr>
              <a:t>Jayasurya </a:t>
            </a:r>
            <a:r>
              <a:rPr lang="en-US" sz="1200" i="1" spc="200" dirty="0" err="1">
                <a:solidFill>
                  <a:schemeClr val="accent5">
                    <a:lumMod val="50000"/>
                  </a:schemeClr>
                </a:solidFill>
              </a:rPr>
              <a:t>Sevalur</a:t>
            </a:r>
            <a:r>
              <a:rPr lang="en-US" sz="1200" i="1" spc="200" dirty="0">
                <a:solidFill>
                  <a:schemeClr val="accent5">
                    <a:lumMod val="50000"/>
                  </a:schemeClr>
                </a:solidFill>
              </a:rPr>
              <a:t> Mahendran, </a:t>
            </a:r>
            <a:br>
              <a:rPr lang="en-US" sz="1200" i="1" spc="200" dirty="0">
                <a:solidFill>
                  <a:schemeClr val="accent5">
                    <a:lumMod val="50000"/>
                  </a:schemeClr>
                </a:solidFill>
              </a:rPr>
            </a:br>
            <a:r>
              <a:rPr lang="en-US" sz="1200" i="1" spc="200" dirty="0">
                <a:solidFill>
                  <a:schemeClr val="accent5">
                    <a:lumMod val="50000"/>
                  </a:schemeClr>
                </a:solidFill>
              </a:rPr>
              <a:t>Daniel Romo, </a:t>
            </a:r>
            <a:r>
              <a:rPr lang="en-US" sz="1200" i="1" spc="200" dirty="0" err="1">
                <a:solidFill>
                  <a:schemeClr val="accent5">
                    <a:lumMod val="50000"/>
                  </a:schemeClr>
                </a:solidFill>
              </a:rPr>
              <a:t>Yuli</a:t>
            </a:r>
            <a:r>
              <a:rPr lang="en-US" sz="1200" i="1" spc="200" dirty="0">
                <a:solidFill>
                  <a:schemeClr val="accent5">
                    <a:lumMod val="50000"/>
                  </a:schemeClr>
                </a:solidFill>
              </a:rPr>
              <a:t> Deng, </a:t>
            </a:r>
            <a:br>
              <a:rPr lang="en-US" sz="1200" i="1" spc="200" dirty="0">
                <a:solidFill>
                  <a:schemeClr val="accent5">
                    <a:lumMod val="50000"/>
                  </a:schemeClr>
                </a:solidFill>
              </a:rPr>
            </a:br>
            <a:r>
              <a:rPr lang="en-US" sz="1200" i="1" spc="200" dirty="0">
                <a:solidFill>
                  <a:schemeClr val="accent5">
                    <a:lumMod val="50000"/>
                  </a:schemeClr>
                </a:solidFill>
              </a:rPr>
              <a:t>Abdulhakim Sabur</a:t>
            </a:r>
          </a:p>
        </p:txBody>
      </p:sp>
      <p:graphicFrame>
        <p:nvGraphicFramePr>
          <p:cNvPr id="4" name="Diagram 3">
            <a:extLst>
              <a:ext uri="{FF2B5EF4-FFF2-40B4-BE49-F238E27FC236}">
                <a16:creationId xmlns:a16="http://schemas.microsoft.com/office/drawing/2014/main" id="{8F21DE2F-D68A-C669-950D-40582B943D29}"/>
              </a:ext>
            </a:extLst>
          </p:cNvPr>
          <p:cNvGraphicFramePr/>
          <p:nvPr>
            <p:extLst>
              <p:ext uri="{D42A27DB-BD31-4B8C-83A1-F6EECF244321}">
                <p14:modId xmlns:p14="http://schemas.microsoft.com/office/powerpoint/2010/main" val="1950868167"/>
              </p:ext>
            </p:extLst>
          </p:nvPr>
        </p:nvGraphicFramePr>
        <p:xfrm>
          <a:off x="5548342" y="-160354"/>
          <a:ext cx="6184669" cy="34331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6" name="Diagram 35">
            <a:extLst>
              <a:ext uri="{FF2B5EF4-FFF2-40B4-BE49-F238E27FC236}">
                <a16:creationId xmlns:a16="http://schemas.microsoft.com/office/drawing/2014/main" id="{E96CF271-44CF-B44E-25A4-340B3E9D8CD6}"/>
              </a:ext>
            </a:extLst>
          </p:cNvPr>
          <p:cNvGraphicFramePr/>
          <p:nvPr>
            <p:extLst>
              <p:ext uri="{D42A27DB-BD31-4B8C-83A1-F6EECF244321}">
                <p14:modId xmlns:p14="http://schemas.microsoft.com/office/powerpoint/2010/main" val="4196409"/>
              </p:ext>
            </p:extLst>
          </p:nvPr>
        </p:nvGraphicFramePr>
        <p:xfrm>
          <a:off x="5376573" y="3602629"/>
          <a:ext cx="6528205" cy="273521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35" name="Group 34">
            <a:extLst>
              <a:ext uri="{FF2B5EF4-FFF2-40B4-BE49-F238E27FC236}">
                <a16:creationId xmlns:a16="http://schemas.microsoft.com/office/drawing/2014/main" id="{30308343-5E10-7BA6-AFD9-0506AF2634BE}"/>
              </a:ext>
            </a:extLst>
          </p:cNvPr>
          <p:cNvGrpSpPr/>
          <p:nvPr/>
        </p:nvGrpSpPr>
        <p:grpSpPr>
          <a:xfrm flipV="1">
            <a:off x="7826030" y="1523669"/>
            <a:ext cx="3906983" cy="1500411"/>
            <a:chOff x="7869382" y="1586484"/>
            <a:chExt cx="3906983" cy="1499620"/>
          </a:xfrm>
        </p:grpSpPr>
        <p:cxnSp>
          <p:nvCxnSpPr>
            <p:cNvPr id="23" name="Connector: Elbow 22">
              <a:extLst>
                <a:ext uri="{FF2B5EF4-FFF2-40B4-BE49-F238E27FC236}">
                  <a16:creationId xmlns:a16="http://schemas.microsoft.com/office/drawing/2014/main" id="{A7CCA623-3978-7EF8-81E7-7A91FB7D5585}"/>
                </a:ext>
              </a:extLst>
            </p:cNvPr>
            <p:cNvCxnSpPr>
              <a:cxnSpLocks/>
            </p:cNvCxnSpPr>
            <p:nvPr/>
          </p:nvCxnSpPr>
          <p:spPr>
            <a:xfrm rot="10800000">
              <a:off x="7869382" y="1586485"/>
              <a:ext cx="3906983" cy="1499619"/>
            </a:xfrm>
            <a:prstGeom prst="bentConnector3">
              <a:avLst>
                <a:gd name="adj1" fmla="val -6073"/>
              </a:avLst>
            </a:prstGeom>
          </p:spPr>
          <p:style>
            <a:lnRef idx="2">
              <a:schemeClr val="accent2"/>
            </a:lnRef>
            <a:fillRef idx="0">
              <a:schemeClr val="accent2"/>
            </a:fillRef>
            <a:effectRef idx="1">
              <a:schemeClr val="accent2"/>
            </a:effectRef>
            <a:fontRef idx="minor">
              <a:schemeClr val="tx1"/>
            </a:fontRef>
          </p:style>
        </p:cxnSp>
        <p:cxnSp>
          <p:nvCxnSpPr>
            <p:cNvPr id="31" name="Straight Arrow Connector 30">
              <a:extLst>
                <a:ext uri="{FF2B5EF4-FFF2-40B4-BE49-F238E27FC236}">
                  <a16:creationId xmlns:a16="http://schemas.microsoft.com/office/drawing/2014/main" id="{61ABB24D-1F3D-C39E-7B0E-381434EFC0C9}"/>
                </a:ext>
              </a:extLst>
            </p:cNvPr>
            <p:cNvCxnSpPr>
              <a:cxnSpLocks/>
            </p:cNvCxnSpPr>
            <p:nvPr/>
          </p:nvCxnSpPr>
          <p:spPr>
            <a:xfrm>
              <a:off x="7869382" y="1586484"/>
              <a:ext cx="13853" cy="106527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spTree>
    <p:extLst>
      <p:ext uri="{BB962C8B-B14F-4D97-AF65-F5344CB8AC3E}">
        <p14:creationId xmlns:p14="http://schemas.microsoft.com/office/powerpoint/2010/main" val="956247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Rectangle 133">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6" name="Rectangle 135">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itle 1">
            <a:extLst>
              <a:ext uri="{FF2B5EF4-FFF2-40B4-BE49-F238E27FC236}">
                <a16:creationId xmlns:a16="http://schemas.microsoft.com/office/drawing/2014/main" id="{4A746F3E-D67B-9D11-9650-C7665221B379}"/>
              </a:ext>
            </a:extLst>
          </p:cNvPr>
          <p:cNvSpPr txBox="1">
            <a:spLocks/>
          </p:cNvSpPr>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1200" kern="1200" cap="all" spc="200" baseline="0">
                <a:solidFill>
                  <a:srgbClr val="FFFFFF"/>
                </a:solidFill>
                <a:latin typeface="+mj-lt"/>
                <a:ea typeface="+mj-ea"/>
                <a:cs typeface="+mj-cs"/>
              </a:rPr>
              <a:t>Autonomous Security Analysis </a:t>
            </a:r>
            <a:br>
              <a:rPr lang="en-US" sz="1200" kern="1200" cap="all" spc="200" baseline="0">
                <a:solidFill>
                  <a:srgbClr val="FFFFFF"/>
                </a:solidFill>
                <a:latin typeface="+mj-lt"/>
                <a:ea typeface="+mj-ea"/>
                <a:cs typeface="+mj-cs"/>
              </a:rPr>
            </a:br>
            <a:r>
              <a:rPr lang="en-US" sz="1200" kern="1200" cap="all" spc="200" baseline="0">
                <a:solidFill>
                  <a:srgbClr val="FFFFFF"/>
                </a:solidFill>
                <a:latin typeface="+mj-lt"/>
                <a:ea typeface="+mj-ea"/>
                <a:cs typeface="+mj-cs"/>
              </a:rPr>
              <a:t>and Penetration Testing</a:t>
            </a:r>
          </a:p>
          <a:p>
            <a:pPr algn="ctr">
              <a:spcAft>
                <a:spcPts val="600"/>
              </a:spcAft>
            </a:pPr>
            <a:endParaRPr lang="en-US" sz="1200" kern="1200" cap="all" spc="200" baseline="0">
              <a:solidFill>
                <a:srgbClr val="FFFFFF"/>
              </a:solidFill>
              <a:latin typeface="+mj-lt"/>
              <a:ea typeface="+mj-ea"/>
              <a:cs typeface="+mj-cs"/>
            </a:endParaRPr>
          </a:p>
          <a:p>
            <a:pPr algn="ctr">
              <a:spcAft>
                <a:spcPts val="600"/>
              </a:spcAft>
            </a:pPr>
            <a:endParaRPr lang="en-US" sz="1200" kern="1200" cap="all" spc="200" baseline="0">
              <a:solidFill>
                <a:srgbClr val="FFFFFF"/>
              </a:solidFill>
              <a:latin typeface="+mj-lt"/>
              <a:ea typeface="+mj-ea"/>
              <a:cs typeface="+mj-cs"/>
            </a:endParaRPr>
          </a:p>
          <a:p>
            <a:pPr algn="ctr">
              <a:spcAft>
                <a:spcPts val="600"/>
              </a:spcAft>
            </a:pPr>
            <a:r>
              <a:rPr lang="en-US" sz="1200" i="1" kern="1200" cap="all" spc="200" baseline="0">
                <a:solidFill>
                  <a:srgbClr val="FFFFFF"/>
                </a:solidFill>
                <a:latin typeface="+mj-lt"/>
                <a:ea typeface="+mj-ea"/>
                <a:cs typeface="+mj-cs"/>
              </a:rPr>
              <a:t>Ankur Chowdhary, </a:t>
            </a:r>
            <a:br>
              <a:rPr lang="en-US" sz="1200" i="1" kern="1200" cap="all" spc="200" baseline="0">
                <a:solidFill>
                  <a:srgbClr val="FFFFFF"/>
                </a:solidFill>
                <a:latin typeface="+mj-lt"/>
                <a:ea typeface="+mj-ea"/>
                <a:cs typeface="+mj-cs"/>
              </a:rPr>
            </a:br>
            <a:r>
              <a:rPr lang="en-US" sz="1200" i="1" kern="1200" cap="all" spc="200" baseline="0">
                <a:solidFill>
                  <a:srgbClr val="FFFFFF"/>
                </a:solidFill>
                <a:latin typeface="+mj-lt"/>
                <a:ea typeface="+mj-ea"/>
                <a:cs typeface="+mj-cs"/>
              </a:rPr>
              <a:t>Dijiang Huang, </a:t>
            </a:r>
            <a:br>
              <a:rPr lang="en-US" sz="1200" i="1" kern="1200" cap="all" spc="200" baseline="0">
                <a:solidFill>
                  <a:srgbClr val="FFFFFF"/>
                </a:solidFill>
                <a:latin typeface="+mj-lt"/>
                <a:ea typeface="+mj-ea"/>
                <a:cs typeface="+mj-cs"/>
              </a:rPr>
            </a:br>
            <a:r>
              <a:rPr lang="en-US" sz="1200" i="1" kern="1200" cap="all" spc="200" baseline="0">
                <a:solidFill>
                  <a:srgbClr val="FFFFFF"/>
                </a:solidFill>
                <a:latin typeface="+mj-lt"/>
                <a:ea typeface="+mj-ea"/>
                <a:cs typeface="+mj-cs"/>
              </a:rPr>
              <a:t>Jayasurya Sevalur Mahendran, </a:t>
            </a:r>
            <a:br>
              <a:rPr lang="en-US" sz="1200" i="1" kern="1200" cap="all" spc="200" baseline="0">
                <a:solidFill>
                  <a:srgbClr val="FFFFFF"/>
                </a:solidFill>
                <a:latin typeface="+mj-lt"/>
                <a:ea typeface="+mj-ea"/>
                <a:cs typeface="+mj-cs"/>
              </a:rPr>
            </a:br>
            <a:r>
              <a:rPr lang="en-US" sz="1200" i="1" kern="1200" cap="all" spc="200" baseline="0">
                <a:solidFill>
                  <a:srgbClr val="FFFFFF"/>
                </a:solidFill>
                <a:latin typeface="+mj-lt"/>
                <a:ea typeface="+mj-ea"/>
                <a:cs typeface="+mj-cs"/>
              </a:rPr>
              <a:t>Daniel Romo, Yuli Deng, </a:t>
            </a:r>
            <a:br>
              <a:rPr lang="en-US" sz="1200" i="1" kern="1200" cap="all" spc="200" baseline="0">
                <a:solidFill>
                  <a:srgbClr val="FFFFFF"/>
                </a:solidFill>
                <a:latin typeface="+mj-lt"/>
                <a:ea typeface="+mj-ea"/>
                <a:cs typeface="+mj-cs"/>
              </a:rPr>
            </a:br>
            <a:r>
              <a:rPr lang="en-US" sz="1200" i="1" kern="1200" cap="all" spc="200" baseline="0">
                <a:solidFill>
                  <a:srgbClr val="FFFFFF"/>
                </a:solidFill>
                <a:latin typeface="+mj-lt"/>
                <a:ea typeface="+mj-ea"/>
                <a:cs typeface="+mj-cs"/>
              </a:rPr>
              <a:t>Abdulhakim Sabur</a:t>
            </a:r>
          </a:p>
        </p:txBody>
      </p:sp>
      <p:sp>
        <p:nvSpPr>
          <p:cNvPr id="129" name="Content Placeholder 2">
            <a:extLst>
              <a:ext uri="{FF2B5EF4-FFF2-40B4-BE49-F238E27FC236}">
                <a16:creationId xmlns:a16="http://schemas.microsoft.com/office/drawing/2014/main" id="{90A06B77-9794-1EDA-E07B-1A4D434A9DE7}"/>
              </a:ext>
            </a:extLst>
          </p:cNvPr>
          <p:cNvSpPr txBox="1">
            <a:spLocks/>
          </p:cNvSpPr>
          <p:nvPr/>
        </p:nvSpPr>
        <p:spPr>
          <a:xfrm>
            <a:off x="5591695" y="1402080"/>
            <a:ext cx="5320696" cy="405384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9446" lvl="1">
              <a:lnSpc>
                <a:spcPct val="100000"/>
              </a:lnSpc>
              <a:spcBef>
                <a:spcPts val="1000"/>
              </a:spcBef>
              <a:buClr>
                <a:schemeClr val="accent2"/>
              </a:buClr>
            </a:pPr>
            <a:r>
              <a:rPr lang="en-US" dirty="0">
                <a:solidFill>
                  <a:schemeClr val="tx1">
                    <a:lumMod val="85000"/>
                    <a:lumOff val="15000"/>
                  </a:schemeClr>
                </a:solidFill>
              </a:rPr>
              <a:t>Advanced AI Techniques</a:t>
            </a:r>
          </a:p>
          <a:p>
            <a:pPr marL="596646" lvl="2">
              <a:lnSpc>
                <a:spcPct val="100000"/>
              </a:lnSpc>
              <a:spcBef>
                <a:spcPts val="1000"/>
              </a:spcBef>
              <a:buClr>
                <a:schemeClr val="accent2"/>
              </a:buClr>
            </a:pPr>
            <a:r>
              <a:rPr lang="en-US" dirty="0">
                <a:solidFill>
                  <a:schemeClr val="tx1">
                    <a:lumMod val="85000"/>
                    <a:lumOff val="15000"/>
                  </a:schemeClr>
                </a:solidFill>
              </a:rPr>
              <a:t>Reinforcement Learning</a:t>
            </a:r>
          </a:p>
          <a:p>
            <a:pPr marL="596646" lvl="2">
              <a:lnSpc>
                <a:spcPct val="100000"/>
              </a:lnSpc>
              <a:spcBef>
                <a:spcPts val="1000"/>
              </a:spcBef>
              <a:buClr>
                <a:schemeClr val="accent2"/>
              </a:buClr>
            </a:pPr>
            <a:r>
              <a:rPr lang="en-US" dirty="0">
                <a:solidFill>
                  <a:schemeClr val="tx1">
                    <a:lumMod val="85000"/>
                    <a:lumOff val="15000"/>
                  </a:schemeClr>
                </a:solidFill>
              </a:rPr>
              <a:t>Deep-Q Networks</a:t>
            </a:r>
          </a:p>
          <a:p>
            <a:pPr marL="139446" lvl="1">
              <a:lnSpc>
                <a:spcPct val="100000"/>
              </a:lnSpc>
              <a:spcBef>
                <a:spcPts val="1000"/>
              </a:spcBef>
              <a:buClr>
                <a:schemeClr val="accent2"/>
              </a:buClr>
            </a:pPr>
            <a:r>
              <a:rPr lang="en-US" dirty="0">
                <a:solidFill>
                  <a:schemeClr val="tx1">
                    <a:lumMod val="85000"/>
                    <a:lumOff val="15000"/>
                  </a:schemeClr>
                </a:solidFill>
              </a:rPr>
              <a:t>Real-world Application</a:t>
            </a:r>
          </a:p>
          <a:p>
            <a:pPr marL="596646" lvl="2">
              <a:lnSpc>
                <a:spcPct val="100000"/>
              </a:lnSpc>
              <a:spcBef>
                <a:spcPts val="1000"/>
              </a:spcBef>
              <a:buClr>
                <a:schemeClr val="accent2"/>
              </a:buClr>
            </a:pPr>
            <a:r>
              <a:rPr lang="en-US" dirty="0">
                <a:solidFill>
                  <a:schemeClr val="tx1">
                    <a:lumMod val="85000"/>
                    <a:lumOff val="15000"/>
                  </a:schemeClr>
                </a:solidFill>
              </a:rPr>
              <a:t>Uncover Hidden Attack Paths</a:t>
            </a:r>
          </a:p>
          <a:p>
            <a:pPr marL="596646" lvl="2">
              <a:lnSpc>
                <a:spcPct val="100000"/>
              </a:lnSpc>
              <a:spcBef>
                <a:spcPts val="1000"/>
              </a:spcBef>
              <a:buClr>
                <a:schemeClr val="accent2"/>
              </a:buClr>
            </a:pPr>
            <a:r>
              <a:rPr lang="en-US" dirty="0">
                <a:solidFill>
                  <a:schemeClr val="tx1">
                    <a:lumMod val="85000"/>
                    <a:lumOff val="15000"/>
                  </a:schemeClr>
                </a:solidFill>
              </a:rPr>
              <a:t>Optimize security assessments</a:t>
            </a:r>
          </a:p>
          <a:p>
            <a:pPr marL="139446" lvl="1">
              <a:lnSpc>
                <a:spcPct val="100000"/>
              </a:lnSpc>
              <a:spcBef>
                <a:spcPts val="1000"/>
              </a:spcBef>
              <a:buClr>
                <a:schemeClr val="accent2"/>
              </a:buClr>
            </a:pPr>
            <a:r>
              <a:rPr lang="en-US" dirty="0">
                <a:solidFill>
                  <a:schemeClr val="tx1">
                    <a:lumMod val="85000"/>
                    <a:lumOff val="15000"/>
                  </a:schemeClr>
                </a:solidFill>
              </a:rPr>
              <a:t>Limitations</a:t>
            </a:r>
          </a:p>
          <a:p>
            <a:pPr marL="596646" lvl="2">
              <a:lnSpc>
                <a:spcPct val="100000"/>
              </a:lnSpc>
              <a:spcBef>
                <a:spcPts val="1000"/>
              </a:spcBef>
              <a:buClr>
                <a:schemeClr val="accent2"/>
              </a:buClr>
            </a:pPr>
            <a:r>
              <a:rPr lang="en-US" dirty="0">
                <a:solidFill>
                  <a:schemeClr val="tx1">
                    <a:lumMod val="85000"/>
                    <a:lumOff val="15000"/>
                  </a:schemeClr>
                </a:solidFill>
              </a:rPr>
              <a:t>Network Size Constraints</a:t>
            </a:r>
          </a:p>
          <a:p>
            <a:pPr marL="596646" lvl="2">
              <a:lnSpc>
                <a:spcPct val="100000"/>
              </a:lnSpc>
              <a:spcBef>
                <a:spcPts val="1000"/>
              </a:spcBef>
              <a:buClr>
                <a:schemeClr val="accent2"/>
              </a:buClr>
            </a:pPr>
            <a:r>
              <a:rPr lang="en-US" dirty="0">
                <a:solidFill>
                  <a:schemeClr val="tx1">
                    <a:lumMod val="85000"/>
                    <a:lumOff val="15000"/>
                  </a:schemeClr>
                </a:solidFill>
              </a:rPr>
              <a:t>Real-world Complexity Challenge</a:t>
            </a:r>
          </a:p>
        </p:txBody>
      </p:sp>
    </p:spTree>
    <p:extLst>
      <p:ext uri="{BB962C8B-B14F-4D97-AF65-F5344CB8AC3E}">
        <p14:creationId xmlns:p14="http://schemas.microsoft.com/office/powerpoint/2010/main" val="2820453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BF16E5-89BE-2B07-A079-22F75276FB4A}"/>
              </a:ext>
            </a:extLst>
          </p:cNvPr>
          <p:cNvSpPr>
            <a:spLocks noGrp="1"/>
          </p:cNvSpPr>
          <p:nvPr>
            <p:ph type="title"/>
          </p:nvPr>
        </p:nvSpPr>
        <p:spPr>
          <a:xfrm>
            <a:off x="2231136" y="467418"/>
            <a:ext cx="7729728" cy="1188720"/>
          </a:xfrm>
          <a:solidFill>
            <a:srgbClr val="FFFFFF"/>
          </a:solidFill>
          <a:ln w="38100"/>
        </p:spPr>
        <p:txBody>
          <a:bodyPr>
            <a:normAutofit/>
          </a:bodyPr>
          <a:lstStyle/>
          <a:p>
            <a:r>
              <a:rPr lang="en-US" dirty="0"/>
              <a:t>References</a:t>
            </a:r>
          </a:p>
        </p:txBody>
      </p:sp>
      <p:sp>
        <p:nvSpPr>
          <p:cNvPr id="3" name="Content Placeholder 2">
            <a:extLst>
              <a:ext uri="{FF2B5EF4-FFF2-40B4-BE49-F238E27FC236}">
                <a16:creationId xmlns:a16="http://schemas.microsoft.com/office/drawing/2014/main" id="{C0C3DAB7-2B3E-86B6-044F-ED3552F263F2}"/>
              </a:ext>
            </a:extLst>
          </p:cNvPr>
          <p:cNvSpPr>
            <a:spLocks noGrp="1"/>
          </p:cNvSpPr>
          <p:nvPr>
            <p:ph idx="1"/>
          </p:nvPr>
        </p:nvSpPr>
        <p:spPr>
          <a:xfrm>
            <a:off x="1706062" y="2291262"/>
            <a:ext cx="8779512" cy="2879256"/>
          </a:xfrm>
        </p:spPr>
        <p:txBody>
          <a:bodyPr>
            <a:normAutofit/>
          </a:bodyPr>
          <a:lstStyle/>
          <a:p>
            <a:pPr marL="205740" indent="-137160">
              <a:lnSpc>
                <a:spcPct val="90000"/>
              </a:lnSpc>
              <a:buFont typeface="+mj-lt"/>
              <a:buAutoNum type="arabicPeriod"/>
            </a:pPr>
            <a:r>
              <a:rPr lang="en-US" sz="1100">
                <a:solidFill>
                  <a:srgbClr val="404040"/>
                </a:solidFill>
              </a:rPr>
              <a:t>N. Kolakowski, Splunk and Cloudera Alliance Hints at New Big Data Landscape, 2013. </a:t>
            </a:r>
          </a:p>
          <a:p>
            <a:pPr marL="205740" indent="-137160">
              <a:lnSpc>
                <a:spcPct val="90000"/>
              </a:lnSpc>
              <a:buFont typeface="+mj-lt"/>
              <a:buAutoNum type="arabicPeriod"/>
            </a:pPr>
            <a:r>
              <a:rPr lang="en-US" sz="1100">
                <a:solidFill>
                  <a:srgbClr val="404040"/>
                </a:solidFill>
              </a:rPr>
              <a:t>Big Data: What it is and why it matters. </a:t>
            </a:r>
          </a:p>
          <a:p>
            <a:pPr marL="205740" indent="-137160">
              <a:lnSpc>
                <a:spcPct val="90000"/>
              </a:lnSpc>
              <a:buFont typeface="+mj-lt"/>
              <a:buAutoNum type="arabicPeriod"/>
            </a:pPr>
            <a:r>
              <a:rPr lang="en-US" sz="1100">
                <a:solidFill>
                  <a:srgbClr val="404040"/>
                </a:solidFill>
              </a:rPr>
              <a:t>H. M. Z. A. Shebli and B. D. Beheshti, "A study on penetration testing process and tools," in Long Island Systems, Applications and Technology Conference (LISAT), Farmingdale, 2018. </a:t>
            </a:r>
          </a:p>
          <a:p>
            <a:pPr marL="205740" indent="-137160">
              <a:lnSpc>
                <a:spcPct val="90000"/>
              </a:lnSpc>
              <a:buFont typeface="+mj-lt"/>
              <a:buAutoNum type="arabicPeriod"/>
            </a:pPr>
            <a:r>
              <a:rPr lang="en-US" sz="1100">
                <a:solidFill>
                  <a:srgbClr val="404040"/>
                </a:solidFill>
              </a:rPr>
              <a:t>M. C. Ghanem and T. M. Chen, "Reinforcement Learning for Intelligent Penetration Testing," in Second World Conference on Smart Trends in Systems, Security and Sustainability, London, 2018. </a:t>
            </a:r>
          </a:p>
          <a:p>
            <a:pPr marL="205740" indent="-137160">
              <a:lnSpc>
                <a:spcPct val="90000"/>
              </a:lnSpc>
              <a:buFont typeface="+mj-lt"/>
              <a:buAutoNum type="arabicPeriod"/>
            </a:pPr>
            <a:r>
              <a:rPr lang="en-US" sz="1100">
                <a:solidFill>
                  <a:srgbClr val="404040"/>
                </a:solidFill>
              </a:rPr>
              <a:t>A. AlMajali, L. Al-Abed, R. Mutleq, Z. Samamah, A. A. Shhadeh, B. J. Mohd and K. M. Ahmad Yousef, "Vulnerability Exploitation Using Reinforcement Learning," in Jordan International Joint Conference on Electrical Engineering and Information Technology, Amman, 2023. </a:t>
            </a:r>
          </a:p>
          <a:p>
            <a:pPr marL="205740" indent="-137160">
              <a:lnSpc>
                <a:spcPct val="90000"/>
              </a:lnSpc>
              <a:buFont typeface="+mj-lt"/>
              <a:buAutoNum type="arabicPeriod"/>
            </a:pPr>
            <a:r>
              <a:rPr lang="en-US" sz="1100">
                <a:solidFill>
                  <a:srgbClr val="404040"/>
                </a:solidFill>
              </a:rPr>
              <a:t>C. Kidd, What Is Splunk &amp; What Does It Do? An Introduction To Splunk, 2022. </a:t>
            </a:r>
          </a:p>
          <a:p>
            <a:pPr marL="205740" indent="-137160">
              <a:lnSpc>
                <a:spcPct val="90000"/>
              </a:lnSpc>
              <a:buFont typeface="+mj-lt"/>
              <a:buAutoNum type="arabicPeriod"/>
            </a:pPr>
            <a:r>
              <a:rPr lang="en-US" sz="1100">
                <a:solidFill>
                  <a:srgbClr val="404040"/>
                </a:solidFill>
              </a:rPr>
              <a:t>S. Watts , Penetration Testing: Practical Introduction &amp; Tutorials, 2022. </a:t>
            </a:r>
          </a:p>
          <a:p>
            <a:pPr marL="205740" indent="-137160">
              <a:lnSpc>
                <a:spcPct val="90000"/>
              </a:lnSpc>
              <a:buFont typeface="+mj-lt"/>
              <a:buAutoNum type="arabicPeriod"/>
            </a:pPr>
            <a:r>
              <a:rPr lang="en-US" sz="1100">
                <a:solidFill>
                  <a:srgbClr val="404040"/>
                </a:solidFill>
              </a:rPr>
              <a:t>A. Chowdhary, D. Huang, J. S. Mahendran, D. Romo, Y. Deng and A. Sabur, "Autonomous Security Analysis and Penetration Testing," in 16th International Conference on Mobility, Sensing and Networking (MSN), Tokyo, 2020. </a:t>
            </a:r>
          </a:p>
        </p:txBody>
      </p:sp>
    </p:spTree>
    <p:extLst>
      <p:ext uri="{BB962C8B-B14F-4D97-AF65-F5344CB8AC3E}">
        <p14:creationId xmlns:p14="http://schemas.microsoft.com/office/powerpoint/2010/main" val="223435369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1997</TotalTime>
  <Words>2277</Words>
  <Application>Microsoft Office PowerPoint</Application>
  <PresentationFormat>Widescreen</PresentationFormat>
  <Paragraphs>274</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Fira Sans</vt:lpstr>
      <vt:lpstr>Gill Sans MT</vt:lpstr>
      <vt:lpstr>Söhne</vt:lpstr>
      <vt:lpstr>splunk_data_sans</vt:lpstr>
      <vt:lpstr>Times New Roman</vt:lpstr>
      <vt:lpstr>Parcel</vt:lpstr>
      <vt:lpstr>Harnessing  Artificial Intelligence  for  Penetration Testing</vt:lpstr>
      <vt:lpstr>Splunk</vt:lpstr>
      <vt:lpstr>Penetration Testing:  Practical Introduction &amp; Tutorials   Stephen Watts</vt:lpstr>
      <vt:lpstr>Penetration Testing:  Practical Introduction &amp; Tutorials   Stephen Watts</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Harnessing Artificial Intelligence for Penetration Testing</dc:title>
  <dc:creator>Kiera Conway</dc:creator>
  <cp:lastModifiedBy>Kiera Conway</cp:lastModifiedBy>
  <cp:revision>60</cp:revision>
  <dcterms:created xsi:type="dcterms:W3CDTF">2023-10-01T19:08:21Z</dcterms:created>
  <dcterms:modified xsi:type="dcterms:W3CDTF">2024-04-28T22:22:51Z</dcterms:modified>
</cp:coreProperties>
</file>