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68" autoAdjust="0"/>
    <p:restoredTop sz="96323" autoAdjust="0"/>
  </p:normalViewPr>
  <p:slideViewPr>
    <p:cSldViewPr snapToGrid="0">
      <p:cViewPr>
        <p:scale>
          <a:sx n="75" d="100"/>
          <a:sy n="75" d="100"/>
        </p:scale>
        <p:origin x="114" y="-5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eran Best" userId="c7c36bce6989d40b" providerId="LiveId" clId="{85C6879D-2B3F-4F70-BD5B-918CC3836B32}"/>
    <pc:docChg chg="undo redo custSel modSld">
      <pc:chgData name="Kieran Best" userId="c7c36bce6989d40b" providerId="LiveId" clId="{85C6879D-2B3F-4F70-BD5B-918CC3836B32}" dt="2022-12-12T18:47:12.952" v="22" actId="732"/>
      <pc:docMkLst>
        <pc:docMk/>
      </pc:docMkLst>
      <pc:sldChg chg="modSp mod">
        <pc:chgData name="Kieran Best" userId="c7c36bce6989d40b" providerId="LiveId" clId="{85C6879D-2B3F-4F70-BD5B-918CC3836B32}" dt="2022-12-12T18:47:12.952" v="22" actId="732"/>
        <pc:sldMkLst>
          <pc:docMk/>
          <pc:sldMk cId="1332185085" sldId="256"/>
        </pc:sldMkLst>
        <pc:spChg chg="mod">
          <ac:chgData name="Kieran Best" userId="c7c36bce6989d40b" providerId="LiveId" clId="{85C6879D-2B3F-4F70-BD5B-918CC3836B32}" dt="2022-12-12T18:45:48.375" v="1" actId="1582"/>
          <ac:spMkLst>
            <pc:docMk/>
            <pc:sldMk cId="1332185085" sldId="256"/>
            <ac:spMk id="11" creationId="{F1077C22-3313-41CD-A4AE-4A9FECE998CA}"/>
          </ac:spMkLst>
        </pc:spChg>
        <pc:spChg chg="mod">
          <ac:chgData name="Kieran Best" userId="c7c36bce6989d40b" providerId="LiveId" clId="{85C6879D-2B3F-4F70-BD5B-918CC3836B32}" dt="2022-12-12T18:45:48.007" v="0" actId="1582"/>
          <ac:spMkLst>
            <pc:docMk/>
            <pc:sldMk cId="1332185085" sldId="256"/>
            <ac:spMk id="15" creationId="{E9030AFA-232B-4E35-B685-1966BEE6A5AA}"/>
          </ac:spMkLst>
        </pc:spChg>
        <pc:spChg chg="mod">
          <ac:chgData name="Kieran Best" userId="c7c36bce6989d40b" providerId="LiveId" clId="{85C6879D-2B3F-4F70-BD5B-918CC3836B32}" dt="2022-12-12T18:45:49.154" v="3" actId="1582"/>
          <ac:spMkLst>
            <pc:docMk/>
            <pc:sldMk cId="1332185085" sldId="256"/>
            <ac:spMk id="16" creationId="{D899A7F2-3FA1-4D61-BE20-6BB614D85445}"/>
          </ac:spMkLst>
        </pc:spChg>
        <pc:spChg chg="mod">
          <ac:chgData name="Kieran Best" userId="c7c36bce6989d40b" providerId="LiveId" clId="{85C6879D-2B3F-4F70-BD5B-918CC3836B32}" dt="2022-12-12T18:45:48.760" v="2" actId="1582"/>
          <ac:spMkLst>
            <pc:docMk/>
            <pc:sldMk cId="1332185085" sldId="256"/>
            <ac:spMk id="17" creationId="{56B58F79-9BBF-40A5-80ED-DA892BF2CEEA}"/>
          </ac:spMkLst>
        </pc:spChg>
        <pc:spChg chg="mod">
          <ac:chgData name="Kieran Best" userId="c7c36bce6989d40b" providerId="LiveId" clId="{85C6879D-2B3F-4F70-BD5B-918CC3836B32}" dt="2022-12-12T18:45:49.464" v="4" actId="1582"/>
          <ac:spMkLst>
            <pc:docMk/>
            <pc:sldMk cId="1332185085" sldId="256"/>
            <ac:spMk id="22" creationId="{4BF3E9EC-F19D-4A49-B6EB-F26E2B325163}"/>
          </ac:spMkLst>
        </pc:spChg>
        <pc:spChg chg="mod">
          <ac:chgData name="Kieran Best" userId="c7c36bce6989d40b" providerId="LiveId" clId="{85C6879D-2B3F-4F70-BD5B-918CC3836B32}" dt="2022-12-12T18:45:49.863" v="5" actId="1582"/>
          <ac:spMkLst>
            <pc:docMk/>
            <pc:sldMk cId="1332185085" sldId="256"/>
            <ac:spMk id="25" creationId="{9DD45DD6-481F-4590-AB00-FAAD25F8E935}"/>
          </ac:spMkLst>
        </pc:spChg>
        <pc:spChg chg="mod">
          <ac:chgData name="Kieran Best" userId="c7c36bce6989d40b" providerId="LiveId" clId="{85C6879D-2B3F-4F70-BD5B-918CC3836B32}" dt="2022-12-12T18:45:50.230" v="6" actId="1582"/>
          <ac:spMkLst>
            <pc:docMk/>
            <pc:sldMk cId="1332185085" sldId="256"/>
            <ac:spMk id="38" creationId="{D5094DC7-FE50-440C-9AF9-3FF95AB8EBFC}"/>
          </ac:spMkLst>
        </pc:spChg>
        <pc:picChg chg="mod modCrop">
          <ac:chgData name="Kieran Best" userId="c7c36bce6989d40b" providerId="LiveId" clId="{85C6879D-2B3F-4F70-BD5B-918CC3836B32}" dt="2022-12-12T18:47:12.952" v="22" actId="732"/>
          <ac:picMkLst>
            <pc:docMk/>
            <pc:sldMk cId="1332185085" sldId="256"/>
            <ac:picMk id="28" creationId="{06DE7134-B069-4CC2-99E0-A8380830A827}"/>
          </ac:picMkLst>
        </pc:picChg>
        <pc:picChg chg="mod">
          <ac:chgData name="Kieran Best" userId="c7c36bce6989d40b" providerId="LiveId" clId="{85C6879D-2B3F-4F70-BD5B-918CC3836B32}" dt="2022-12-12T18:46:50.501" v="19" actId="1582"/>
          <ac:picMkLst>
            <pc:docMk/>
            <pc:sldMk cId="1332185085" sldId="256"/>
            <ac:picMk id="29" creationId="{3747BA6E-F4D0-4B6A-9A4E-58C4C3C1BEA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720383-90EC-4954-AA1F-592033509791}" type="datetimeFigureOut">
              <a:rPr lang="en-GB" smtClean="0"/>
              <a:t>12/12/2022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56271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20383-90EC-4954-AA1F-592033509791}" type="datetimeFigureOut">
              <a:rPr lang="en-GB" smtClean="0"/>
              <a:t>12/12/2022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173185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20383-90EC-4954-AA1F-592033509791}" type="datetimeFigureOut">
              <a:rPr lang="en-GB" smtClean="0"/>
              <a:t>12/12/2022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2622682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20383-90EC-4954-AA1F-592033509791}" type="datetimeFigureOut">
              <a:rPr lang="en-GB" smtClean="0"/>
              <a:t>12/12/2022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4076504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20383-90EC-4954-AA1F-592033509791}" type="datetimeFigureOut">
              <a:rPr lang="en-GB" smtClean="0"/>
              <a:t>12/12/2022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408490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720383-90EC-4954-AA1F-592033509791}" type="datetimeFigureOut">
              <a:rPr lang="en-GB" smtClean="0"/>
              <a:t>12/12/2022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297308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720383-90EC-4954-AA1F-592033509791}" type="datetimeFigureOut">
              <a:rPr lang="en-GB" smtClean="0"/>
              <a:t>12/12/2022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2635805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720383-90EC-4954-AA1F-592033509791}" type="datetimeFigureOut">
              <a:rPr lang="en-GB" smtClean="0"/>
              <a:t>12/12/2022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244468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20383-90EC-4954-AA1F-592033509791}" type="datetimeFigureOut">
              <a:rPr lang="en-GB" smtClean="0"/>
              <a:t>12/12/2022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414053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C7720383-90EC-4954-AA1F-592033509791}" type="datetimeFigureOut">
              <a:rPr lang="en-GB" smtClean="0"/>
              <a:t>12/12/2022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2697013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C7720383-90EC-4954-AA1F-592033509791}" type="datetimeFigureOut">
              <a:rPr lang="en-GB" smtClean="0"/>
              <a:t>12/12/2022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2294949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C7720383-90EC-4954-AA1F-592033509791}" type="datetimeFigureOut">
              <a:rPr lang="en-GB" smtClean="0"/>
              <a:t>12/12/2022</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B7F85E38-EA46-420C-8DD2-54009698E5C4}" type="slidenum">
              <a:rPr lang="en-GB" smtClean="0"/>
              <a:t>‹#›</a:t>
            </a:fld>
            <a:endParaRPr lang="en-GB"/>
          </a:p>
        </p:txBody>
      </p:sp>
    </p:spTree>
    <p:extLst>
      <p:ext uri="{BB962C8B-B14F-4D97-AF65-F5344CB8AC3E}">
        <p14:creationId xmlns:p14="http://schemas.microsoft.com/office/powerpoint/2010/main" val="734495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F1077C22-3313-41CD-A4AE-4A9FECE998CA}"/>
              </a:ext>
            </a:extLst>
          </p:cNvPr>
          <p:cNvSpPr>
            <a:spLocks noGrp="1"/>
          </p:cNvSpPr>
          <p:nvPr>
            <p:ph type="subTitle" idx="1"/>
          </p:nvPr>
        </p:nvSpPr>
        <p:spPr>
          <a:xfrm>
            <a:off x="917606" y="2183101"/>
            <a:ext cx="14219999" cy="10145927"/>
          </a:xfrm>
          <a:ln>
            <a:solidFill>
              <a:schemeClr val="tx1"/>
            </a:solidFill>
          </a:ln>
        </p:spPr>
        <p:txBody>
          <a:bodyPr>
            <a:normAutofit fontScale="92500" lnSpcReduction="10000"/>
          </a:bodyPr>
          <a:lstStyle/>
          <a:p>
            <a:pPr>
              <a:lnSpc>
                <a:spcPct val="100000"/>
              </a:lnSpc>
              <a:spcBef>
                <a:spcPts val="600"/>
              </a:spcBef>
            </a:pPr>
            <a:r>
              <a:rPr lang="en-GB" sz="6500" dirty="0"/>
              <a:t>What Is it?</a:t>
            </a:r>
            <a:endParaRPr lang="en-GB" sz="2000" dirty="0"/>
          </a:p>
          <a:p>
            <a:pPr algn="l">
              <a:lnSpc>
                <a:spcPct val="100000"/>
              </a:lnSpc>
              <a:spcBef>
                <a:spcPts val="600"/>
              </a:spcBef>
            </a:pPr>
            <a:r>
              <a:rPr lang="en-GB" sz="2200" dirty="0">
                <a:effectLst/>
              </a:rPr>
              <a:t>	</a:t>
            </a:r>
            <a:r>
              <a:rPr lang="en-GB" sz="2200" b="1" u="sng" dirty="0">
                <a:effectLst/>
              </a:rPr>
              <a:t>Research</a:t>
            </a:r>
          </a:p>
          <a:p>
            <a:pPr algn="l">
              <a:lnSpc>
                <a:spcPct val="100000"/>
              </a:lnSpc>
              <a:spcBef>
                <a:spcPts val="600"/>
              </a:spcBef>
            </a:pPr>
            <a:r>
              <a:rPr lang="en-GB" sz="2200" dirty="0"/>
              <a:t>Research proves that we learn better once we reach a “zone of proximal development” which is better accessed through a responsive lesson opposed to a linear taught lesson (</a:t>
            </a:r>
            <a:r>
              <a:rPr lang="en-GB" sz="2200" dirty="0" err="1"/>
              <a:t>Yuksel</a:t>
            </a:r>
            <a:r>
              <a:rPr lang="en-GB" sz="2200" dirty="0"/>
              <a:t> et al., 2016). </a:t>
            </a:r>
          </a:p>
          <a:p>
            <a:pPr algn="l">
              <a:lnSpc>
                <a:spcPct val="100000"/>
              </a:lnSpc>
              <a:spcBef>
                <a:spcPts val="600"/>
              </a:spcBef>
            </a:pPr>
            <a:r>
              <a:rPr lang="en-GB" sz="2200" dirty="0"/>
              <a:t>Responsive lessons are adaptive to a users ability whereas a linear lesson is taught with a pre-planned path.</a:t>
            </a:r>
          </a:p>
          <a:p>
            <a:pPr algn="l">
              <a:lnSpc>
                <a:spcPct val="100000"/>
              </a:lnSpc>
              <a:spcBef>
                <a:spcPts val="600"/>
              </a:spcBef>
            </a:pPr>
            <a:r>
              <a:rPr lang="en-GB" sz="2200" dirty="0"/>
              <a:t>	</a:t>
            </a:r>
            <a:r>
              <a:rPr lang="en-GB" sz="2200" b="1" u="sng" dirty="0"/>
              <a:t>Similar Applications</a:t>
            </a:r>
          </a:p>
          <a:p>
            <a:pPr algn="l">
              <a:lnSpc>
                <a:spcPct val="100000"/>
              </a:lnSpc>
              <a:spcBef>
                <a:spcPts val="600"/>
              </a:spcBef>
            </a:pPr>
            <a:r>
              <a:rPr lang="en-GB" sz="2200" dirty="0">
                <a:effectLst/>
              </a:rPr>
              <a:t>Basic applications that teach using a linear path through the use of video tutorials to teach songs or how to read music such as ‘Harmony City’ and ‘Tenuto’. </a:t>
            </a:r>
            <a:endParaRPr lang="en-GB" sz="2200" dirty="0"/>
          </a:p>
          <a:p>
            <a:pPr algn="l">
              <a:lnSpc>
                <a:spcPct val="100000"/>
              </a:lnSpc>
              <a:spcBef>
                <a:spcPts val="600"/>
              </a:spcBef>
            </a:pPr>
            <a:endParaRPr lang="en-GB" sz="2200" dirty="0">
              <a:effectLst/>
            </a:endParaRPr>
          </a:p>
          <a:p>
            <a:pPr algn="l">
              <a:lnSpc>
                <a:spcPct val="100000"/>
              </a:lnSpc>
              <a:spcBef>
                <a:spcPts val="600"/>
              </a:spcBef>
            </a:pPr>
            <a:endParaRPr lang="en-GB" sz="2200" dirty="0"/>
          </a:p>
          <a:p>
            <a:pPr algn="l">
              <a:lnSpc>
                <a:spcPct val="100000"/>
              </a:lnSpc>
              <a:spcBef>
                <a:spcPts val="600"/>
              </a:spcBef>
            </a:pPr>
            <a:endParaRPr lang="en-GB" sz="2200" dirty="0">
              <a:effectLst/>
            </a:endParaRPr>
          </a:p>
          <a:p>
            <a:pPr algn="l">
              <a:lnSpc>
                <a:spcPct val="100000"/>
              </a:lnSpc>
              <a:spcBef>
                <a:spcPts val="600"/>
              </a:spcBef>
            </a:pPr>
            <a:endParaRPr lang="en-GB" sz="2200" dirty="0">
              <a:effectLst/>
            </a:endParaRPr>
          </a:p>
          <a:p>
            <a:pPr algn="l">
              <a:lnSpc>
                <a:spcPct val="100000"/>
              </a:lnSpc>
              <a:spcBef>
                <a:spcPts val="600"/>
              </a:spcBef>
            </a:pPr>
            <a:endParaRPr lang="en-GB" sz="2200" dirty="0"/>
          </a:p>
          <a:p>
            <a:pPr algn="l">
              <a:lnSpc>
                <a:spcPct val="100000"/>
              </a:lnSpc>
              <a:spcBef>
                <a:spcPts val="600"/>
              </a:spcBef>
            </a:pPr>
            <a:endParaRPr lang="en-GB" sz="2200" dirty="0">
              <a:effectLst/>
            </a:endParaRPr>
          </a:p>
          <a:p>
            <a:pPr algn="l">
              <a:lnSpc>
                <a:spcPct val="100000"/>
              </a:lnSpc>
              <a:spcBef>
                <a:spcPts val="600"/>
              </a:spcBef>
            </a:pPr>
            <a:endParaRPr lang="en-GB" sz="2200" dirty="0">
              <a:effectLst/>
            </a:endParaRPr>
          </a:p>
          <a:p>
            <a:pPr algn="l">
              <a:lnSpc>
                <a:spcPct val="100000"/>
              </a:lnSpc>
              <a:spcBef>
                <a:spcPts val="600"/>
              </a:spcBef>
            </a:pPr>
            <a:endParaRPr lang="en-GB" sz="2200" dirty="0">
              <a:effectLst/>
            </a:endParaRPr>
          </a:p>
          <a:p>
            <a:pPr algn="l">
              <a:lnSpc>
                <a:spcPct val="100000"/>
              </a:lnSpc>
              <a:spcBef>
                <a:spcPts val="600"/>
              </a:spcBef>
            </a:pPr>
            <a:endParaRPr lang="en-GB" sz="2200" dirty="0"/>
          </a:p>
          <a:p>
            <a:pPr algn="l">
              <a:lnSpc>
                <a:spcPct val="100000"/>
              </a:lnSpc>
              <a:spcBef>
                <a:spcPts val="600"/>
              </a:spcBef>
            </a:pPr>
            <a:endParaRPr lang="en-GB" sz="2200" dirty="0">
              <a:effectLst/>
            </a:endParaRPr>
          </a:p>
          <a:p>
            <a:pPr algn="l">
              <a:lnSpc>
                <a:spcPct val="100000"/>
              </a:lnSpc>
              <a:spcBef>
                <a:spcPts val="600"/>
              </a:spcBef>
            </a:pPr>
            <a:endParaRPr lang="en-GB" sz="2200" dirty="0"/>
          </a:p>
          <a:p>
            <a:pPr algn="l">
              <a:lnSpc>
                <a:spcPct val="100000"/>
              </a:lnSpc>
              <a:spcBef>
                <a:spcPts val="600"/>
              </a:spcBef>
            </a:pPr>
            <a:endParaRPr lang="en-GB" sz="2200" dirty="0"/>
          </a:p>
          <a:p>
            <a:pPr algn="l">
              <a:lnSpc>
                <a:spcPct val="100000"/>
              </a:lnSpc>
              <a:spcBef>
                <a:spcPts val="600"/>
              </a:spcBef>
            </a:pPr>
            <a:endParaRPr lang="en-GB" sz="2200" dirty="0">
              <a:effectLst/>
            </a:endParaRPr>
          </a:p>
          <a:p>
            <a:pPr algn="l">
              <a:lnSpc>
                <a:spcPct val="100000"/>
              </a:lnSpc>
              <a:spcBef>
                <a:spcPts val="600"/>
              </a:spcBef>
            </a:pPr>
            <a:r>
              <a:rPr lang="en-GB" sz="2200" dirty="0">
                <a:effectLst/>
              </a:rPr>
              <a:t>	</a:t>
            </a:r>
            <a:r>
              <a:rPr lang="en-GB" sz="2200" b="1" u="sng" dirty="0">
                <a:effectLst/>
              </a:rPr>
              <a:t>My Project</a:t>
            </a:r>
          </a:p>
          <a:p>
            <a:pPr marL="342900" indent="-342900" algn="l">
              <a:lnSpc>
                <a:spcPct val="100000"/>
              </a:lnSpc>
              <a:spcBef>
                <a:spcPts val="600"/>
              </a:spcBef>
              <a:buFont typeface="Arial" panose="020B0604020202020204" pitchFamily="34" charset="0"/>
              <a:buChar char="•"/>
            </a:pPr>
            <a:r>
              <a:rPr lang="en-GB" sz="2200" b="0" dirty="0">
                <a:effectLst/>
              </a:rPr>
              <a:t>To create an application that teaches users to how to read and play sheet music on a piano using a MIDI keyboard.</a:t>
            </a:r>
          </a:p>
          <a:p>
            <a:pPr marL="342900" indent="-342900" algn="l">
              <a:lnSpc>
                <a:spcPct val="100000"/>
              </a:lnSpc>
              <a:spcBef>
                <a:spcPts val="600"/>
              </a:spcBef>
              <a:buFont typeface="Arial" panose="020B0604020202020204" pitchFamily="34" charset="0"/>
              <a:buChar char="•"/>
            </a:pPr>
            <a:r>
              <a:rPr lang="en-GB" sz="2200" b="0" dirty="0">
                <a:effectLst/>
              </a:rPr>
              <a:t>The application will keep score on whether the user is hitting the note on time or not and adjust the speed and                         difficulty based on this to enable users to reach the ‘zone of proximal development’.</a:t>
            </a:r>
          </a:p>
          <a:p>
            <a:pPr marL="342900" indent="-342900" algn="l">
              <a:lnSpc>
                <a:spcPct val="100000"/>
              </a:lnSpc>
              <a:spcBef>
                <a:spcPts val="600"/>
              </a:spcBef>
              <a:buFont typeface="Arial" panose="020B0604020202020204" pitchFamily="34" charset="0"/>
              <a:buChar char="•"/>
            </a:pPr>
            <a:r>
              <a:rPr lang="en-GB" sz="2200" dirty="0"/>
              <a:t>It will be built by using JavaScript within HTML allowing ease of access if it were to be made a commonly accessible                application. It would be accessible in all browsers that enable the capability of MIDI device input such as Edge, Chrome                    and Opera.</a:t>
            </a:r>
          </a:p>
        </p:txBody>
      </p:sp>
      <p:sp>
        <p:nvSpPr>
          <p:cNvPr id="22" name="TextBox 21">
            <a:extLst>
              <a:ext uri="{FF2B5EF4-FFF2-40B4-BE49-F238E27FC236}">
                <a16:creationId xmlns:a16="http://schemas.microsoft.com/office/drawing/2014/main" id="{4BF3E9EC-F19D-4A49-B6EB-F26E2B325163}"/>
              </a:ext>
            </a:extLst>
          </p:cNvPr>
          <p:cNvSpPr txBox="1"/>
          <p:nvPr/>
        </p:nvSpPr>
        <p:spPr>
          <a:xfrm>
            <a:off x="1176603" y="5403715"/>
            <a:ext cx="4222711" cy="4324261"/>
          </a:xfrm>
          <a:prstGeom prst="rect">
            <a:avLst/>
          </a:prstGeom>
          <a:noFill/>
          <a:ln>
            <a:solidFill>
              <a:schemeClr val="tx1"/>
            </a:solidFill>
          </a:ln>
        </p:spPr>
        <p:txBody>
          <a:bodyPr wrap="square" rtlCol="0">
            <a:spAutoFit/>
          </a:bodyPr>
          <a:lstStyle/>
          <a:p>
            <a:pPr>
              <a:lnSpc>
                <a:spcPct val="100000"/>
              </a:lnSpc>
              <a:spcBef>
                <a:spcPts val="600"/>
              </a:spcBef>
            </a:pPr>
            <a:endParaRPr lang="en-GB" sz="2000" dirty="0"/>
          </a:p>
          <a:p>
            <a:pPr>
              <a:lnSpc>
                <a:spcPct val="100000"/>
              </a:lnSpc>
              <a:spcBef>
                <a:spcPts val="600"/>
              </a:spcBef>
            </a:pPr>
            <a:endParaRPr lang="en-GB" sz="2000" dirty="0"/>
          </a:p>
          <a:p>
            <a:pPr>
              <a:lnSpc>
                <a:spcPct val="100000"/>
              </a:lnSpc>
              <a:spcBef>
                <a:spcPts val="600"/>
              </a:spcBef>
            </a:pPr>
            <a:endParaRPr lang="en-GB" sz="2000" dirty="0"/>
          </a:p>
          <a:p>
            <a:pPr>
              <a:lnSpc>
                <a:spcPct val="100000"/>
              </a:lnSpc>
              <a:spcBef>
                <a:spcPts val="600"/>
              </a:spcBef>
            </a:pPr>
            <a:endParaRPr lang="en-GB" sz="2000" dirty="0"/>
          </a:p>
          <a:p>
            <a:pPr>
              <a:lnSpc>
                <a:spcPct val="100000"/>
              </a:lnSpc>
              <a:spcBef>
                <a:spcPts val="600"/>
              </a:spcBef>
            </a:pPr>
            <a:endParaRPr lang="en-GB" sz="2000" dirty="0"/>
          </a:p>
          <a:p>
            <a:pPr>
              <a:lnSpc>
                <a:spcPct val="100000"/>
              </a:lnSpc>
              <a:spcBef>
                <a:spcPts val="600"/>
              </a:spcBef>
            </a:pPr>
            <a:endParaRPr lang="en-GB" sz="2000" dirty="0"/>
          </a:p>
          <a:p>
            <a:pPr>
              <a:lnSpc>
                <a:spcPct val="100000"/>
              </a:lnSpc>
              <a:spcBef>
                <a:spcPts val="600"/>
              </a:spcBef>
            </a:pPr>
            <a:endParaRPr lang="en-GB" sz="2000" dirty="0"/>
          </a:p>
          <a:p>
            <a:pPr>
              <a:lnSpc>
                <a:spcPct val="100000"/>
              </a:lnSpc>
              <a:spcBef>
                <a:spcPts val="600"/>
              </a:spcBef>
            </a:pPr>
            <a:r>
              <a:rPr lang="en-GB" sz="2000" dirty="0"/>
              <a:t>‘</a:t>
            </a:r>
            <a:r>
              <a:rPr lang="en-GB" sz="2000" dirty="0" err="1"/>
              <a:t>BACh</a:t>
            </a:r>
            <a:r>
              <a:rPr lang="en-GB" sz="2000" dirty="0"/>
              <a:t>’ is an application that measures users cognitive ability using a </a:t>
            </a:r>
            <a:r>
              <a:rPr lang="en-GB" sz="2000" dirty="0" err="1"/>
              <a:t>fNIRS</a:t>
            </a:r>
            <a:r>
              <a:rPr lang="en-GB" sz="2000" dirty="0"/>
              <a:t> sensor to adapt the lesson and allow the user to reach a ‘zone of proximal development’ (</a:t>
            </a:r>
            <a:r>
              <a:rPr lang="en-GB" sz="2000" dirty="0" err="1"/>
              <a:t>Yuksel</a:t>
            </a:r>
            <a:r>
              <a:rPr lang="en-GB" sz="2000" dirty="0"/>
              <a:t> et al., 2016).</a:t>
            </a:r>
          </a:p>
        </p:txBody>
      </p:sp>
      <p:sp>
        <p:nvSpPr>
          <p:cNvPr id="5" name="TextBox 4">
            <a:extLst>
              <a:ext uri="{FF2B5EF4-FFF2-40B4-BE49-F238E27FC236}">
                <a16:creationId xmlns:a16="http://schemas.microsoft.com/office/drawing/2014/main" id="{6DBF9D1E-E7BF-44E3-BB99-5248417D587A}"/>
              </a:ext>
            </a:extLst>
          </p:cNvPr>
          <p:cNvSpPr txBox="1"/>
          <p:nvPr/>
        </p:nvSpPr>
        <p:spPr>
          <a:xfrm>
            <a:off x="197606" y="20862515"/>
            <a:ext cx="29880000" cy="360000"/>
          </a:xfrm>
          <a:prstGeom prst="rect">
            <a:avLst/>
          </a:prstGeom>
          <a:solidFill>
            <a:schemeClr val="tx1"/>
          </a:solidFill>
          <a:ln>
            <a:solidFill>
              <a:schemeClr val="tx1"/>
            </a:solidFill>
          </a:ln>
        </p:spPr>
        <p:txBody>
          <a:bodyPr wrap="square" rtlCol="0">
            <a:spAutoFit/>
          </a:bodyPr>
          <a:lstStyle/>
          <a:p>
            <a:endParaRPr lang="en-GB" dirty="0"/>
          </a:p>
        </p:txBody>
      </p:sp>
      <p:sp>
        <p:nvSpPr>
          <p:cNvPr id="6" name="TextBox 5">
            <a:extLst>
              <a:ext uri="{FF2B5EF4-FFF2-40B4-BE49-F238E27FC236}">
                <a16:creationId xmlns:a16="http://schemas.microsoft.com/office/drawing/2014/main" id="{B2E9B88D-52C7-4FCC-BB8D-5A7C1FFAFB1B}"/>
              </a:ext>
            </a:extLst>
          </p:cNvPr>
          <p:cNvSpPr txBox="1"/>
          <p:nvPr/>
        </p:nvSpPr>
        <p:spPr>
          <a:xfrm rot="5400000">
            <a:off x="-10062394" y="10421110"/>
            <a:ext cx="20880000" cy="360000"/>
          </a:xfrm>
          <a:prstGeom prst="rect">
            <a:avLst/>
          </a:prstGeom>
          <a:solidFill>
            <a:schemeClr val="tx1"/>
          </a:solidFill>
          <a:ln>
            <a:solidFill>
              <a:schemeClr val="tx1"/>
            </a:solidFill>
          </a:ln>
        </p:spPr>
        <p:txBody>
          <a:bodyPr wrap="square" rtlCol="0">
            <a:spAutoFit/>
          </a:bodyPr>
          <a:lstStyle/>
          <a:p>
            <a:endParaRPr lang="en-GB" dirty="0"/>
          </a:p>
        </p:txBody>
      </p:sp>
      <p:sp>
        <p:nvSpPr>
          <p:cNvPr id="8" name="TextBox 7">
            <a:extLst>
              <a:ext uri="{FF2B5EF4-FFF2-40B4-BE49-F238E27FC236}">
                <a16:creationId xmlns:a16="http://schemas.microsoft.com/office/drawing/2014/main" id="{585B9E79-43E8-4872-A46F-465E6599080F}"/>
              </a:ext>
            </a:extLst>
          </p:cNvPr>
          <p:cNvSpPr txBox="1"/>
          <p:nvPr/>
        </p:nvSpPr>
        <p:spPr>
          <a:xfrm rot="5400000">
            <a:off x="19457606" y="10421110"/>
            <a:ext cx="20880000" cy="360000"/>
          </a:xfrm>
          <a:prstGeom prst="rect">
            <a:avLst/>
          </a:prstGeom>
          <a:solidFill>
            <a:schemeClr val="tx1"/>
          </a:solidFill>
          <a:ln>
            <a:solidFill>
              <a:schemeClr val="tx1"/>
            </a:solidFill>
          </a:ln>
        </p:spPr>
        <p:txBody>
          <a:bodyPr wrap="square" rtlCol="0">
            <a:spAutoFit/>
          </a:bodyPr>
          <a:lstStyle/>
          <a:p>
            <a:endParaRPr lang="en-GB" dirty="0"/>
          </a:p>
        </p:txBody>
      </p:sp>
      <p:sp>
        <p:nvSpPr>
          <p:cNvPr id="9" name="TextBox 8">
            <a:extLst>
              <a:ext uri="{FF2B5EF4-FFF2-40B4-BE49-F238E27FC236}">
                <a16:creationId xmlns:a16="http://schemas.microsoft.com/office/drawing/2014/main" id="{46B0E014-3CD0-4D85-AF97-7180BF5078E3}"/>
              </a:ext>
            </a:extLst>
          </p:cNvPr>
          <p:cNvSpPr txBox="1"/>
          <p:nvPr/>
        </p:nvSpPr>
        <p:spPr>
          <a:xfrm>
            <a:off x="197606" y="161110"/>
            <a:ext cx="29880000" cy="360000"/>
          </a:xfrm>
          <a:prstGeom prst="rect">
            <a:avLst/>
          </a:prstGeom>
          <a:solidFill>
            <a:schemeClr val="tx1"/>
          </a:solidFill>
          <a:ln>
            <a:solidFill>
              <a:schemeClr val="tx1"/>
            </a:solidFill>
          </a:ln>
        </p:spPr>
        <p:txBody>
          <a:bodyPr wrap="square" rtlCol="0">
            <a:spAutoFit/>
          </a:bodyPr>
          <a:lstStyle/>
          <a:p>
            <a:endParaRPr lang="en-GB" dirty="0"/>
          </a:p>
        </p:txBody>
      </p:sp>
      <p:sp>
        <p:nvSpPr>
          <p:cNvPr id="10" name="TextBox 9">
            <a:extLst>
              <a:ext uri="{FF2B5EF4-FFF2-40B4-BE49-F238E27FC236}">
                <a16:creationId xmlns:a16="http://schemas.microsoft.com/office/drawing/2014/main" id="{170457BB-D28A-415E-ADCE-688407FDFF1E}"/>
              </a:ext>
            </a:extLst>
          </p:cNvPr>
          <p:cNvSpPr txBox="1"/>
          <p:nvPr/>
        </p:nvSpPr>
        <p:spPr>
          <a:xfrm>
            <a:off x="557606" y="521110"/>
            <a:ext cx="29160000" cy="1661993"/>
          </a:xfrm>
          <a:prstGeom prst="rect">
            <a:avLst/>
          </a:prstGeom>
          <a:noFill/>
        </p:spPr>
        <p:txBody>
          <a:bodyPr wrap="square" rtlCol="0">
            <a:spAutoFit/>
          </a:bodyPr>
          <a:lstStyle/>
          <a:p>
            <a:pPr algn="just"/>
            <a:r>
              <a:rPr lang="en-GB" sz="10200" b="1" dirty="0">
                <a:effectLst/>
                <a:latin typeface="+mj-lt"/>
              </a:rPr>
              <a:t>Creating a Responsive and Dynamic Piano Education Tool</a:t>
            </a:r>
          </a:p>
        </p:txBody>
      </p:sp>
      <p:sp>
        <p:nvSpPr>
          <p:cNvPr id="15" name="Subtitle 2">
            <a:extLst>
              <a:ext uri="{FF2B5EF4-FFF2-40B4-BE49-F238E27FC236}">
                <a16:creationId xmlns:a16="http://schemas.microsoft.com/office/drawing/2014/main" id="{E9030AFA-232B-4E35-B685-1966BEE6A5AA}"/>
              </a:ext>
            </a:extLst>
          </p:cNvPr>
          <p:cNvSpPr txBox="1">
            <a:spLocks/>
          </p:cNvSpPr>
          <p:nvPr/>
        </p:nvSpPr>
        <p:spPr>
          <a:xfrm>
            <a:off x="915032" y="12329029"/>
            <a:ext cx="14219999" cy="8205782"/>
          </a:xfrm>
          <a:prstGeom prst="rect">
            <a:avLst/>
          </a:prstGeom>
          <a:ln>
            <a:solidFill>
              <a:schemeClr val="tx1"/>
            </a:solidFill>
          </a:ln>
        </p:spPr>
        <p:txBody>
          <a:bodyPr vert="horz" lIns="91440" tIns="45720" rIns="91440" bIns="45720" rtlCol="0">
            <a:normAutofit/>
          </a:bodyPr>
          <a:lstStyle>
            <a:lvl1pPr marL="0" indent="0" algn="ctr" defTabSz="2138324" rtl="0" eaLnBrk="1" latinLnBrk="0" hangingPunct="1">
              <a:lnSpc>
                <a:spcPct val="90000"/>
              </a:lnSpc>
              <a:spcBef>
                <a:spcPts val="2339"/>
              </a:spcBef>
              <a:buFont typeface="Arial" panose="020B0604020202020204" pitchFamily="34" charset="0"/>
              <a:buNone/>
              <a:defRPr sz="5612" kern="1200">
                <a:solidFill>
                  <a:schemeClr val="tx1"/>
                </a:solidFill>
                <a:latin typeface="+mn-lt"/>
                <a:ea typeface="+mn-ea"/>
                <a:cs typeface="+mn-cs"/>
              </a:defRPr>
            </a:lvl1pPr>
            <a:lvl2pPr marL="1069162" indent="0" algn="ctr" defTabSz="2138324" rtl="0" eaLnBrk="1" latinLnBrk="0" hangingPunct="1">
              <a:lnSpc>
                <a:spcPct val="90000"/>
              </a:lnSpc>
              <a:spcBef>
                <a:spcPts val="1169"/>
              </a:spcBef>
              <a:buFont typeface="Arial" panose="020B0604020202020204" pitchFamily="34" charset="0"/>
              <a:buNone/>
              <a:defRPr sz="4677" kern="1200">
                <a:solidFill>
                  <a:schemeClr val="tx1"/>
                </a:solidFill>
                <a:latin typeface="+mn-lt"/>
                <a:ea typeface="+mn-ea"/>
                <a:cs typeface="+mn-cs"/>
              </a:defRPr>
            </a:lvl2pPr>
            <a:lvl3pPr marL="2138324" indent="0" algn="ctr" defTabSz="2138324" rtl="0" eaLnBrk="1" latinLnBrk="0" hangingPunct="1">
              <a:lnSpc>
                <a:spcPct val="90000"/>
              </a:lnSpc>
              <a:spcBef>
                <a:spcPts val="1169"/>
              </a:spcBef>
              <a:buFont typeface="Arial" panose="020B0604020202020204" pitchFamily="34" charset="0"/>
              <a:buNone/>
              <a:defRPr sz="4209" kern="1200">
                <a:solidFill>
                  <a:schemeClr val="tx1"/>
                </a:solidFill>
                <a:latin typeface="+mn-lt"/>
                <a:ea typeface="+mn-ea"/>
                <a:cs typeface="+mn-cs"/>
              </a:defRPr>
            </a:lvl3pPr>
            <a:lvl4pPr marL="3207487"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4pPr>
            <a:lvl5pPr marL="4276649"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5pPr>
            <a:lvl6pPr marL="5345811"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6pPr>
            <a:lvl7pPr marL="6414973"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7pPr>
            <a:lvl8pPr marL="7484135"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8pPr>
            <a:lvl9pPr marL="8553298"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9pPr>
          </a:lstStyle>
          <a:p>
            <a:r>
              <a:rPr lang="en-GB" sz="6000" dirty="0"/>
              <a:t>Project Management</a:t>
            </a:r>
          </a:p>
          <a:p>
            <a:pPr algn="l"/>
            <a:r>
              <a:rPr lang="en-GB" sz="2000" dirty="0"/>
              <a:t>Creating this project will be done so using the Agile approach, the project will be split into 3 milestones each with 5 bi-weekly sprints. The reviews at the end of each milestone will evaluate a Minimum Viable Product (MVP) and set new objectives by allowing user feedback from a varied audience to attain                                                                                                                                                                    new scope for the development of the                                                                                                                                                                    project. The varied audience will consist of                                                                                                                                                                 both music literate and illiterate individuals.</a:t>
            </a:r>
          </a:p>
          <a:p>
            <a:pPr marL="285750" indent="-285750" algn="just">
              <a:buFont typeface="Arial" panose="020B0604020202020204" pitchFamily="34" charset="0"/>
              <a:buChar char="•"/>
            </a:pPr>
            <a:r>
              <a:rPr lang="en-GB" sz="2000" dirty="0"/>
              <a:t>Milestone 1: September 19</a:t>
            </a:r>
            <a:r>
              <a:rPr lang="en-GB" sz="2000" baseline="30000" dirty="0"/>
              <a:t>th</a:t>
            </a:r>
            <a:r>
              <a:rPr lang="en-GB" sz="2000" dirty="0"/>
              <a:t> – January ????</a:t>
            </a:r>
          </a:p>
          <a:p>
            <a:pPr marL="285750" indent="-285750" algn="just">
              <a:buFont typeface="Arial" panose="020B0604020202020204" pitchFamily="34" charset="0"/>
              <a:buChar char="•"/>
            </a:pPr>
            <a:r>
              <a:rPr lang="en-GB" sz="2000" dirty="0"/>
              <a:t>Milestone 2: January ???? – March ????</a:t>
            </a:r>
          </a:p>
          <a:p>
            <a:pPr marL="285750" indent="-285750" algn="just">
              <a:buFont typeface="Arial" panose="020B0604020202020204" pitchFamily="34" charset="0"/>
              <a:buChar char="•"/>
            </a:pPr>
            <a:r>
              <a:rPr lang="en-GB" sz="2000" dirty="0"/>
              <a:t>Milestone 3: March ???? – May???</a:t>
            </a:r>
          </a:p>
        </p:txBody>
      </p:sp>
      <p:sp>
        <p:nvSpPr>
          <p:cNvPr id="16" name="Subtitle 2">
            <a:extLst>
              <a:ext uri="{FF2B5EF4-FFF2-40B4-BE49-F238E27FC236}">
                <a16:creationId xmlns:a16="http://schemas.microsoft.com/office/drawing/2014/main" id="{D899A7F2-3FA1-4D61-BE20-6BB614D85445}"/>
              </a:ext>
            </a:extLst>
          </p:cNvPr>
          <p:cNvSpPr txBox="1">
            <a:spLocks/>
          </p:cNvSpPr>
          <p:nvPr/>
        </p:nvSpPr>
        <p:spPr>
          <a:xfrm>
            <a:off x="15137603" y="2183101"/>
            <a:ext cx="14219998" cy="8508710"/>
          </a:xfrm>
          <a:prstGeom prst="rect">
            <a:avLst/>
          </a:prstGeom>
          <a:ln>
            <a:solidFill>
              <a:schemeClr val="tx1"/>
            </a:solidFill>
          </a:ln>
        </p:spPr>
        <p:txBody>
          <a:bodyPr vert="horz" lIns="91440" tIns="45720" rIns="91440" bIns="45720" rtlCol="0">
            <a:normAutofit/>
          </a:bodyPr>
          <a:lstStyle>
            <a:lvl1pPr marL="0" indent="0" algn="ctr" defTabSz="2138324" rtl="0" eaLnBrk="1" latinLnBrk="0" hangingPunct="1">
              <a:lnSpc>
                <a:spcPct val="90000"/>
              </a:lnSpc>
              <a:spcBef>
                <a:spcPts val="2339"/>
              </a:spcBef>
              <a:buFont typeface="Arial" panose="020B0604020202020204" pitchFamily="34" charset="0"/>
              <a:buNone/>
              <a:defRPr sz="5612" kern="1200">
                <a:solidFill>
                  <a:schemeClr val="tx1"/>
                </a:solidFill>
                <a:latin typeface="+mn-lt"/>
                <a:ea typeface="+mn-ea"/>
                <a:cs typeface="+mn-cs"/>
              </a:defRPr>
            </a:lvl1pPr>
            <a:lvl2pPr marL="1069162" indent="0" algn="ctr" defTabSz="2138324" rtl="0" eaLnBrk="1" latinLnBrk="0" hangingPunct="1">
              <a:lnSpc>
                <a:spcPct val="90000"/>
              </a:lnSpc>
              <a:spcBef>
                <a:spcPts val="1169"/>
              </a:spcBef>
              <a:buFont typeface="Arial" panose="020B0604020202020204" pitchFamily="34" charset="0"/>
              <a:buNone/>
              <a:defRPr sz="4677" kern="1200">
                <a:solidFill>
                  <a:schemeClr val="tx1"/>
                </a:solidFill>
                <a:latin typeface="+mn-lt"/>
                <a:ea typeface="+mn-ea"/>
                <a:cs typeface="+mn-cs"/>
              </a:defRPr>
            </a:lvl2pPr>
            <a:lvl3pPr marL="2138324" indent="0" algn="ctr" defTabSz="2138324" rtl="0" eaLnBrk="1" latinLnBrk="0" hangingPunct="1">
              <a:lnSpc>
                <a:spcPct val="90000"/>
              </a:lnSpc>
              <a:spcBef>
                <a:spcPts val="1169"/>
              </a:spcBef>
              <a:buFont typeface="Arial" panose="020B0604020202020204" pitchFamily="34" charset="0"/>
              <a:buNone/>
              <a:defRPr sz="4209" kern="1200">
                <a:solidFill>
                  <a:schemeClr val="tx1"/>
                </a:solidFill>
                <a:latin typeface="+mn-lt"/>
                <a:ea typeface="+mn-ea"/>
                <a:cs typeface="+mn-cs"/>
              </a:defRPr>
            </a:lvl3pPr>
            <a:lvl4pPr marL="3207487"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4pPr>
            <a:lvl5pPr marL="4276649"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5pPr>
            <a:lvl6pPr marL="5345811"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6pPr>
            <a:lvl7pPr marL="6414973"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7pPr>
            <a:lvl8pPr marL="7484135"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8pPr>
            <a:lvl9pPr marL="8553298"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9pPr>
          </a:lstStyle>
          <a:p>
            <a:r>
              <a:rPr lang="en-GB" sz="6000" dirty="0"/>
              <a:t>Method of Code</a:t>
            </a:r>
            <a:endParaRPr lang="en-GB" sz="2800" dirty="0"/>
          </a:p>
          <a:p>
            <a:pPr algn="l"/>
            <a:r>
              <a:rPr lang="en-GB" sz="2000" dirty="0"/>
              <a:t>All actions for the application are dependent                                                                                                                                                                 on the MIDI device input:</a:t>
            </a:r>
          </a:p>
          <a:p>
            <a:pPr marL="285750" indent="-285750" algn="l">
              <a:buFont typeface="Arial" panose="020B0604020202020204" pitchFamily="34" charset="0"/>
              <a:buChar char="•"/>
            </a:pPr>
            <a:r>
              <a:rPr lang="en-GB" sz="2000" dirty="0"/>
              <a:t>The sound comes from the note input being                                                                                                                                                registered as a number from the MIDI device                                                                                                                                                             input.</a:t>
            </a:r>
          </a:p>
          <a:p>
            <a:pPr marL="285750" indent="-285750" algn="l">
              <a:buFont typeface="Arial" panose="020B0604020202020204" pitchFamily="34" charset="0"/>
              <a:buChar char="•"/>
            </a:pPr>
            <a:r>
              <a:rPr lang="en-GB" sz="2000" dirty="0"/>
              <a:t>The visual representation on both the                                                                                                                                                                    keyboard and the staff comes from the note                                                                                                                                                      number given by the MIDI device input.</a:t>
            </a:r>
          </a:p>
          <a:p>
            <a:pPr marL="285750" indent="-285750" algn="l">
              <a:buFont typeface="Arial" panose="020B0604020202020204" pitchFamily="34" charset="0"/>
              <a:buChar char="•"/>
            </a:pPr>
            <a:r>
              <a:rPr lang="en-GB" sz="2000" dirty="0"/>
              <a:t>The difficulty is adjusted based on whether                                                                                                                                                             the user strikes the right note at the right                              				             time represented on the stave. </a:t>
            </a:r>
          </a:p>
        </p:txBody>
      </p:sp>
      <p:sp>
        <p:nvSpPr>
          <p:cNvPr id="17" name="Subtitle 2">
            <a:extLst>
              <a:ext uri="{FF2B5EF4-FFF2-40B4-BE49-F238E27FC236}">
                <a16:creationId xmlns:a16="http://schemas.microsoft.com/office/drawing/2014/main" id="{56B58F79-9BBF-40A5-80ED-DA892BF2CEEA}"/>
              </a:ext>
            </a:extLst>
          </p:cNvPr>
          <p:cNvSpPr txBox="1">
            <a:spLocks/>
          </p:cNvSpPr>
          <p:nvPr/>
        </p:nvSpPr>
        <p:spPr>
          <a:xfrm>
            <a:off x="15137603" y="10691811"/>
            <a:ext cx="14219998" cy="9843000"/>
          </a:xfrm>
          <a:prstGeom prst="rect">
            <a:avLst/>
          </a:prstGeom>
          <a:ln>
            <a:solidFill>
              <a:schemeClr val="tx1"/>
            </a:solidFill>
          </a:ln>
        </p:spPr>
        <p:txBody>
          <a:bodyPr vert="horz" lIns="91440" tIns="45720" rIns="91440" bIns="45720" rtlCol="0">
            <a:normAutofit/>
          </a:bodyPr>
          <a:lstStyle>
            <a:lvl1pPr marL="0" indent="0" algn="ctr" defTabSz="2138324" rtl="0" eaLnBrk="1" latinLnBrk="0" hangingPunct="1">
              <a:lnSpc>
                <a:spcPct val="90000"/>
              </a:lnSpc>
              <a:spcBef>
                <a:spcPts val="2339"/>
              </a:spcBef>
              <a:buFont typeface="Arial" panose="020B0604020202020204" pitchFamily="34" charset="0"/>
              <a:buNone/>
              <a:defRPr sz="5612" kern="1200">
                <a:solidFill>
                  <a:schemeClr val="tx1"/>
                </a:solidFill>
                <a:latin typeface="+mn-lt"/>
                <a:ea typeface="+mn-ea"/>
                <a:cs typeface="+mn-cs"/>
              </a:defRPr>
            </a:lvl1pPr>
            <a:lvl2pPr marL="1069162" indent="0" algn="ctr" defTabSz="2138324" rtl="0" eaLnBrk="1" latinLnBrk="0" hangingPunct="1">
              <a:lnSpc>
                <a:spcPct val="90000"/>
              </a:lnSpc>
              <a:spcBef>
                <a:spcPts val="1169"/>
              </a:spcBef>
              <a:buFont typeface="Arial" panose="020B0604020202020204" pitchFamily="34" charset="0"/>
              <a:buNone/>
              <a:defRPr sz="4677" kern="1200">
                <a:solidFill>
                  <a:schemeClr val="tx1"/>
                </a:solidFill>
                <a:latin typeface="+mn-lt"/>
                <a:ea typeface="+mn-ea"/>
                <a:cs typeface="+mn-cs"/>
              </a:defRPr>
            </a:lvl2pPr>
            <a:lvl3pPr marL="2138324" indent="0" algn="ctr" defTabSz="2138324" rtl="0" eaLnBrk="1" latinLnBrk="0" hangingPunct="1">
              <a:lnSpc>
                <a:spcPct val="90000"/>
              </a:lnSpc>
              <a:spcBef>
                <a:spcPts val="1169"/>
              </a:spcBef>
              <a:buFont typeface="Arial" panose="020B0604020202020204" pitchFamily="34" charset="0"/>
              <a:buNone/>
              <a:defRPr sz="4209" kern="1200">
                <a:solidFill>
                  <a:schemeClr val="tx1"/>
                </a:solidFill>
                <a:latin typeface="+mn-lt"/>
                <a:ea typeface="+mn-ea"/>
                <a:cs typeface="+mn-cs"/>
              </a:defRPr>
            </a:lvl3pPr>
            <a:lvl4pPr marL="3207487"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4pPr>
            <a:lvl5pPr marL="4276649"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5pPr>
            <a:lvl6pPr marL="5345811"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6pPr>
            <a:lvl7pPr marL="6414973"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7pPr>
            <a:lvl8pPr marL="7484135"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8pPr>
            <a:lvl9pPr marL="8553298"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9pPr>
          </a:lstStyle>
          <a:p>
            <a:r>
              <a:rPr lang="en-GB" sz="4800" dirty="0"/>
              <a:t>Statistical Analysis</a:t>
            </a:r>
          </a:p>
          <a:p>
            <a:endParaRPr lang="en-GB" sz="1600" dirty="0"/>
          </a:p>
          <a:p>
            <a:pPr algn="just"/>
            <a:endParaRPr lang="en-GB" sz="2000" dirty="0"/>
          </a:p>
        </p:txBody>
      </p:sp>
      <p:sp>
        <p:nvSpPr>
          <p:cNvPr id="25" name="TextBox 24">
            <a:extLst>
              <a:ext uri="{FF2B5EF4-FFF2-40B4-BE49-F238E27FC236}">
                <a16:creationId xmlns:a16="http://schemas.microsoft.com/office/drawing/2014/main" id="{9DD45DD6-481F-4590-AB00-FAAD25F8E935}"/>
              </a:ext>
            </a:extLst>
          </p:cNvPr>
          <p:cNvSpPr txBox="1"/>
          <p:nvPr/>
        </p:nvSpPr>
        <p:spPr>
          <a:xfrm>
            <a:off x="5553800" y="5389216"/>
            <a:ext cx="9343422" cy="1938992"/>
          </a:xfrm>
          <a:prstGeom prst="rect">
            <a:avLst/>
          </a:prstGeom>
          <a:noFill/>
          <a:ln>
            <a:solidFill>
              <a:schemeClr val="tx1"/>
            </a:solidFill>
          </a:ln>
        </p:spPr>
        <p:txBody>
          <a:bodyPr wrap="square" rtlCol="0">
            <a:spAutoFit/>
          </a:bodyPr>
          <a:lstStyle/>
          <a:p>
            <a:pPr>
              <a:lnSpc>
                <a:spcPct val="100000"/>
              </a:lnSpc>
              <a:spcBef>
                <a:spcPts val="600"/>
              </a:spcBef>
            </a:pPr>
            <a:r>
              <a:rPr lang="en-GB" sz="2000" dirty="0"/>
              <a:t>‘P.I.A.N.O.’ has an interactive visualisation                                                                                       of the keyboard to help understand key                                                                                          notes on the keyboard and where users                                                                                          hands should be. It also has a rolling note                                                                                                             visualiser for learning how to read music                                                                                     (Rogers et al., 2014).</a:t>
            </a:r>
          </a:p>
        </p:txBody>
      </p:sp>
      <p:pic>
        <p:nvPicPr>
          <p:cNvPr id="28" name="Picture 27">
            <a:extLst>
              <a:ext uri="{FF2B5EF4-FFF2-40B4-BE49-F238E27FC236}">
                <a16:creationId xmlns:a16="http://schemas.microsoft.com/office/drawing/2014/main" id="{06DE7134-B069-4CC2-99E0-A8380830A827}"/>
              </a:ext>
            </a:extLst>
          </p:cNvPr>
          <p:cNvPicPr>
            <a:picLocks noChangeAspect="1"/>
          </p:cNvPicPr>
          <p:nvPr/>
        </p:nvPicPr>
        <p:blipFill rotWithShape="1">
          <a:blip r:embed="rId2"/>
          <a:srcRect l="1" t="7283" r="-1358" b="-235"/>
          <a:stretch/>
        </p:blipFill>
        <p:spPr>
          <a:xfrm>
            <a:off x="5966249" y="14268003"/>
            <a:ext cx="8930973" cy="5820833"/>
          </a:xfrm>
          <a:prstGeom prst="rect">
            <a:avLst/>
          </a:prstGeom>
          <a:ln w="12700" cap="sq">
            <a:solidFill>
              <a:srgbClr val="000000"/>
            </a:solidFill>
            <a:miter lim="800000"/>
          </a:ln>
          <a:effectLst/>
        </p:spPr>
      </p:pic>
      <p:pic>
        <p:nvPicPr>
          <p:cNvPr id="29" name="Picture 28">
            <a:extLst>
              <a:ext uri="{FF2B5EF4-FFF2-40B4-BE49-F238E27FC236}">
                <a16:creationId xmlns:a16="http://schemas.microsoft.com/office/drawing/2014/main" id="{3747BA6E-F4D0-4B6A-9A4E-58C4C3C1BEA0}"/>
              </a:ext>
            </a:extLst>
          </p:cNvPr>
          <p:cNvPicPr>
            <a:picLocks noChangeAspect="1"/>
          </p:cNvPicPr>
          <p:nvPr/>
        </p:nvPicPr>
        <p:blipFill rotWithShape="1">
          <a:blip r:embed="rId3"/>
          <a:srcRect l="8942" t="2780" r="9587" b="582"/>
          <a:stretch/>
        </p:blipFill>
        <p:spPr>
          <a:xfrm>
            <a:off x="20446986" y="3279488"/>
            <a:ext cx="8632134" cy="6860526"/>
          </a:xfrm>
          <a:prstGeom prst="rect">
            <a:avLst/>
          </a:prstGeom>
          <a:ln w="12700" cap="sq">
            <a:solidFill>
              <a:schemeClr val="tx1"/>
            </a:solidFill>
            <a:miter lim="800000"/>
          </a:ln>
          <a:effectLst/>
        </p:spPr>
      </p:pic>
      <p:pic>
        <p:nvPicPr>
          <p:cNvPr id="12" name="Picture 11" descr="Logo&#10;&#10;Description automatically generated">
            <a:extLst>
              <a:ext uri="{FF2B5EF4-FFF2-40B4-BE49-F238E27FC236}">
                <a16:creationId xmlns:a16="http://schemas.microsoft.com/office/drawing/2014/main" id="{728D4163-7724-4968-A626-C01297D74C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721" y="9251812"/>
            <a:ext cx="2841770" cy="2880000"/>
          </a:xfrm>
          <a:prstGeom prst="rect">
            <a:avLst/>
          </a:prstGeom>
        </p:spPr>
      </p:pic>
      <p:pic>
        <p:nvPicPr>
          <p:cNvPr id="31" name="Picture 30" descr="A person wearing headphones and sitting at a desk with a computer&#10;&#10;Description automatically generated with low confidence">
            <a:extLst>
              <a:ext uri="{FF2B5EF4-FFF2-40B4-BE49-F238E27FC236}">
                <a16:creationId xmlns:a16="http://schemas.microsoft.com/office/drawing/2014/main" id="{A5BFD3B9-241A-4ECC-9C57-D19C78C0C31A}"/>
              </a:ext>
            </a:extLst>
          </p:cNvPr>
          <p:cNvPicPr>
            <a:picLocks noChangeAspect="1"/>
          </p:cNvPicPr>
          <p:nvPr/>
        </p:nvPicPr>
        <p:blipFill rotWithShape="1">
          <a:blip r:embed="rId5">
            <a:extLst>
              <a:ext uri="{28A0092B-C50C-407E-A947-70E740481C1C}">
                <a14:useLocalDpi xmlns:a14="http://schemas.microsoft.com/office/drawing/2010/main" val="0"/>
              </a:ext>
            </a:extLst>
          </a:blip>
          <a:srcRect l="1781" t="2224" r="1841" b="1612"/>
          <a:stretch/>
        </p:blipFill>
        <p:spPr>
          <a:xfrm>
            <a:off x="1385403" y="5523509"/>
            <a:ext cx="3848482" cy="2520000"/>
          </a:xfrm>
          <a:prstGeom prst="rect">
            <a:avLst/>
          </a:prstGeom>
        </p:spPr>
      </p:pic>
      <p:pic>
        <p:nvPicPr>
          <p:cNvPr id="33" name="Picture 32" descr="A person playing a piano&#10;&#10;Description automatically generated with low confidence">
            <a:extLst>
              <a:ext uri="{FF2B5EF4-FFF2-40B4-BE49-F238E27FC236}">
                <a16:creationId xmlns:a16="http://schemas.microsoft.com/office/drawing/2014/main" id="{488333FF-4E66-44BB-8EA3-989BC100BD12}"/>
              </a:ext>
            </a:extLst>
          </p:cNvPr>
          <p:cNvPicPr>
            <a:picLocks noChangeAspect="1"/>
          </p:cNvPicPr>
          <p:nvPr/>
        </p:nvPicPr>
        <p:blipFill rotWithShape="1">
          <a:blip r:embed="rId6">
            <a:extLst>
              <a:ext uri="{28A0092B-C50C-407E-A947-70E740481C1C}">
                <a14:useLocalDpi xmlns:a14="http://schemas.microsoft.com/office/drawing/2010/main" val="0"/>
              </a:ext>
            </a:extLst>
          </a:blip>
          <a:srcRect l="1128" t="1357" r="1589" b="2360"/>
          <a:stretch/>
        </p:blipFill>
        <p:spPr>
          <a:xfrm>
            <a:off x="12320337" y="5453797"/>
            <a:ext cx="2492308" cy="1800000"/>
          </a:xfrm>
          <a:prstGeom prst="rect">
            <a:avLst/>
          </a:prstGeom>
        </p:spPr>
      </p:pic>
      <p:pic>
        <p:nvPicPr>
          <p:cNvPr id="35" name="Picture 34" descr="A person playing a piano&#10;&#10;Description automatically generated with low confidence">
            <a:extLst>
              <a:ext uri="{FF2B5EF4-FFF2-40B4-BE49-F238E27FC236}">
                <a16:creationId xmlns:a16="http://schemas.microsoft.com/office/drawing/2014/main" id="{16B4ADFE-DA03-4BB8-A7D0-C46FA3C3D09B}"/>
              </a:ext>
            </a:extLst>
          </p:cNvPr>
          <p:cNvPicPr>
            <a:picLocks noChangeAspect="1"/>
          </p:cNvPicPr>
          <p:nvPr/>
        </p:nvPicPr>
        <p:blipFill rotWithShape="1">
          <a:blip r:embed="rId7">
            <a:extLst>
              <a:ext uri="{28A0092B-C50C-407E-A947-70E740481C1C}">
                <a14:useLocalDpi xmlns:a14="http://schemas.microsoft.com/office/drawing/2010/main" val="0"/>
              </a:ext>
            </a:extLst>
          </a:blip>
          <a:srcRect l="1533" t="1752" r="1936" b="1964"/>
          <a:stretch/>
        </p:blipFill>
        <p:spPr>
          <a:xfrm>
            <a:off x="10118895" y="5458333"/>
            <a:ext cx="2234272" cy="1800000"/>
          </a:xfrm>
          <a:prstGeom prst="rect">
            <a:avLst/>
          </a:prstGeom>
        </p:spPr>
      </p:pic>
      <p:sp>
        <p:nvSpPr>
          <p:cNvPr id="38" name="TextBox 37">
            <a:extLst>
              <a:ext uri="{FF2B5EF4-FFF2-40B4-BE49-F238E27FC236}">
                <a16:creationId xmlns:a16="http://schemas.microsoft.com/office/drawing/2014/main" id="{D5094DC7-FE50-440C-9AF9-3FF95AB8EBFC}"/>
              </a:ext>
            </a:extLst>
          </p:cNvPr>
          <p:cNvSpPr txBox="1"/>
          <p:nvPr/>
        </p:nvSpPr>
        <p:spPr>
          <a:xfrm>
            <a:off x="5557930" y="7471970"/>
            <a:ext cx="7899360" cy="255454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000" dirty="0">
                <a:effectLst/>
              </a:rPr>
              <a:t>                                                      	‘</a:t>
            </a:r>
            <a:r>
              <a:rPr lang="en-GB" sz="2000" dirty="0" err="1">
                <a:effectLst/>
              </a:rPr>
              <a:t>Synthesia</a:t>
            </a:r>
            <a:r>
              <a:rPr lang="en-GB" sz="2000" dirty="0">
                <a:effectLst/>
              </a:rPr>
              <a:t>’ uses a MIDI keyboard input </a:t>
            </a:r>
            <a:r>
              <a:rPr lang="en-GB" sz="2000" dirty="0"/>
              <a:t>and 							has</a:t>
            </a:r>
            <a:r>
              <a:rPr lang="en-GB" sz="2000" dirty="0">
                <a:effectLst/>
              </a:rPr>
              <a:t> a note visualisation like </a:t>
            </a:r>
            <a:r>
              <a:rPr lang="en-GB" sz="2000" dirty="0"/>
              <a:t>‘P.I.A.N.O.’. It 							contains a mass library of songs for users to 							learn, and also contains helpful hints for 							hand placement called “Finger Number 								Hints” (</a:t>
            </a:r>
            <a:r>
              <a:rPr lang="en-GB" sz="2000" dirty="0" err="1"/>
              <a:t>Synthesia</a:t>
            </a:r>
            <a:r>
              <a:rPr lang="en-GB" sz="2000" dirty="0"/>
              <a:t> Game, 2022).</a:t>
            </a:r>
          </a:p>
          <a:p>
            <a:endParaRPr lang="en-GB" sz="2000" dirty="0"/>
          </a:p>
          <a:p>
            <a:endParaRPr lang="en-GB" sz="2000" dirty="0"/>
          </a:p>
        </p:txBody>
      </p:sp>
      <p:pic>
        <p:nvPicPr>
          <p:cNvPr id="39" name="Picture 38" descr="A picture containing text, handwear&#10;&#10;Description automatically generated">
            <a:extLst>
              <a:ext uri="{FF2B5EF4-FFF2-40B4-BE49-F238E27FC236}">
                <a16:creationId xmlns:a16="http://schemas.microsoft.com/office/drawing/2014/main" id="{36B3ACB6-C869-4EA5-9DC1-0C11CF6F33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49673" y="7562680"/>
            <a:ext cx="3011951" cy="2380231"/>
          </a:xfrm>
          <a:prstGeom prst="rect">
            <a:avLst/>
          </a:prstGeom>
        </p:spPr>
      </p:pic>
    </p:spTree>
    <p:extLst>
      <p:ext uri="{BB962C8B-B14F-4D97-AF65-F5344CB8AC3E}">
        <p14:creationId xmlns:p14="http://schemas.microsoft.com/office/powerpoint/2010/main" val="13321850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TotalTime>
  <Words>593</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Kieran Best</dc:creator>
  <cp:lastModifiedBy>Kieran Best</cp:lastModifiedBy>
  <cp:revision>1</cp:revision>
  <dcterms:created xsi:type="dcterms:W3CDTF">2022-12-12T17:08:58Z</dcterms:created>
  <dcterms:modified xsi:type="dcterms:W3CDTF">2022-12-12T18:47:21Z</dcterms:modified>
</cp:coreProperties>
</file>