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eran Dettmar" userId="6058a87f-d9fb-480e-8a25-f258a751ac4b" providerId="ADAL" clId="{39AAF8AE-4560-484C-B187-B3E9F00F3478}"/>
    <pc:docChg chg="undo custSel modSld">
      <pc:chgData name="Kieran Dettmar" userId="6058a87f-d9fb-480e-8a25-f258a751ac4b" providerId="ADAL" clId="{39AAF8AE-4560-484C-B187-B3E9F00F3478}" dt="2023-06-06T20:29:23.730" v="8" actId="26606"/>
      <pc:docMkLst>
        <pc:docMk/>
      </pc:docMkLst>
      <pc:sldChg chg="addSp delSp modSp mod setBg">
        <pc:chgData name="Kieran Dettmar" userId="6058a87f-d9fb-480e-8a25-f258a751ac4b" providerId="ADAL" clId="{39AAF8AE-4560-484C-B187-B3E9F00F3478}" dt="2023-06-06T20:28:13.477" v="2" actId="26606"/>
        <pc:sldMkLst>
          <pc:docMk/>
          <pc:sldMk cId="195364468" sldId="263"/>
        </pc:sldMkLst>
        <pc:spChg chg="mod">
          <ac:chgData name="Kieran Dettmar" userId="6058a87f-d9fb-480e-8a25-f258a751ac4b" providerId="ADAL" clId="{39AAF8AE-4560-484C-B187-B3E9F00F3478}" dt="2023-06-06T20:28:13.477" v="2" actId="26606"/>
          <ac:spMkLst>
            <pc:docMk/>
            <pc:sldMk cId="195364468" sldId="263"/>
            <ac:spMk id="2" creationId="{3544FBF0-C57B-5FB1-4A8F-13D9EF6B6C1F}"/>
          </ac:spMkLst>
        </pc:spChg>
        <pc:spChg chg="mod">
          <ac:chgData name="Kieran Dettmar" userId="6058a87f-d9fb-480e-8a25-f258a751ac4b" providerId="ADAL" clId="{39AAF8AE-4560-484C-B187-B3E9F00F3478}" dt="2023-06-06T20:28:13.477" v="2" actId="26606"/>
          <ac:spMkLst>
            <pc:docMk/>
            <pc:sldMk cId="195364468" sldId="263"/>
            <ac:spMk id="4" creationId="{479DDCD8-973E-E465-452E-086CF4A0B0BF}"/>
          </ac:spMkLst>
        </pc:spChg>
        <pc:spChg chg="add">
          <ac:chgData name="Kieran Dettmar" userId="6058a87f-d9fb-480e-8a25-f258a751ac4b" providerId="ADAL" clId="{39AAF8AE-4560-484C-B187-B3E9F00F3478}" dt="2023-06-06T20:28:13.477" v="2" actId="26606"/>
          <ac:spMkLst>
            <pc:docMk/>
            <pc:sldMk cId="195364468" sldId="263"/>
            <ac:spMk id="8" creationId="{9D80C9EF-3CC6-4ECC-9C2D-9D0396C96ED9}"/>
          </ac:spMkLst>
        </pc:spChg>
        <pc:spChg chg="add">
          <ac:chgData name="Kieran Dettmar" userId="6058a87f-d9fb-480e-8a25-f258a751ac4b" providerId="ADAL" clId="{39AAF8AE-4560-484C-B187-B3E9F00F3478}" dt="2023-06-06T20:28:13.477" v="2" actId="26606"/>
          <ac:spMkLst>
            <pc:docMk/>
            <pc:sldMk cId="195364468" sldId="263"/>
            <ac:spMk id="9" creationId="{5DA32751-37A2-45C0-BE94-63D375E27003}"/>
          </ac:spMkLst>
        </pc:spChg>
        <pc:spChg chg="add">
          <ac:chgData name="Kieran Dettmar" userId="6058a87f-d9fb-480e-8a25-f258a751ac4b" providerId="ADAL" clId="{39AAF8AE-4560-484C-B187-B3E9F00F3478}" dt="2023-06-06T20:28:13.477" v="2" actId="26606"/>
          <ac:spMkLst>
            <pc:docMk/>
            <pc:sldMk cId="195364468" sldId="263"/>
            <ac:spMk id="10" creationId="{E659831F-0D9A-4C63-9EBB-8435B85A440F}"/>
          </ac:spMkLst>
        </pc:spChg>
        <pc:spChg chg="add del">
          <ac:chgData name="Kieran Dettmar" userId="6058a87f-d9fb-480e-8a25-f258a751ac4b" providerId="ADAL" clId="{39AAF8AE-4560-484C-B187-B3E9F00F3478}" dt="2023-06-06T20:28:11.924" v="1" actId="26606"/>
          <ac:spMkLst>
            <pc:docMk/>
            <pc:sldMk cId="195364468" sldId="263"/>
            <ac:spMk id="11" creationId="{9D80C9EF-3CC6-4ECC-9C2D-9D0396C96ED9}"/>
          </ac:spMkLst>
        </pc:spChg>
        <pc:spChg chg="add">
          <ac:chgData name="Kieran Dettmar" userId="6058a87f-d9fb-480e-8a25-f258a751ac4b" providerId="ADAL" clId="{39AAF8AE-4560-484C-B187-B3E9F00F3478}" dt="2023-06-06T20:28:13.477" v="2" actId="26606"/>
          <ac:spMkLst>
            <pc:docMk/>
            <pc:sldMk cId="195364468" sldId="263"/>
            <ac:spMk id="12" creationId="{5A55FBCD-CD42-40F5-8A1B-3203F9CAEEAA}"/>
          </ac:spMkLst>
        </pc:spChg>
        <pc:spChg chg="add del">
          <ac:chgData name="Kieran Dettmar" userId="6058a87f-d9fb-480e-8a25-f258a751ac4b" providerId="ADAL" clId="{39AAF8AE-4560-484C-B187-B3E9F00F3478}" dt="2023-06-06T20:28:11.924" v="1" actId="26606"/>
          <ac:spMkLst>
            <pc:docMk/>
            <pc:sldMk cId="195364468" sldId="263"/>
            <ac:spMk id="13" creationId="{5DA32751-37A2-45C0-BE94-63D375E27003}"/>
          </ac:spMkLst>
        </pc:spChg>
        <pc:spChg chg="add del">
          <ac:chgData name="Kieran Dettmar" userId="6058a87f-d9fb-480e-8a25-f258a751ac4b" providerId="ADAL" clId="{39AAF8AE-4560-484C-B187-B3E9F00F3478}" dt="2023-06-06T20:28:11.924" v="1" actId="26606"/>
          <ac:spMkLst>
            <pc:docMk/>
            <pc:sldMk cId="195364468" sldId="263"/>
            <ac:spMk id="15" creationId="{E659831F-0D9A-4C63-9EBB-8435B85A440F}"/>
          </ac:spMkLst>
        </pc:spChg>
        <pc:spChg chg="add del">
          <ac:chgData name="Kieran Dettmar" userId="6058a87f-d9fb-480e-8a25-f258a751ac4b" providerId="ADAL" clId="{39AAF8AE-4560-484C-B187-B3E9F00F3478}" dt="2023-06-06T20:28:11.924" v="1" actId="26606"/>
          <ac:spMkLst>
            <pc:docMk/>
            <pc:sldMk cId="195364468" sldId="263"/>
            <ac:spMk id="17" creationId="{5A55FBCD-CD42-40F5-8A1B-3203F9CAEEAA}"/>
          </ac:spMkLst>
        </pc:spChg>
        <pc:picChg chg="mod">
          <ac:chgData name="Kieran Dettmar" userId="6058a87f-d9fb-480e-8a25-f258a751ac4b" providerId="ADAL" clId="{39AAF8AE-4560-484C-B187-B3E9F00F3478}" dt="2023-06-06T20:28:13.477" v="2" actId="26606"/>
          <ac:picMkLst>
            <pc:docMk/>
            <pc:sldMk cId="195364468" sldId="263"/>
            <ac:picMk id="6" creationId="{34FD9E2D-377D-310D-2D78-0148E267385B}"/>
          </ac:picMkLst>
        </pc:picChg>
      </pc:sldChg>
      <pc:sldChg chg="addSp modSp mod setBg">
        <pc:chgData name="Kieran Dettmar" userId="6058a87f-d9fb-480e-8a25-f258a751ac4b" providerId="ADAL" clId="{39AAF8AE-4560-484C-B187-B3E9F00F3478}" dt="2023-06-06T20:28:37.814" v="3" actId="26606"/>
        <pc:sldMkLst>
          <pc:docMk/>
          <pc:sldMk cId="2597644534" sldId="264"/>
        </pc:sldMkLst>
        <pc:spChg chg="mod">
          <ac:chgData name="Kieran Dettmar" userId="6058a87f-d9fb-480e-8a25-f258a751ac4b" providerId="ADAL" clId="{39AAF8AE-4560-484C-B187-B3E9F00F3478}" dt="2023-06-06T20:28:37.814" v="3" actId="26606"/>
          <ac:spMkLst>
            <pc:docMk/>
            <pc:sldMk cId="2597644534" sldId="264"/>
            <ac:spMk id="2" creationId="{39A40EDF-C214-0B2C-49FD-509F9F1354C1}"/>
          </ac:spMkLst>
        </pc:spChg>
        <pc:spChg chg="mod">
          <ac:chgData name="Kieran Dettmar" userId="6058a87f-d9fb-480e-8a25-f258a751ac4b" providerId="ADAL" clId="{39AAF8AE-4560-484C-B187-B3E9F00F3478}" dt="2023-06-06T20:28:37.814" v="3" actId="26606"/>
          <ac:spMkLst>
            <pc:docMk/>
            <pc:sldMk cId="2597644534" sldId="264"/>
            <ac:spMk id="3" creationId="{7D7EBDE5-25FB-A967-A87D-05C49795E607}"/>
          </ac:spMkLst>
        </pc:spChg>
        <pc:spChg chg="add">
          <ac:chgData name="Kieran Dettmar" userId="6058a87f-d9fb-480e-8a25-f258a751ac4b" providerId="ADAL" clId="{39AAF8AE-4560-484C-B187-B3E9F00F3478}" dt="2023-06-06T20:28:37.814" v="3" actId="26606"/>
          <ac:spMkLst>
            <pc:docMk/>
            <pc:sldMk cId="2597644534" sldId="264"/>
            <ac:spMk id="3079" creationId="{058A14AF-9FB5-4CC7-BA35-E8E85D3EDF0E}"/>
          </ac:spMkLst>
        </pc:spChg>
        <pc:spChg chg="add">
          <ac:chgData name="Kieran Dettmar" userId="6058a87f-d9fb-480e-8a25-f258a751ac4b" providerId="ADAL" clId="{39AAF8AE-4560-484C-B187-B3E9F00F3478}" dt="2023-06-06T20:28:37.814" v="3" actId="26606"/>
          <ac:spMkLst>
            <pc:docMk/>
            <pc:sldMk cId="2597644534" sldId="264"/>
            <ac:spMk id="3081" creationId="{3A9A4357-BD1D-4622-A4FE-766E6AB8DE84}"/>
          </ac:spMkLst>
        </pc:spChg>
        <pc:spChg chg="add">
          <ac:chgData name="Kieran Dettmar" userId="6058a87f-d9fb-480e-8a25-f258a751ac4b" providerId="ADAL" clId="{39AAF8AE-4560-484C-B187-B3E9F00F3478}" dt="2023-06-06T20:28:37.814" v="3" actId="26606"/>
          <ac:spMkLst>
            <pc:docMk/>
            <pc:sldMk cId="2597644534" sldId="264"/>
            <ac:spMk id="3083" creationId="{E659831F-0D9A-4C63-9EBB-8435B85A440F}"/>
          </ac:spMkLst>
        </pc:spChg>
        <pc:spChg chg="add">
          <ac:chgData name="Kieran Dettmar" userId="6058a87f-d9fb-480e-8a25-f258a751ac4b" providerId="ADAL" clId="{39AAF8AE-4560-484C-B187-B3E9F00F3478}" dt="2023-06-06T20:28:37.814" v="3" actId="26606"/>
          <ac:spMkLst>
            <pc:docMk/>
            <pc:sldMk cId="2597644534" sldId="264"/>
            <ac:spMk id="3085" creationId="{E6995CE5-F890-4ABA-82A2-26507CE8D2A3}"/>
          </ac:spMkLst>
        </pc:spChg>
        <pc:picChg chg="mod">
          <ac:chgData name="Kieran Dettmar" userId="6058a87f-d9fb-480e-8a25-f258a751ac4b" providerId="ADAL" clId="{39AAF8AE-4560-484C-B187-B3E9F00F3478}" dt="2023-06-06T20:28:37.814" v="3" actId="26606"/>
          <ac:picMkLst>
            <pc:docMk/>
            <pc:sldMk cId="2597644534" sldId="264"/>
            <ac:picMk id="3074" creationId="{60FF4C95-58F6-9446-E99D-2D958764DECA}"/>
          </ac:picMkLst>
        </pc:picChg>
      </pc:sldChg>
      <pc:sldChg chg="addSp delSp mod">
        <pc:chgData name="Kieran Dettmar" userId="6058a87f-d9fb-480e-8a25-f258a751ac4b" providerId="ADAL" clId="{39AAF8AE-4560-484C-B187-B3E9F00F3478}" dt="2023-06-06T20:29:23.730" v="8" actId="26606"/>
        <pc:sldMkLst>
          <pc:docMk/>
          <pc:sldMk cId="2624675231" sldId="265"/>
        </pc:sldMkLst>
        <pc:spChg chg="add del">
          <ac:chgData name="Kieran Dettmar" userId="6058a87f-d9fb-480e-8a25-f258a751ac4b" providerId="ADAL" clId="{39AAF8AE-4560-484C-B187-B3E9F00F3478}" dt="2023-06-06T20:29:23.730" v="8" actId="26606"/>
          <ac:spMkLst>
            <pc:docMk/>
            <pc:sldMk cId="2624675231" sldId="265"/>
            <ac:spMk id="3" creationId="{D78880AE-E48B-FF98-A891-75B028FDFB3E}"/>
          </ac:spMkLst>
        </pc:spChg>
        <pc:graphicFrameChg chg="add del">
          <ac:chgData name="Kieran Dettmar" userId="6058a87f-d9fb-480e-8a25-f258a751ac4b" providerId="ADAL" clId="{39AAF8AE-4560-484C-B187-B3E9F00F3478}" dt="2023-06-06T20:29:21.625" v="5" actId="26606"/>
          <ac:graphicFrameMkLst>
            <pc:docMk/>
            <pc:sldMk cId="2624675231" sldId="265"/>
            <ac:graphicFrameMk id="5" creationId="{73E81FF4-FB39-8341-8EF4-CA7695D05D45}"/>
          </ac:graphicFrameMkLst>
        </pc:graphicFrameChg>
        <pc:graphicFrameChg chg="add del">
          <ac:chgData name="Kieran Dettmar" userId="6058a87f-d9fb-480e-8a25-f258a751ac4b" providerId="ADAL" clId="{39AAF8AE-4560-484C-B187-B3E9F00F3478}" dt="2023-06-06T20:29:23.714" v="7" actId="26606"/>
          <ac:graphicFrameMkLst>
            <pc:docMk/>
            <pc:sldMk cId="2624675231" sldId="265"/>
            <ac:graphicFrameMk id="7" creationId="{2A926C7A-ED32-0032-B6DE-AB9602516C73}"/>
          </ac:graphicFrameMkLst>
        </pc:graphicFrameChg>
        <pc:graphicFrameChg chg="add">
          <ac:chgData name="Kieran Dettmar" userId="6058a87f-d9fb-480e-8a25-f258a751ac4b" providerId="ADAL" clId="{39AAF8AE-4560-484C-B187-B3E9F00F3478}" dt="2023-06-06T20:29:23.730" v="8" actId="26606"/>
          <ac:graphicFrameMkLst>
            <pc:docMk/>
            <pc:sldMk cId="2624675231" sldId="265"/>
            <ac:graphicFrameMk id="9" creationId="{73E81FF4-FB39-8341-8EF4-CA7695D05D45}"/>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68CF25-0CDC-4FD6-B29A-249A5238B0B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634E699-C5B2-4C7C-BE47-D92DC41B4798}">
      <dgm:prSet/>
      <dgm:spPr/>
      <dgm:t>
        <a:bodyPr/>
        <a:lstStyle/>
        <a:p>
          <a:r>
            <a:rPr lang="en-US"/>
            <a:t>The correlation between what was once an important determiner in average finish to the final points standings position has decreased under the new Chase/playoff formats</a:t>
          </a:r>
        </a:p>
      </dgm:t>
    </dgm:pt>
    <dgm:pt modelId="{6C9A949E-A651-4041-974B-45F75D617590}" type="parTrans" cxnId="{72E2DABE-4111-4AA2-8491-F42C907062B2}">
      <dgm:prSet/>
      <dgm:spPr/>
      <dgm:t>
        <a:bodyPr/>
        <a:lstStyle/>
        <a:p>
          <a:endParaRPr lang="en-US"/>
        </a:p>
      </dgm:t>
    </dgm:pt>
    <dgm:pt modelId="{2FE22CB4-EA45-4ABD-961B-89D966647C0E}" type="sibTrans" cxnId="{72E2DABE-4111-4AA2-8491-F42C907062B2}">
      <dgm:prSet/>
      <dgm:spPr/>
      <dgm:t>
        <a:bodyPr/>
        <a:lstStyle/>
        <a:p>
          <a:endParaRPr lang="en-US"/>
        </a:p>
      </dgm:t>
    </dgm:pt>
    <dgm:pt modelId="{C6249BB4-FE65-440E-9874-038B528AAE02}">
      <dgm:prSet/>
      <dgm:spPr/>
      <dgm:t>
        <a:bodyPr/>
        <a:lstStyle/>
        <a:p>
          <a:r>
            <a:rPr lang="en-US"/>
            <a:t>The original format of the championship is one that showed the importance of consistency rather than wins, showing a level of uniqueness that NASCAR once had from other American sports</a:t>
          </a:r>
        </a:p>
      </dgm:t>
    </dgm:pt>
    <dgm:pt modelId="{C5BE7ED0-3F61-4A7E-81CC-3C6AB1EC8094}" type="parTrans" cxnId="{104E21B1-5E07-44D7-85C0-E8E6C46665C4}">
      <dgm:prSet/>
      <dgm:spPr/>
      <dgm:t>
        <a:bodyPr/>
        <a:lstStyle/>
        <a:p>
          <a:endParaRPr lang="en-US"/>
        </a:p>
      </dgm:t>
    </dgm:pt>
    <dgm:pt modelId="{255D3176-7322-462A-9F76-F4E4B2B29A14}" type="sibTrans" cxnId="{104E21B1-5E07-44D7-85C0-E8E6C46665C4}">
      <dgm:prSet/>
      <dgm:spPr/>
      <dgm:t>
        <a:bodyPr/>
        <a:lstStyle/>
        <a:p>
          <a:endParaRPr lang="en-US"/>
        </a:p>
      </dgm:t>
    </dgm:pt>
    <dgm:pt modelId="{C7BC9C56-3449-4FA1-9BC8-BD1BC2BDEC8D}">
      <dgm:prSet/>
      <dgm:spPr/>
      <dgm:t>
        <a:bodyPr/>
        <a:lstStyle/>
        <a:p>
          <a:r>
            <a:rPr lang="en-US"/>
            <a:t>Using alternate models to predict champions tends to favor drivers that were already contending for the championship in the actual format at the time already</a:t>
          </a:r>
        </a:p>
      </dgm:t>
    </dgm:pt>
    <dgm:pt modelId="{11D62F07-EA3A-4548-BB72-0F781BF392DA}" type="parTrans" cxnId="{AA5FD1D9-F2DF-4B29-8F1A-6F7323EA7F49}">
      <dgm:prSet/>
      <dgm:spPr/>
      <dgm:t>
        <a:bodyPr/>
        <a:lstStyle/>
        <a:p>
          <a:endParaRPr lang="en-US"/>
        </a:p>
      </dgm:t>
    </dgm:pt>
    <dgm:pt modelId="{1088A9BD-DA3F-4E54-AC58-21C3412ADE96}" type="sibTrans" cxnId="{AA5FD1D9-F2DF-4B29-8F1A-6F7323EA7F49}">
      <dgm:prSet/>
      <dgm:spPr/>
      <dgm:t>
        <a:bodyPr/>
        <a:lstStyle/>
        <a:p>
          <a:endParaRPr lang="en-US"/>
        </a:p>
      </dgm:t>
    </dgm:pt>
    <dgm:pt modelId="{59E75F49-EF13-4ED8-8A18-03F6A14FB4C1}">
      <dgm:prSet/>
      <dgm:spPr/>
      <dgm:t>
        <a:bodyPr/>
        <a:lstStyle/>
        <a:p>
          <a:r>
            <a:rPr lang="en-US"/>
            <a:t>Will NASCAR ever change back to a full season championship format? Likely not, but whether that means the digging of its own grave or a new era of entertainment over the past decades and into the future remains to be seen…</a:t>
          </a:r>
        </a:p>
      </dgm:t>
    </dgm:pt>
    <dgm:pt modelId="{D5A81F4C-B086-4A73-ACC0-28707035DD6C}" type="parTrans" cxnId="{562DB5AF-99E1-4ACC-BBD9-7D08A9542A6F}">
      <dgm:prSet/>
      <dgm:spPr/>
      <dgm:t>
        <a:bodyPr/>
        <a:lstStyle/>
        <a:p>
          <a:endParaRPr lang="en-US"/>
        </a:p>
      </dgm:t>
    </dgm:pt>
    <dgm:pt modelId="{67469C5B-F912-47DD-9240-6C1BADCE0CF7}" type="sibTrans" cxnId="{562DB5AF-99E1-4ACC-BBD9-7D08A9542A6F}">
      <dgm:prSet/>
      <dgm:spPr/>
      <dgm:t>
        <a:bodyPr/>
        <a:lstStyle/>
        <a:p>
          <a:endParaRPr lang="en-US"/>
        </a:p>
      </dgm:t>
    </dgm:pt>
    <dgm:pt modelId="{18419313-752F-43FC-92ED-246080F5ED6B}" type="pres">
      <dgm:prSet presAssocID="{9468CF25-0CDC-4FD6-B29A-249A5238B0B2}" presName="vert0" presStyleCnt="0">
        <dgm:presLayoutVars>
          <dgm:dir/>
          <dgm:animOne val="branch"/>
          <dgm:animLvl val="lvl"/>
        </dgm:presLayoutVars>
      </dgm:prSet>
      <dgm:spPr/>
    </dgm:pt>
    <dgm:pt modelId="{F4BF47B9-CF57-416D-96AD-C981D798EF3F}" type="pres">
      <dgm:prSet presAssocID="{4634E699-C5B2-4C7C-BE47-D92DC41B4798}" presName="thickLine" presStyleLbl="alignNode1" presStyleIdx="0" presStyleCnt="4"/>
      <dgm:spPr/>
    </dgm:pt>
    <dgm:pt modelId="{A3A4E856-D5FD-4BB5-BCB0-CF24CC979FA8}" type="pres">
      <dgm:prSet presAssocID="{4634E699-C5B2-4C7C-BE47-D92DC41B4798}" presName="horz1" presStyleCnt="0"/>
      <dgm:spPr/>
    </dgm:pt>
    <dgm:pt modelId="{06774EE9-721F-4DE0-AE7B-1D1A5C791210}" type="pres">
      <dgm:prSet presAssocID="{4634E699-C5B2-4C7C-BE47-D92DC41B4798}" presName="tx1" presStyleLbl="revTx" presStyleIdx="0" presStyleCnt="4"/>
      <dgm:spPr/>
    </dgm:pt>
    <dgm:pt modelId="{9AB6E75E-99D1-46C0-A62C-0C237F9E175F}" type="pres">
      <dgm:prSet presAssocID="{4634E699-C5B2-4C7C-BE47-D92DC41B4798}" presName="vert1" presStyleCnt="0"/>
      <dgm:spPr/>
    </dgm:pt>
    <dgm:pt modelId="{F1A251BA-405E-44C0-8822-2583C92176A3}" type="pres">
      <dgm:prSet presAssocID="{C6249BB4-FE65-440E-9874-038B528AAE02}" presName="thickLine" presStyleLbl="alignNode1" presStyleIdx="1" presStyleCnt="4"/>
      <dgm:spPr/>
    </dgm:pt>
    <dgm:pt modelId="{C10AB5C2-C53D-41E2-AF62-CCF2EB5E8B91}" type="pres">
      <dgm:prSet presAssocID="{C6249BB4-FE65-440E-9874-038B528AAE02}" presName="horz1" presStyleCnt="0"/>
      <dgm:spPr/>
    </dgm:pt>
    <dgm:pt modelId="{8FAA8BFF-6A0F-4E35-8FC1-D68EA1359E4B}" type="pres">
      <dgm:prSet presAssocID="{C6249BB4-FE65-440E-9874-038B528AAE02}" presName="tx1" presStyleLbl="revTx" presStyleIdx="1" presStyleCnt="4"/>
      <dgm:spPr/>
    </dgm:pt>
    <dgm:pt modelId="{3AAEEEC9-AE16-464A-8FE6-4E1B4B1D8BF2}" type="pres">
      <dgm:prSet presAssocID="{C6249BB4-FE65-440E-9874-038B528AAE02}" presName="vert1" presStyleCnt="0"/>
      <dgm:spPr/>
    </dgm:pt>
    <dgm:pt modelId="{32B3CDE3-1D5D-4C20-946E-2939B8610796}" type="pres">
      <dgm:prSet presAssocID="{C7BC9C56-3449-4FA1-9BC8-BD1BC2BDEC8D}" presName="thickLine" presStyleLbl="alignNode1" presStyleIdx="2" presStyleCnt="4"/>
      <dgm:spPr/>
    </dgm:pt>
    <dgm:pt modelId="{EE21EF55-81F3-4A6B-8ECD-29DF5762AA9D}" type="pres">
      <dgm:prSet presAssocID="{C7BC9C56-3449-4FA1-9BC8-BD1BC2BDEC8D}" presName="horz1" presStyleCnt="0"/>
      <dgm:spPr/>
    </dgm:pt>
    <dgm:pt modelId="{D2A52F45-4762-4788-8C2C-5E31FFCF3D92}" type="pres">
      <dgm:prSet presAssocID="{C7BC9C56-3449-4FA1-9BC8-BD1BC2BDEC8D}" presName="tx1" presStyleLbl="revTx" presStyleIdx="2" presStyleCnt="4"/>
      <dgm:spPr/>
    </dgm:pt>
    <dgm:pt modelId="{7812A376-011C-4FE5-B4D4-401BB3E2C95A}" type="pres">
      <dgm:prSet presAssocID="{C7BC9C56-3449-4FA1-9BC8-BD1BC2BDEC8D}" presName="vert1" presStyleCnt="0"/>
      <dgm:spPr/>
    </dgm:pt>
    <dgm:pt modelId="{938E9DAE-C409-408F-8E32-75116AD5AF14}" type="pres">
      <dgm:prSet presAssocID="{59E75F49-EF13-4ED8-8A18-03F6A14FB4C1}" presName="thickLine" presStyleLbl="alignNode1" presStyleIdx="3" presStyleCnt="4"/>
      <dgm:spPr/>
    </dgm:pt>
    <dgm:pt modelId="{6284F462-466C-4CC7-8FC7-5B5DC3DAD24A}" type="pres">
      <dgm:prSet presAssocID="{59E75F49-EF13-4ED8-8A18-03F6A14FB4C1}" presName="horz1" presStyleCnt="0"/>
      <dgm:spPr/>
    </dgm:pt>
    <dgm:pt modelId="{8349116D-6358-4A03-A26A-384CB3D8B5FF}" type="pres">
      <dgm:prSet presAssocID="{59E75F49-EF13-4ED8-8A18-03F6A14FB4C1}" presName="tx1" presStyleLbl="revTx" presStyleIdx="3" presStyleCnt="4"/>
      <dgm:spPr/>
    </dgm:pt>
    <dgm:pt modelId="{8606F432-CE6C-450B-8F28-739872A0D12C}" type="pres">
      <dgm:prSet presAssocID="{59E75F49-EF13-4ED8-8A18-03F6A14FB4C1}" presName="vert1" presStyleCnt="0"/>
      <dgm:spPr/>
    </dgm:pt>
  </dgm:ptLst>
  <dgm:cxnLst>
    <dgm:cxn modelId="{8FBFE00E-E8AC-41A9-96C4-D77B9C89AB5D}" type="presOf" srcId="{C6249BB4-FE65-440E-9874-038B528AAE02}" destId="{8FAA8BFF-6A0F-4E35-8FC1-D68EA1359E4B}" srcOrd="0" destOrd="0" presId="urn:microsoft.com/office/officeart/2008/layout/LinedList"/>
    <dgm:cxn modelId="{7D51DF1F-5EA8-4B12-8DC0-4298043605D4}" type="presOf" srcId="{4634E699-C5B2-4C7C-BE47-D92DC41B4798}" destId="{06774EE9-721F-4DE0-AE7B-1D1A5C791210}" srcOrd="0" destOrd="0" presId="urn:microsoft.com/office/officeart/2008/layout/LinedList"/>
    <dgm:cxn modelId="{98CF667C-1C37-4DC4-9E02-3AA2C9CD2917}" type="presOf" srcId="{59E75F49-EF13-4ED8-8A18-03F6A14FB4C1}" destId="{8349116D-6358-4A03-A26A-384CB3D8B5FF}" srcOrd="0" destOrd="0" presId="urn:microsoft.com/office/officeart/2008/layout/LinedList"/>
    <dgm:cxn modelId="{562DB5AF-99E1-4ACC-BBD9-7D08A9542A6F}" srcId="{9468CF25-0CDC-4FD6-B29A-249A5238B0B2}" destId="{59E75F49-EF13-4ED8-8A18-03F6A14FB4C1}" srcOrd="3" destOrd="0" parTransId="{D5A81F4C-B086-4A73-ACC0-28707035DD6C}" sibTransId="{67469C5B-F912-47DD-9240-6C1BADCE0CF7}"/>
    <dgm:cxn modelId="{104E21B1-5E07-44D7-85C0-E8E6C46665C4}" srcId="{9468CF25-0CDC-4FD6-B29A-249A5238B0B2}" destId="{C6249BB4-FE65-440E-9874-038B528AAE02}" srcOrd="1" destOrd="0" parTransId="{C5BE7ED0-3F61-4A7E-81CC-3C6AB1EC8094}" sibTransId="{255D3176-7322-462A-9F76-F4E4B2B29A14}"/>
    <dgm:cxn modelId="{72E2DABE-4111-4AA2-8491-F42C907062B2}" srcId="{9468CF25-0CDC-4FD6-B29A-249A5238B0B2}" destId="{4634E699-C5B2-4C7C-BE47-D92DC41B4798}" srcOrd="0" destOrd="0" parTransId="{6C9A949E-A651-4041-974B-45F75D617590}" sibTransId="{2FE22CB4-EA45-4ABD-961B-89D966647C0E}"/>
    <dgm:cxn modelId="{3832A2C5-61D3-46FE-A288-8E338DB33C05}" type="presOf" srcId="{C7BC9C56-3449-4FA1-9BC8-BD1BC2BDEC8D}" destId="{D2A52F45-4762-4788-8C2C-5E31FFCF3D92}" srcOrd="0" destOrd="0" presId="urn:microsoft.com/office/officeart/2008/layout/LinedList"/>
    <dgm:cxn modelId="{996E4ED3-A08B-4E96-9635-71E02D441AF3}" type="presOf" srcId="{9468CF25-0CDC-4FD6-B29A-249A5238B0B2}" destId="{18419313-752F-43FC-92ED-246080F5ED6B}" srcOrd="0" destOrd="0" presId="urn:microsoft.com/office/officeart/2008/layout/LinedList"/>
    <dgm:cxn modelId="{AA5FD1D9-F2DF-4B29-8F1A-6F7323EA7F49}" srcId="{9468CF25-0CDC-4FD6-B29A-249A5238B0B2}" destId="{C7BC9C56-3449-4FA1-9BC8-BD1BC2BDEC8D}" srcOrd="2" destOrd="0" parTransId="{11D62F07-EA3A-4548-BB72-0F781BF392DA}" sibTransId="{1088A9BD-DA3F-4E54-AC58-21C3412ADE96}"/>
    <dgm:cxn modelId="{6656DE0D-BACD-46FE-A870-AB89B75C3C7D}" type="presParOf" srcId="{18419313-752F-43FC-92ED-246080F5ED6B}" destId="{F4BF47B9-CF57-416D-96AD-C981D798EF3F}" srcOrd="0" destOrd="0" presId="urn:microsoft.com/office/officeart/2008/layout/LinedList"/>
    <dgm:cxn modelId="{85EE03F6-AB21-4D1E-8E89-CD9ABDF7B4EA}" type="presParOf" srcId="{18419313-752F-43FC-92ED-246080F5ED6B}" destId="{A3A4E856-D5FD-4BB5-BCB0-CF24CC979FA8}" srcOrd="1" destOrd="0" presId="urn:microsoft.com/office/officeart/2008/layout/LinedList"/>
    <dgm:cxn modelId="{1FF67F3A-5D15-4C73-B5F1-B86156548555}" type="presParOf" srcId="{A3A4E856-D5FD-4BB5-BCB0-CF24CC979FA8}" destId="{06774EE9-721F-4DE0-AE7B-1D1A5C791210}" srcOrd="0" destOrd="0" presId="urn:microsoft.com/office/officeart/2008/layout/LinedList"/>
    <dgm:cxn modelId="{8CE25332-1294-4539-9729-3D7C96BD2917}" type="presParOf" srcId="{A3A4E856-D5FD-4BB5-BCB0-CF24CC979FA8}" destId="{9AB6E75E-99D1-46C0-A62C-0C237F9E175F}" srcOrd="1" destOrd="0" presId="urn:microsoft.com/office/officeart/2008/layout/LinedList"/>
    <dgm:cxn modelId="{0F25F53F-938E-4F88-ABE5-0292D6B79846}" type="presParOf" srcId="{18419313-752F-43FC-92ED-246080F5ED6B}" destId="{F1A251BA-405E-44C0-8822-2583C92176A3}" srcOrd="2" destOrd="0" presId="urn:microsoft.com/office/officeart/2008/layout/LinedList"/>
    <dgm:cxn modelId="{AD4ECEB1-27BD-4AA5-9ACC-066B089BFBAB}" type="presParOf" srcId="{18419313-752F-43FC-92ED-246080F5ED6B}" destId="{C10AB5C2-C53D-41E2-AF62-CCF2EB5E8B91}" srcOrd="3" destOrd="0" presId="urn:microsoft.com/office/officeart/2008/layout/LinedList"/>
    <dgm:cxn modelId="{6746DAD2-59F1-4C6E-AE0C-F167E360A860}" type="presParOf" srcId="{C10AB5C2-C53D-41E2-AF62-CCF2EB5E8B91}" destId="{8FAA8BFF-6A0F-4E35-8FC1-D68EA1359E4B}" srcOrd="0" destOrd="0" presId="urn:microsoft.com/office/officeart/2008/layout/LinedList"/>
    <dgm:cxn modelId="{F024C3DE-DCDD-4D80-8826-84C7AFC61513}" type="presParOf" srcId="{C10AB5C2-C53D-41E2-AF62-CCF2EB5E8B91}" destId="{3AAEEEC9-AE16-464A-8FE6-4E1B4B1D8BF2}" srcOrd="1" destOrd="0" presId="urn:microsoft.com/office/officeart/2008/layout/LinedList"/>
    <dgm:cxn modelId="{0470AF12-13E9-4184-B02E-7C454BA8BF79}" type="presParOf" srcId="{18419313-752F-43FC-92ED-246080F5ED6B}" destId="{32B3CDE3-1D5D-4C20-946E-2939B8610796}" srcOrd="4" destOrd="0" presId="urn:microsoft.com/office/officeart/2008/layout/LinedList"/>
    <dgm:cxn modelId="{C3ADEE0A-913E-4AFC-8741-11D92D44287D}" type="presParOf" srcId="{18419313-752F-43FC-92ED-246080F5ED6B}" destId="{EE21EF55-81F3-4A6B-8ECD-29DF5762AA9D}" srcOrd="5" destOrd="0" presId="urn:microsoft.com/office/officeart/2008/layout/LinedList"/>
    <dgm:cxn modelId="{FBE77F6A-D33C-44B9-99BB-9D56D0CD2DFF}" type="presParOf" srcId="{EE21EF55-81F3-4A6B-8ECD-29DF5762AA9D}" destId="{D2A52F45-4762-4788-8C2C-5E31FFCF3D92}" srcOrd="0" destOrd="0" presId="urn:microsoft.com/office/officeart/2008/layout/LinedList"/>
    <dgm:cxn modelId="{1E125FE2-EE96-4F01-AA46-CF47543848B2}" type="presParOf" srcId="{EE21EF55-81F3-4A6B-8ECD-29DF5762AA9D}" destId="{7812A376-011C-4FE5-B4D4-401BB3E2C95A}" srcOrd="1" destOrd="0" presId="urn:microsoft.com/office/officeart/2008/layout/LinedList"/>
    <dgm:cxn modelId="{D6432DB3-6CF0-4324-B06A-1D0B3370E1A4}" type="presParOf" srcId="{18419313-752F-43FC-92ED-246080F5ED6B}" destId="{938E9DAE-C409-408F-8E32-75116AD5AF14}" srcOrd="6" destOrd="0" presId="urn:microsoft.com/office/officeart/2008/layout/LinedList"/>
    <dgm:cxn modelId="{0D7FDD1B-4DE3-4D5D-BF6E-472D700427E2}" type="presParOf" srcId="{18419313-752F-43FC-92ED-246080F5ED6B}" destId="{6284F462-466C-4CC7-8FC7-5B5DC3DAD24A}" srcOrd="7" destOrd="0" presId="urn:microsoft.com/office/officeart/2008/layout/LinedList"/>
    <dgm:cxn modelId="{4704CBE5-0233-4D87-9708-887045C7AFB8}" type="presParOf" srcId="{6284F462-466C-4CC7-8FC7-5B5DC3DAD24A}" destId="{8349116D-6358-4A03-A26A-384CB3D8B5FF}" srcOrd="0" destOrd="0" presId="urn:microsoft.com/office/officeart/2008/layout/LinedList"/>
    <dgm:cxn modelId="{152982D1-7944-48DD-8E23-C8FCFC8A294A}" type="presParOf" srcId="{6284F462-466C-4CC7-8FC7-5B5DC3DAD24A}" destId="{8606F432-CE6C-450B-8F28-739872A0D12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F47B9-CF57-416D-96AD-C981D798EF3F}">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74EE9-721F-4DE0-AE7B-1D1A5C791210}">
      <dsp:nvSpPr>
        <dsp:cNvPr id="0" name=""/>
        <dsp:cNvSpPr/>
      </dsp:nvSpPr>
      <dsp:spPr>
        <a:xfrm>
          <a:off x="0" y="0"/>
          <a:ext cx="10515600" cy="1134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correlation between what was once an important determiner in average finish to the final points standings position has decreased under the new Chase/playoff formats</a:t>
          </a:r>
        </a:p>
      </dsp:txBody>
      <dsp:txXfrm>
        <a:off x="0" y="0"/>
        <a:ext cx="10515600" cy="1134268"/>
      </dsp:txXfrm>
    </dsp:sp>
    <dsp:sp modelId="{F1A251BA-405E-44C0-8822-2583C92176A3}">
      <dsp:nvSpPr>
        <dsp:cNvPr id="0" name=""/>
        <dsp:cNvSpPr/>
      </dsp:nvSpPr>
      <dsp:spPr>
        <a:xfrm>
          <a:off x="0" y="113426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AA8BFF-6A0F-4E35-8FC1-D68EA1359E4B}">
      <dsp:nvSpPr>
        <dsp:cNvPr id="0" name=""/>
        <dsp:cNvSpPr/>
      </dsp:nvSpPr>
      <dsp:spPr>
        <a:xfrm>
          <a:off x="0" y="1134268"/>
          <a:ext cx="10515600" cy="1134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original format of the championship is one that showed the importance of consistency rather than wins, showing a level of uniqueness that NASCAR once had from other American sports</a:t>
          </a:r>
        </a:p>
      </dsp:txBody>
      <dsp:txXfrm>
        <a:off x="0" y="1134268"/>
        <a:ext cx="10515600" cy="1134268"/>
      </dsp:txXfrm>
    </dsp:sp>
    <dsp:sp modelId="{32B3CDE3-1D5D-4C20-946E-2939B8610796}">
      <dsp:nvSpPr>
        <dsp:cNvPr id="0" name=""/>
        <dsp:cNvSpPr/>
      </dsp:nvSpPr>
      <dsp:spPr>
        <a:xfrm>
          <a:off x="0" y="226853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A52F45-4762-4788-8C2C-5E31FFCF3D92}">
      <dsp:nvSpPr>
        <dsp:cNvPr id="0" name=""/>
        <dsp:cNvSpPr/>
      </dsp:nvSpPr>
      <dsp:spPr>
        <a:xfrm>
          <a:off x="0" y="2268537"/>
          <a:ext cx="10515600" cy="1134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Using alternate models to predict champions tends to favor drivers that were already contending for the championship in the actual format at the time already</a:t>
          </a:r>
        </a:p>
      </dsp:txBody>
      <dsp:txXfrm>
        <a:off x="0" y="2268537"/>
        <a:ext cx="10515600" cy="1134268"/>
      </dsp:txXfrm>
    </dsp:sp>
    <dsp:sp modelId="{938E9DAE-C409-408F-8E32-75116AD5AF14}">
      <dsp:nvSpPr>
        <dsp:cNvPr id="0" name=""/>
        <dsp:cNvSpPr/>
      </dsp:nvSpPr>
      <dsp:spPr>
        <a:xfrm>
          <a:off x="0" y="340280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9116D-6358-4A03-A26A-384CB3D8B5FF}">
      <dsp:nvSpPr>
        <dsp:cNvPr id="0" name=""/>
        <dsp:cNvSpPr/>
      </dsp:nvSpPr>
      <dsp:spPr>
        <a:xfrm>
          <a:off x="0" y="3402806"/>
          <a:ext cx="10515600" cy="1134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Will NASCAR ever change back to a full season championship format? Likely not, but whether that means the digging of its own grave or a new era of entertainment over the past decades and into the future remains to be seen…</a:t>
          </a:r>
        </a:p>
      </dsp:txBody>
      <dsp:txXfrm>
        <a:off x="0" y="3402806"/>
        <a:ext cx="10515600" cy="11342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5F0A-6897-B7A4-EC32-06BF5A167E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53CEBB-F123-83F8-9848-F1E145CA5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68A091-4422-E2DA-8BE9-01E064BC7EBD}"/>
              </a:ext>
            </a:extLst>
          </p:cNvPr>
          <p:cNvSpPr>
            <a:spLocks noGrp="1"/>
          </p:cNvSpPr>
          <p:nvPr>
            <p:ph type="dt" sz="half" idx="10"/>
          </p:nvPr>
        </p:nvSpPr>
        <p:spPr/>
        <p:txBody>
          <a:bodyPr/>
          <a:lstStyle/>
          <a:p>
            <a:fld id="{0EFAFEA6-A9C5-49DB-8A71-0C76A0353C21}" type="datetimeFigureOut">
              <a:rPr lang="en-US" smtClean="0"/>
              <a:t>6/6/2023</a:t>
            </a:fld>
            <a:endParaRPr lang="en-US"/>
          </a:p>
        </p:txBody>
      </p:sp>
      <p:sp>
        <p:nvSpPr>
          <p:cNvPr id="5" name="Footer Placeholder 4">
            <a:extLst>
              <a:ext uri="{FF2B5EF4-FFF2-40B4-BE49-F238E27FC236}">
                <a16:creationId xmlns:a16="http://schemas.microsoft.com/office/drawing/2014/main" id="{4AD9FC48-3A07-A299-DE0A-CA6C353A5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85CC7-8970-8223-9482-BBEFCB6DEF1B}"/>
              </a:ext>
            </a:extLst>
          </p:cNvPr>
          <p:cNvSpPr>
            <a:spLocks noGrp="1"/>
          </p:cNvSpPr>
          <p:nvPr>
            <p:ph type="sldNum" sz="quarter" idx="12"/>
          </p:nvPr>
        </p:nvSpPr>
        <p:spPr/>
        <p:txBody>
          <a:bodyPr/>
          <a:lstStyle/>
          <a:p>
            <a:fld id="{257EC735-5ABF-493A-9DBB-3D3BE557046C}" type="slidenum">
              <a:rPr lang="en-US" smtClean="0"/>
              <a:t>‹#›</a:t>
            </a:fld>
            <a:endParaRPr lang="en-US"/>
          </a:p>
        </p:txBody>
      </p:sp>
    </p:spTree>
    <p:extLst>
      <p:ext uri="{BB962C8B-B14F-4D97-AF65-F5344CB8AC3E}">
        <p14:creationId xmlns:p14="http://schemas.microsoft.com/office/powerpoint/2010/main" val="226932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FFD2-6055-11A9-F583-A28ABD42B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8284C9-7557-C743-E1C6-67BB42D978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75146-6C65-1CF6-993B-C815E9811968}"/>
              </a:ext>
            </a:extLst>
          </p:cNvPr>
          <p:cNvSpPr>
            <a:spLocks noGrp="1"/>
          </p:cNvSpPr>
          <p:nvPr>
            <p:ph type="dt" sz="half" idx="10"/>
          </p:nvPr>
        </p:nvSpPr>
        <p:spPr/>
        <p:txBody>
          <a:bodyPr/>
          <a:lstStyle/>
          <a:p>
            <a:fld id="{0EFAFEA6-A9C5-49DB-8A71-0C76A0353C21}" type="datetimeFigureOut">
              <a:rPr lang="en-US" smtClean="0"/>
              <a:t>6/6/2023</a:t>
            </a:fld>
            <a:endParaRPr lang="en-US"/>
          </a:p>
        </p:txBody>
      </p:sp>
      <p:sp>
        <p:nvSpPr>
          <p:cNvPr id="5" name="Footer Placeholder 4">
            <a:extLst>
              <a:ext uri="{FF2B5EF4-FFF2-40B4-BE49-F238E27FC236}">
                <a16:creationId xmlns:a16="http://schemas.microsoft.com/office/drawing/2014/main" id="{C931E311-6DE6-F5FE-D572-F5752D7AC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BDE13-603B-7F44-DCE1-9DBE563ED06B}"/>
              </a:ext>
            </a:extLst>
          </p:cNvPr>
          <p:cNvSpPr>
            <a:spLocks noGrp="1"/>
          </p:cNvSpPr>
          <p:nvPr>
            <p:ph type="sldNum" sz="quarter" idx="12"/>
          </p:nvPr>
        </p:nvSpPr>
        <p:spPr/>
        <p:txBody>
          <a:bodyPr/>
          <a:lstStyle/>
          <a:p>
            <a:fld id="{257EC735-5ABF-493A-9DBB-3D3BE557046C}" type="slidenum">
              <a:rPr lang="en-US" smtClean="0"/>
              <a:t>‹#›</a:t>
            </a:fld>
            <a:endParaRPr lang="en-US"/>
          </a:p>
        </p:txBody>
      </p:sp>
    </p:spTree>
    <p:extLst>
      <p:ext uri="{BB962C8B-B14F-4D97-AF65-F5344CB8AC3E}">
        <p14:creationId xmlns:p14="http://schemas.microsoft.com/office/powerpoint/2010/main" val="221395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9B5CB-AD48-BED6-6F3D-2E7E374B77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F3D145-2922-1FA9-DB02-2539D59FC2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439EE-D83A-07F2-BBA9-A766CB4B1891}"/>
              </a:ext>
            </a:extLst>
          </p:cNvPr>
          <p:cNvSpPr>
            <a:spLocks noGrp="1"/>
          </p:cNvSpPr>
          <p:nvPr>
            <p:ph type="dt" sz="half" idx="10"/>
          </p:nvPr>
        </p:nvSpPr>
        <p:spPr/>
        <p:txBody>
          <a:bodyPr/>
          <a:lstStyle/>
          <a:p>
            <a:fld id="{0EFAFEA6-A9C5-49DB-8A71-0C76A0353C21}" type="datetimeFigureOut">
              <a:rPr lang="en-US" smtClean="0"/>
              <a:t>6/6/2023</a:t>
            </a:fld>
            <a:endParaRPr lang="en-US"/>
          </a:p>
        </p:txBody>
      </p:sp>
      <p:sp>
        <p:nvSpPr>
          <p:cNvPr id="5" name="Footer Placeholder 4">
            <a:extLst>
              <a:ext uri="{FF2B5EF4-FFF2-40B4-BE49-F238E27FC236}">
                <a16:creationId xmlns:a16="http://schemas.microsoft.com/office/drawing/2014/main" id="{01F4BB08-21A7-CBDF-9BC2-974C56BB4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4DDF4-2F22-B852-691D-88A0967E2329}"/>
              </a:ext>
            </a:extLst>
          </p:cNvPr>
          <p:cNvSpPr>
            <a:spLocks noGrp="1"/>
          </p:cNvSpPr>
          <p:nvPr>
            <p:ph type="sldNum" sz="quarter" idx="12"/>
          </p:nvPr>
        </p:nvSpPr>
        <p:spPr/>
        <p:txBody>
          <a:bodyPr/>
          <a:lstStyle/>
          <a:p>
            <a:fld id="{257EC735-5ABF-493A-9DBB-3D3BE557046C}" type="slidenum">
              <a:rPr lang="en-US" smtClean="0"/>
              <a:t>‹#›</a:t>
            </a:fld>
            <a:endParaRPr lang="en-US"/>
          </a:p>
        </p:txBody>
      </p:sp>
    </p:spTree>
    <p:extLst>
      <p:ext uri="{BB962C8B-B14F-4D97-AF65-F5344CB8AC3E}">
        <p14:creationId xmlns:p14="http://schemas.microsoft.com/office/powerpoint/2010/main" val="376074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AF3C-11DC-A0C6-8DE4-ACD30BCE6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87983-1249-1035-C430-37E6D0F512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39022-4F40-D195-6F52-11AD8B42E059}"/>
              </a:ext>
            </a:extLst>
          </p:cNvPr>
          <p:cNvSpPr>
            <a:spLocks noGrp="1"/>
          </p:cNvSpPr>
          <p:nvPr>
            <p:ph type="dt" sz="half" idx="10"/>
          </p:nvPr>
        </p:nvSpPr>
        <p:spPr/>
        <p:txBody>
          <a:bodyPr/>
          <a:lstStyle/>
          <a:p>
            <a:fld id="{0EFAFEA6-A9C5-49DB-8A71-0C76A0353C21}" type="datetimeFigureOut">
              <a:rPr lang="en-US" smtClean="0"/>
              <a:t>6/6/2023</a:t>
            </a:fld>
            <a:endParaRPr lang="en-US"/>
          </a:p>
        </p:txBody>
      </p:sp>
      <p:sp>
        <p:nvSpPr>
          <p:cNvPr id="5" name="Footer Placeholder 4">
            <a:extLst>
              <a:ext uri="{FF2B5EF4-FFF2-40B4-BE49-F238E27FC236}">
                <a16:creationId xmlns:a16="http://schemas.microsoft.com/office/drawing/2014/main" id="{9EC8E2DA-8715-3D54-F4F3-1FCB3E0D1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BDDFF-56C9-05E1-8919-8D80236FB99D}"/>
              </a:ext>
            </a:extLst>
          </p:cNvPr>
          <p:cNvSpPr>
            <a:spLocks noGrp="1"/>
          </p:cNvSpPr>
          <p:nvPr>
            <p:ph type="sldNum" sz="quarter" idx="12"/>
          </p:nvPr>
        </p:nvSpPr>
        <p:spPr/>
        <p:txBody>
          <a:bodyPr/>
          <a:lstStyle/>
          <a:p>
            <a:fld id="{257EC735-5ABF-493A-9DBB-3D3BE557046C}" type="slidenum">
              <a:rPr lang="en-US" smtClean="0"/>
              <a:t>‹#›</a:t>
            </a:fld>
            <a:endParaRPr lang="en-US"/>
          </a:p>
        </p:txBody>
      </p:sp>
    </p:spTree>
    <p:extLst>
      <p:ext uri="{BB962C8B-B14F-4D97-AF65-F5344CB8AC3E}">
        <p14:creationId xmlns:p14="http://schemas.microsoft.com/office/powerpoint/2010/main" val="223849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8B44-AF99-1439-E851-063BE9B022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89A448-5D72-CAC7-08F5-7A7B29EC4F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E16217-8E30-9472-F929-2717729221DC}"/>
              </a:ext>
            </a:extLst>
          </p:cNvPr>
          <p:cNvSpPr>
            <a:spLocks noGrp="1"/>
          </p:cNvSpPr>
          <p:nvPr>
            <p:ph type="dt" sz="half" idx="10"/>
          </p:nvPr>
        </p:nvSpPr>
        <p:spPr/>
        <p:txBody>
          <a:bodyPr/>
          <a:lstStyle/>
          <a:p>
            <a:fld id="{0EFAFEA6-A9C5-49DB-8A71-0C76A0353C21}" type="datetimeFigureOut">
              <a:rPr lang="en-US" smtClean="0"/>
              <a:t>6/6/2023</a:t>
            </a:fld>
            <a:endParaRPr lang="en-US"/>
          </a:p>
        </p:txBody>
      </p:sp>
      <p:sp>
        <p:nvSpPr>
          <p:cNvPr id="5" name="Footer Placeholder 4">
            <a:extLst>
              <a:ext uri="{FF2B5EF4-FFF2-40B4-BE49-F238E27FC236}">
                <a16:creationId xmlns:a16="http://schemas.microsoft.com/office/drawing/2014/main" id="{81B10207-BEAD-FD8E-64B9-EF014BE96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2CA11-2F2C-F93E-C1AB-591887381D1F}"/>
              </a:ext>
            </a:extLst>
          </p:cNvPr>
          <p:cNvSpPr>
            <a:spLocks noGrp="1"/>
          </p:cNvSpPr>
          <p:nvPr>
            <p:ph type="sldNum" sz="quarter" idx="12"/>
          </p:nvPr>
        </p:nvSpPr>
        <p:spPr/>
        <p:txBody>
          <a:bodyPr/>
          <a:lstStyle/>
          <a:p>
            <a:fld id="{257EC735-5ABF-493A-9DBB-3D3BE557046C}" type="slidenum">
              <a:rPr lang="en-US" smtClean="0"/>
              <a:t>‹#›</a:t>
            </a:fld>
            <a:endParaRPr lang="en-US"/>
          </a:p>
        </p:txBody>
      </p:sp>
    </p:spTree>
    <p:extLst>
      <p:ext uri="{BB962C8B-B14F-4D97-AF65-F5344CB8AC3E}">
        <p14:creationId xmlns:p14="http://schemas.microsoft.com/office/powerpoint/2010/main" val="1233552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945A-0B33-0459-84FA-E54B93D114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EFF63C-28A2-88E3-6A5F-92B6FD1A75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4FE739-A50E-6D6C-C6A3-24C55CD47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733675-7AF6-AD32-5EB4-BC3D803DB18B}"/>
              </a:ext>
            </a:extLst>
          </p:cNvPr>
          <p:cNvSpPr>
            <a:spLocks noGrp="1"/>
          </p:cNvSpPr>
          <p:nvPr>
            <p:ph type="dt" sz="half" idx="10"/>
          </p:nvPr>
        </p:nvSpPr>
        <p:spPr/>
        <p:txBody>
          <a:bodyPr/>
          <a:lstStyle/>
          <a:p>
            <a:fld id="{0EFAFEA6-A9C5-49DB-8A71-0C76A0353C21}" type="datetimeFigureOut">
              <a:rPr lang="en-US" smtClean="0"/>
              <a:t>6/6/2023</a:t>
            </a:fld>
            <a:endParaRPr lang="en-US"/>
          </a:p>
        </p:txBody>
      </p:sp>
      <p:sp>
        <p:nvSpPr>
          <p:cNvPr id="6" name="Footer Placeholder 5">
            <a:extLst>
              <a:ext uri="{FF2B5EF4-FFF2-40B4-BE49-F238E27FC236}">
                <a16:creationId xmlns:a16="http://schemas.microsoft.com/office/drawing/2014/main" id="{5FE4FF24-CD9D-D597-452E-1CBD0763A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B842DE-E583-5308-9023-48BABD59B6EF}"/>
              </a:ext>
            </a:extLst>
          </p:cNvPr>
          <p:cNvSpPr>
            <a:spLocks noGrp="1"/>
          </p:cNvSpPr>
          <p:nvPr>
            <p:ph type="sldNum" sz="quarter" idx="12"/>
          </p:nvPr>
        </p:nvSpPr>
        <p:spPr/>
        <p:txBody>
          <a:bodyPr/>
          <a:lstStyle/>
          <a:p>
            <a:fld id="{257EC735-5ABF-493A-9DBB-3D3BE557046C}" type="slidenum">
              <a:rPr lang="en-US" smtClean="0"/>
              <a:t>‹#›</a:t>
            </a:fld>
            <a:endParaRPr lang="en-US"/>
          </a:p>
        </p:txBody>
      </p:sp>
    </p:spTree>
    <p:extLst>
      <p:ext uri="{BB962C8B-B14F-4D97-AF65-F5344CB8AC3E}">
        <p14:creationId xmlns:p14="http://schemas.microsoft.com/office/powerpoint/2010/main" val="132757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F786-48D3-3358-0FFD-EAC332D728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041E26-F42F-D69A-993D-29F7B6D6E3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F41A2C-36BA-010F-D985-B2446405BA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914FBC-8C67-DB08-F5AF-7080E37111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11CDA9-BC1A-EB76-9FFC-D4C5D60A25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7F8FED-1F81-635D-3C4D-AE664471A185}"/>
              </a:ext>
            </a:extLst>
          </p:cNvPr>
          <p:cNvSpPr>
            <a:spLocks noGrp="1"/>
          </p:cNvSpPr>
          <p:nvPr>
            <p:ph type="dt" sz="half" idx="10"/>
          </p:nvPr>
        </p:nvSpPr>
        <p:spPr/>
        <p:txBody>
          <a:bodyPr/>
          <a:lstStyle/>
          <a:p>
            <a:fld id="{0EFAFEA6-A9C5-49DB-8A71-0C76A0353C21}" type="datetimeFigureOut">
              <a:rPr lang="en-US" smtClean="0"/>
              <a:t>6/6/2023</a:t>
            </a:fld>
            <a:endParaRPr lang="en-US"/>
          </a:p>
        </p:txBody>
      </p:sp>
      <p:sp>
        <p:nvSpPr>
          <p:cNvPr id="8" name="Footer Placeholder 7">
            <a:extLst>
              <a:ext uri="{FF2B5EF4-FFF2-40B4-BE49-F238E27FC236}">
                <a16:creationId xmlns:a16="http://schemas.microsoft.com/office/drawing/2014/main" id="{EB912D99-1821-DE20-3FF2-35533F0466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922CA1-01F9-6958-5D62-A0E903F62559}"/>
              </a:ext>
            </a:extLst>
          </p:cNvPr>
          <p:cNvSpPr>
            <a:spLocks noGrp="1"/>
          </p:cNvSpPr>
          <p:nvPr>
            <p:ph type="sldNum" sz="quarter" idx="12"/>
          </p:nvPr>
        </p:nvSpPr>
        <p:spPr/>
        <p:txBody>
          <a:bodyPr/>
          <a:lstStyle/>
          <a:p>
            <a:fld id="{257EC735-5ABF-493A-9DBB-3D3BE557046C}" type="slidenum">
              <a:rPr lang="en-US" smtClean="0"/>
              <a:t>‹#›</a:t>
            </a:fld>
            <a:endParaRPr lang="en-US"/>
          </a:p>
        </p:txBody>
      </p:sp>
    </p:spTree>
    <p:extLst>
      <p:ext uri="{BB962C8B-B14F-4D97-AF65-F5344CB8AC3E}">
        <p14:creationId xmlns:p14="http://schemas.microsoft.com/office/powerpoint/2010/main" val="2417008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AA70-282C-6719-158B-15501B1090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729AAF-FAE0-079B-0A7B-7A6CB8E91B52}"/>
              </a:ext>
            </a:extLst>
          </p:cNvPr>
          <p:cNvSpPr>
            <a:spLocks noGrp="1"/>
          </p:cNvSpPr>
          <p:nvPr>
            <p:ph type="dt" sz="half" idx="10"/>
          </p:nvPr>
        </p:nvSpPr>
        <p:spPr/>
        <p:txBody>
          <a:bodyPr/>
          <a:lstStyle/>
          <a:p>
            <a:fld id="{0EFAFEA6-A9C5-49DB-8A71-0C76A0353C21}" type="datetimeFigureOut">
              <a:rPr lang="en-US" smtClean="0"/>
              <a:t>6/6/2023</a:t>
            </a:fld>
            <a:endParaRPr lang="en-US"/>
          </a:p>
        </p:txBody>
      </p:sp>
      <p:sp>
        <p:nvSpPr>
          <p:cNvPr id="4" name="Footer Placeholder 3">
            <a:extLst>
              <a:ext uri="{FF2B5EF4-FFF2-40B4-BE49-F238E27FC236}">
                <a16:creationId xmlns:a16="http://schemas.microsoft.com/office/drawing/2014/main" id="{86A55278-899D-9D51-2700-FFBEC1E4A9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A1ABA7-7080-A76E-E570-967355469891}"/>
              </a:ext>
            </a:extLst>
          </p:cNvPr>
          <p:cNvSpPr>
            <a:spLocks noGrp="1"/>
          </p:cNvSpPr>
          <p:nvPr>
            <p:ph type="sldNum" sz="quarter" idx="12"/>
          </p:nvPr>
        </p:nvSpPr>
        <p:spPr/>
        <p:txBody>
          <a:bodyPr/>
          <a:lstStyle/>
          <a:p>
            <a:fld id="{257EC735-5ABF-493A-9DBB-3D3BE557046C}" type="slidenum">
              <a:rPr lang="en-US" smtClean="0"/>
              <a:t>‹#›</a:t>
            </a:fld>
            <a:endParaRPr lang="en-US"/>
          </a:p>
        </p:txBody>
      </p:sp>
    </p:spTree>
    <p:extLst>
      <p:ext uri="{BB962C8B-B14F-4D97-AF65-F5344CB8AC3E}">
        <p14:creationId xmlns:p14="http://schemas.microsoft.com/office/powerpoint/2010/main" val="106367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238AC6-02B6-4583-0C01-7EA6EE92D46B}"/>
              </a:ext>
            </a:extLst>
          </p:cNvPr>
          <p:cNvSpPr>
            <a:spLocks noGrp="1"/>
          </p:cNvSpPr>
          <p:nvPr>
            <p:ph type="dt" sz="half" idx="10"/>
          </p:nvPr>
        </p:nvSpPr>
        <p:spPr/>
        <p:txBody>
          <a:bodyPr/>
          <a:lstStyle/>
          <a:p>
            <a:fld id="{0EFAFEA6-A9C5-49DB-8A71-0C76A0353C21}" type="datetimeFigureOut">
              <a:rPr lang="en-US" smtClean="0"/>
              <a:t>6/6/2023</a:t>
            </a:fld>
            <a:endParaRPr lang="en-US"/>
          </a:p>
        </p:txBody>
      </p:sp>
      <p:sp>
        <p:nvSpPr>
          <p:cNvPr id="3" name="Footer Placeholder 2">
            <a:extLst>
              <a:ext uri="{FF2B5EF4-FFF2-40B4-BE49-F238E27FC236}">
                <a16:creationId xmlns:a16="http://schemas.microsoft.com/office/drawing/2014/main" id="{745E2D90-7A4D-E716-5BD0-4B041FFA62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EB8554-DC1B-7C07-968A-014DC24920E4}"/>
              </a:ext>
            </a:extLst>
          </p:cNvPr>
          <p:cNvSpPr>
            <a:spLocks noGrp="1"/>
          </p:cNvSpPr>
          <p:nvPr>
            <p:ph type="sldNum" sz="quarter" idx="12"/>
          </p:nvPr>
        </p:nvSpPr>
        <p:spPr/>
        <p:txBody>
          <a:bodyPr/>
          <a:lstStyle/>
          <a:p>
            <a:fld id="{257EC735-5ABF-493A-9DBB-3D3BE557046C}" type="slidenum">
              <a:rPr lang="en-US" smtClean="0"/>
              <a:t>‹#›</a:t>
            </a:fld>
            <a:endParaRPr lang="en-US"/>
          </a:p>
        </p:txBody>
      </p:sp>
    </p:spTree>
    <p:extLst>
      <p:ext uri="{BB962C8B-B14F-4D97-AF65-F5344CB8AC3E}">
        <p14:creationId xmlns:p14="http://schemas.microsoft.com/office/powerpoint/2010/main" val="304737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C3A7-CC9E-5330-16DD-629014825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940050-16E9-2E73-A6A3-B084F91DE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A893D7-3A75-C28B-3349-26E5C01BB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35AD5-FC26-AC39-310F-FB0D863A662B}"/>
              </a:ext>
            </a:extLst>
          </p:cNvPr>
          <p:cNvSpPr>
            <a:spLocks noGrp="1"/>
          </p:cNvSpPr>
          <p:nvPr>
            <p:ph type="dt" sz="half" idx="10"/>
          </p:nvPr>
        </p:nvSpPr>
        <p:spPr/>
        <p:txBody>
          <a:bodyPr/>
          <a:lstStyle/>
          <a:p>
            <a:fld id="{0EFAFEA6-A9C5-49DB-8A71-0C76A0353C21}" type="datetimeFigureOut">
              <a:rPr lang="en-US" smtClean="0"/>
              <a:t>6/6/2023</a:t>
            </a:fld>
            <a:endParaRPr lang="en-US"/>
          </a:p>
        </p:txBody>
      </p:sp>
      <p:sp>
        <p:nvSpPr>
          <p:cNvPr id="6" name="Footer Placeholder 5">
            <a:extLst>
              <a:ext uri="{FF2B5EF4-FFF2-40B4-BE49-F238E27FC236}">
                <a16:creationId xmlns:a16="http://schemas.microsoft.com/office/drawing/2014/main" id="{BCC55EB9-0C47-2261-31EC-8BF1845584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273AE6-2D8B-FE54-35FF-3D71C24C3F1F}"/>
              </a:ext>
            </a:extLst>
          </p:cNvPr>
          <p:cNvSpPr>
            <a:spLocks noGrp="1"/>
          </p:cNvSpPr>
          <p:nvPr>
            <p:ph type="sldNum" sz="quarter" idx="12"/>
          </p:nvPr>
        </p:nvSpPr>
        <p:spPr/>
        <p:txBody>
          <a:bodyPr/>
          <a:lstStyle/>
          <a:p>
            <a:fld id="{257EC735-5ABF-493A-9DBB-3D3BE557046C}" type="slidenum">
              <a:rPr lang="en-US" smtClean="0"/>
              <a:t>‹#›</a:t>
            </a:fld>
            <a:endParaRPr lang="en-US"/>
          </a:p>
        </p:txBody>
      </p:sp>
    </p:spTree>
    <p:extLst>
      <p:ext uri="{BB962C8B-B14F-4D97-AF65-F5344CB8AC3E}">
        <p14:creationId xmlns:p14="http://schemas.microsoft.com/office/powerpoint/2010/main" val="309543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FCBC-D05A-55E5-AAE9-EDD4D08A1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5D0A2F-D632-E94C-487A-1DF277F277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B29F4E-1F10-435A-E80B-8F2113124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993266-5466-F9C9-667D-679408BAD716}"/>
              </a:ext>
            </a:extLst>
          </p:cNvPr>
          <p:cNvSpPr>
            <a:spLocks noGrp="1"/>
          </p:cNvSpPr>
          <p:nvPr>
            <p:ph type="dt" sz="half" idx="10"/>
          </p:nvPr>
        </p:nvSpPr>
        <p:spPr/>
        <p:txBody>
          <a:bodyPr/>
          <a:lstStyle/>
          <a:p>
            <a:fld id="{0EFAFEA6-A9C5-49DB-8A71-0C76A0353C21}" type="datetimeFigureOut">
              <a:rPr lang="en-US" smtClean="0"/>
              <a:t>6/6/2023</a:t>
            </a:fld>
            <a:endParaRPr lang="en-US"/>
          </a:p>
        </p:txBody>
      </p:sp>
      <p:sp>
        <p:nvSpPr>
          <p:cNvPr id="6" name="Footer Placeholder 5">
            <a:extLst>
              <a:ext uri="{FF2B5EF4-FFF2-40B4-BE49-F238E27FC236}">
                <a16:creationId xmlns:a16="http://schemas.microsoft.com/office/drawing/2014/main" id="{7CE5A9A5-314C-DFC4-F8D6-B0CDBFAF1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D5175F-FB92-5C2F-B5C7-D8DD4A9B83B1}"/>
              </a:ext>
            </a:extLst>
          </p:cNvPr>
          <p:cNvSpPr>
            <a:spLocks noGrp="1"/>
          </p:cNvSpPr>
          <p:nvPr>
            <p:ph type="sldNum" sz="quarter" idx="12"/>
          </p:nvPr>
        </p:nvSpPr>
        <p:spPr/>
        <p:txBody>
          <a:bodyPr/>
          <a:lstStyle/>
          <a:p>
            <a:fld id="{257EC735-5ABF-493A-9DBB-3D3BE557046C}" type="slidenum">
              <a:rPr lang="en-US" smtClean="0"/>
              <a:t>‹#›</a:t>
            </a:fld>
            <a:endParaRPr lang="en-US"/>
          </a:p>
        </p:txBody>
      </p:sp>
    </p:spTree>
    <p:extLst>
      <p:ext uri="{BB962C8B-B14F-4D97-AF65-F5344CB8AC3E}">
        <p14:creationId xmlns:p14="http://schemas.microsoft.com/office/powerpoint/2010/main" val="184054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E689B-A2B7-4DAD-17D3-A0B7AC305F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57EF44-C22D-9165-4CC8-5B95495592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E29B7-603E-CD94-43D6-41FACBA056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AFEA6-A9C5-49DB-8A71-0C76A0353C21}" type="datetimeFigureOut">
              <a:rPr lang="en-US" smtClean="0"/>
              <a:t>6/6/2023</a:t>
            </a:fld>
            <a:endParaRPr lang="en-US"/>
          </a:p>
        </p:txBody>
      </p:sp>
      <p:sp>
        <p:nvSpPr>
          <p:cNvPr id="5" name="Footer Placeholder 4">
            <a:extLst>
              <a:ext uri="{FF2B5EF4-FFF2-40B4-BE49-F238E27FC236}">
                <a16:creationId xmlns:a16="http://schemas.microsoft.com/office/drawing/2014/main" id="{B461DF6B-C7EF-C8DE-AE53-AD7326C187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18FAF1-8117-D965-40C4-C3E7247B19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EC735-5ABF-493A-9DBB-3D3BE557046C}" type="slidenum">
              <a:rPr lang="en-US" smtClean="0"/>
              <a:t>‹#›</a:t>
            </a:fld>
            <a:endParaRPr lang="en-US"/>
          </a:p>
        </p:txBody>
      </p:sp>
    </p:spTree>
    <p:extLst>
      <p:ext uri="{BB962C8B-B14F-4D97-AF65-F5344CB8AC3E}">
        <p14:creationId xmlns:p14="http://schemas.microsoft.com/office/powerpoint/2010/main" val="2066314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ASCAR: Joey Logano wins, Jimmie Johnson returns, Chase Elliott quiet">
            <a:extLst>
              <a:ext uri="{FF2B5EF4-FFF2-40B4-BE49-F238E27FC236}">
                <a16:creationId xmlns:a16="http://schemas.microsoft.com/office/drawing/2014/main" id="{A49D6559-D89C-D104-DC8B-E124AE44E7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21" t="9091" r="27045"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DA90BD-0CF0-4D9F-04B2-8B1D44E6C821}"/>
              </a:ext>
            </a:extLst>
          </p:cNvPr>
          <p:cNvSpPr>
            <a:spLocks noGrp="1"/>
          </p:cNvSpPr>
          <p:nvPr>
            <p:ph type="ctrTitle"/>
          </p:nvPr>
        </p:nvSpPr>
        <p:spPr>
          <a:xfrm>
            <a:off x="477981" y="1122363"/>
            <a:ext cx="4023360" cy="3204134"/>
          </a:xfrm>
        </p:spPr>
        <p:txBody>
          <a:bodyPr anchor="b">
            <a:normAutofit/>
          </a:bodyPr>
          <a:lstStyle/>
          <a:p>
            <a:pPr algn="l"/>
            <a:r>
              <a:rPr lang="en-US" sz="4400"/>
              <a:t>NASCAR Playoffs: a Step Forward or a Sacrifice of Awarding Good Seasons?</a:t>
            </a:r>
          </a:p>
        </p:txBody>
      </p:sp>
      <p:sp>
        <p:nvSpPr>
          <p:cNvPr id="3" name="Subtitle 2">
            <a:extLst>
              <a:ext uri="{FF2B5EF4-FFF2-40B4-BE49-F238E27FC236}">
                <a16:creationId xmlns:a16="http://schemas.microsoft.com/office/drawing/2014/main" id="{21911978-911D-64C1-0BB7-FB88C0709F6B}"/>
              </a:ext>
            </a:extLst>
          </p:cNvPr>
          <p:cNvSpPr>
            <a:spLocks noGrp="1"/>
          </p:cNvSpPr>
          <p:nvPr>
            <p:ph type="subTitle" idx="1"/>
          </p:nvPr>
        </p:nvSpPr>
        <p:spPr>
          <a:xfrm>
            <a:off x="477980" y="4872922"/>
            <a:ext cx="4023359" cy="1208141"/>
          </a:xfrm>
        </p:spPr>
        <p:txBody>
          <a:bodyPr>
            <a:normAutofit/>
          </a:bodyPr>
          <a:lstStyle/>
          <a:p>
            <a:pPr algn="l"/>
            <a:r>
              <a:rPr lang="en-US" sz="2000"/>
              <a:t>By Kieran Dettmar</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47722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4A1D-396F-4BCE-F283-54BD06E6A6C6}"/>
              </a:ext>
            </a:extLst>
          </p:cNvPr>
          <p:cNvSpPr>
            <a:spLocks noGrp="1"/>
          </p:cNvSpPr>
          <p:nvPr>
            <p:ph type="title"/>
          </p:nvPr>
        </p:nvSpPr>
        <p:spPr/>
        <p:txBody>
          <a:bodyPr/>
          <a:lstStyle/>
          <a:p>
            <a:r>
              <a:rPr lang="en-US" dirty="0"/>
              <a:t>Conclusions</a:t>
            </a:r>
          </a:p>
        </p:txBody>
      </p:sp>
      <p:graphicFrame>
        <p:nvGraphicFramePr>
          <p:cNvPr id="9" name="Content Placeholder 2">
            <a:extLst>
              <a:ext uri="{FF2B5EF4-FFF2-40B4-BE49-F238E27FC236}">
                <a16:creationId xmlns:a16="http://schemas.microsoft.com/office/drawing/2014/main" id="{73E81FF4-FB39-8341-8EF4-CA7695D05D45}"/>
              </a:ext>
            </a:extLst>
          </p:cNvPr>
          <p:cNvGraphicFramePr>
            <a:graphicFrameLocks noGrp="1"/>
          </p:cNvGraphicFramePr>
          <p:nvPr>
            <p:ph idx="1"/>
          </p:nvPr>
        </p:nvGraphicFramePr>
        <p:xfrm>
          <a:off x="838200" y="1825624"/>
          <a:ext cx="10515600" cy="4537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467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882E77-D601-A2FC-D007-EB533D73618A}"/>
              </a:ext>
            </a:extLst>
          </p:cNvPr>
          <p:cNvSpPr>
            <a:spLocks noGrp="1"/>
          </p:cNvSpPr>
          <p:nvPr>
            <p:ph type="title"/>
          </p:nvPr>
        </p:nvSpPr>
        <p:spPr>
          <a:xfrm>
            <a:off x="621792" y="1161288"/>
            <a:ext cx="3602736" cy="4526280"/>
          </a:xfrm>
        </p:spPr>
        <p:txBody>
          <a:bodyPr>
            <a:normAutofit/>
          </a:bodyPr>
          <a:lstStyle/>
          <a:p>
            <a:r>
              <a:rPr lang="en-US" sz="4000"/>
              <a:t>Introduction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229DE77-F52F-349D-38B3-85F29DBA1AFA}"/>
              </a:ext>
            </a:extLst>
          </p:cNvPr>
          <p:cNvSpPr>
            <a:spLocks noGrp="1"/>
          </p:cNvSpPr>
          <p:nvPr>
            <p:ph idx="1"/>
          </p:nvPr>
        </p:nvSpPr>
        <p:spPr>
          <a:xfrm>
            <a:off x="5434149" y="932688"/>
            <a:ext cx="5916603" cy="4992624"/>
          </a:xfrm>
        </p:spPr>
        <p:txBody>
          <a:bodyPr anchor="ctr">
            <a:normAutofit/>
          </a:bodyPr>
          <a:lstStyle/>
          <a:p>
            <a:r>
              <a:rPr lang="en-US" sz="2000" dirty="0"/>
              <a:t>NASCAR has been around since 1948, and into the 21</a:t>
            </a:r>
            <a:r>
              <a:rPr lang="en-US" sz="2000" baseline="30000" dirty="0"/>
              <a:t>st</a:t>
            </a:r>
            <a:r>
              <a:rPr lang="en-US" sz="2000" dirty="0"/>
              <a:t> century every season had been a battle across the full schedule of races to determine a champion</a:t>
            </a:r>
          </a:p>
          <a:p>
            <a:r>
              <a:rPr lang="en-US" sz="2000" dirty="0"/>
              <a:t>However, that changed in 2004 with the implementation of the “Chase” (now called the playoffs) where points would reset for the top X number of drivers after 26 races and would then battle across the final 10 for the championship</a:t>
            </a:r>
          </a:p>
          <a:p>
            <a:pPr lvl="1"/>
            <a:r>
              <a:rPr lang="en-US" sz="2000" dirty="0"/>
              <a:t>Further changed in 2014 with multiple rounds of elimination to reduce the playoff contenders from 16 to 4 for the season finale</a:t>
            </a:r>
          </a:p>
          <a:p>
            <a:r>
              <a:rPr lang="en-US" sz="2000" dirty="0"/>
              <a:t>Has been a key topic of debate practically every year since it was first implemented: were these new formats better or worse for the quality and integrity of the sport as a whole?</a:t>
            </a:r>
          </a:p>
        </p:txBody>
      </p:sp>
    </p:spTree>
    <p:extLst>
      <p:ext uri="{BB962C8B-B14F-4D97-AF65-F5344CB8AC3E}">
        <p14:creationId xmlns:p14="http://schemas.microsoft.com/office/powerpoint/2010/main" val="2427777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1C3B32-F48B-79B4-4B2B-621F74A368A6}"/>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kern="1200" dirty="0">
                <a:solidFill>
                  <a:schemeClr val="tx1"/>
                </a:solidFill>
                <a:latin typeface="+mj-lt"/>
                <a:ea typeface="+mj-ea"/>
                <a:cs typeface="+mj-cs"/>
              </a:rPr>
              <a:t>Data Acquisition and Explanation</a:t>
            </a:r>
          </a:p>
        </p:txBody>
      </p:sp>
      <p:sp>
        <p:nvSpPr>
          <p:cNvPr id="34" name="Rectangle 33">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0F615162-1F99-EA6E-AEA3-BB13221C13D8}"/>
              </a:ext>
            </a:extLst>
          </p:cNvPr>
          <p:cNvPicPr>
            <a:picLocks noGrp="1" noChangeAspect="1"/>
          </p:cNvPicPr>
          <p:nvPr>
            <p:ph sz="half" idx="2"/>
          </p:nvPr>
        </p:nvPicPr>
        <p:blipFill>
          <a:blip r:embed="rId2"/>
          <a:stretch>
            <a:fillRect/>
          </a:stretch>
        </p:blipFill>
        <p:spPr>
          <a:xfrm>
            <a:off x="171161" y="3083076"/>
            <a:ext cx="6108149" cy="2672315"/>
          </a:xfrm>
          <a:prstGeom prst="rect">
            <a:avLst/>
          </a:prstGeom>
        </p:spPr>
      </p:pic>
      <p:sp>
        <p:nvSpPr>
          <p:cNvPr id="4" name="Content Placeholder 3">
            <a:extLst>
              <a:ext uri="{FF2B5EF4-FFF2-40B4-BE49-F238E27FC236}">
                <a16:creationId xmlns:a16="http://schemas.microsoft.com/office/drawing/2014/main" id="{328211F1-40C1-1737-274F-CBBDFD5EB4AE}"/>
              </a:ext>
            </a:extLst>
          </p:cNvPr>
          <p:cNvSpPr>
            <a:spLocks noGrp="1"/>
          </p:cNvSpPr>
          <p:nvPr>
            <p:ph sz="half" idx="1"/>
          </p:nvPr>
        </p:nvSpPr>
        <p:spPr>
          <a:xfrm>
            <a:off x="6406429" y="2599509"/>
            <a:ext cx="4530898" cy="3639450"/>
          </a:xfrm>
        </p:spPr>
        <p:txBody>
          <a:bodyPr vert="horz" lIns="91440" tIns="45720" rIns="91440" bIns="45720" rtlCol="0" anchor="ctr">
            <a:normAutofit/>
          </a:bodyPr>
          <a:lstStyle/>
          <a:p>
            <a:r>
              <a:rPr lang="en-US" sz="2000" dirty="0"/>
              <a:t>Data was scraped from the final points standings page of every season from 1995-2022 on Racing-Reference.info (a website owned directly by NASCAR since 2017)</a:t>
            </a:r>
          </a:p>
          <a:p>
            <a:r>
              <a:rPr lang="en-US" sz="2000" dirty="0"/>
              <a:t>Most stats are explanatory, key stats in this instance include the first column (points position) and </a:t>
            </a:r>
            <a:r>
              <a:rPr lang="en-US" sz="2000" dirty="0" err="1"/>
              <a:t>AvFn</a:t>
            </a:r>
            <a:r>
              <a:rPr lang="en-US" sz="2000" dirty="0"/>
              <a:t> (average finish)</a:t>
            </a:r>
          </a:p>
          <a:p>
            <a:r>
              <a:rPr lang="en-US" sz="2000" dirty="0"/>
              <a:t>Year column added in dataset to differentiate years of stat lines for the same driver</a:t>
            </a:r>
          </a:p>
        </p:txBody>
      </p:sp>
      <p:sp>
        <p:nvSpPr>
          <p:cNvPr id="38" name="Rectangle 37">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312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BAA37-BE8B-CA7F-6A69-9088A2C55F01}"/>
              </a:ext>
            </a:extLst>
          </p:cNvPr>
          <p:cNvSpPr>
            <a:spLocks noGrp="1"/>
          </p:cNvSpPr>
          <p:nvPr>
            <p:ph type="title"/>
          </p:nvPr>
        </p:nvSpPr>
        <p:spPr>
          <a:xfrm>
            <a:off x="1043631" y="809898"/>
            <a:ext cx="9942716" cy="1554480"/>
          </a:xfrm>
        </p:spPr>
        <p:txBody>
          <a:bodyPr anchor="ctr">
            <a:normAutofit/>
          </a:bodyPr>
          <a:lstStyle/>
          <a:p>
            <a:r>
              <a:rPr lang="en-US" sz="4800"/>
              <a:t>Key Points of Analysis</a:t>
            </a:r>
          </a:p>
        </p:txBody>
      </p:sp>
      <p:sp>
        <p:nvSpPr>
          <p:cNvPr id="3" name="Content Placeholder 2">
            <a:extLst>
              <a:ext uri="{FF2B5EF4-FFF2-40B4-BE49-F238E27FC236}">
                <a16:creationId xmlns:a16="http://schemas.microsoft.com/office/drawing/2014/main" id="{8941CA8A-77E9-CA1B-F05E-3D5C0BA12F05}"/>
              </a:ext>
            </a:extLst>
          </p:cNvPr>
          <p:cNvSpPr>
            <a:spLocks noGrp="1"/>
          </p:cNvSpPr>
          <p:nvPr>
            <p:ph idx="1"/>
          </p:nvPr>
        </p:nvSpPr>
        <p:spPr>
          <a:xfrm>
            <a:off x="1045028" y="3017522"/>
            <a:ext cx="9941319" cy="3124658"/>
          </a:xfrm>
        </p:spPr>
        <p:txBody>
          <a:bodyPr anchor="ctr">
            <a:normAutofit/>
          </a:bodyPr>
          <a:lstStyle/>
          <a:p>
            <a:r>
              <a:rPr lang="en-US" sz="2400" dirty="0"/>
              <a:t>Has the correlation between average finish and final points position weakened over time with new championship formats?</a:t>
            </a:r>
          </a:p>
          <a:p>
            <a:r>
              <a:rPr lang="en-US" sz="2400" dirty="0"/>
              <a:t>What variables were the most important towards winning a championship under the original full season format?</a:t>
            </a:r>
          </a:p>
          <a:p>
            <a:r>
              <a:rPr lang="en-US" sz="2400" dirty="0"/>
              <a:t>What interesting changes happen if the above variables in a model are used to predict the results from 2004-2022?</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37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C71F-8A94-21AC-89A6-F90D269D0A36}"/>
              </a:ext>
            </a:extLst>
          </p:cNvPr>
          <p:cNvSpPr>
            <a:spLocks noGrp="1"/>
          </p:cNvSpPr>
          <p:nvPr>
            <p:ph type="title"/>
          </p:nvPr>
        </p:nvSpPr>
        <p:spPr>
          <a:xfrm>
            <a:off x="447676" y="180975"/>
            <a:ext cx="11010899" cy="762681"/>
          </a:xfrm>
        </p:spPr>
        <p:txBody>
          <a:bodyPr>
            <a:noAutofit/>
          </a:bodyPr>
          <a:lstStyle/>
          <a:p>
            <a:pPr algn="ctr"/>
            <a:r>
              <a:rPr lang="en-US" sz="4000" dirty="0"/>
              <a:t>Initial Variable Analysis</a:t>
            </a:r>
          </a:p>
        </p:txBody>
      </p:sp>
      <p:sp>
        <p:nvSpPr>
          <p:cNvPr id="4" name="Text Placeholder 3">
            <a:extLst>
              <a:ext uri="{FF2B5EF4-FFF2-40B4-BE49-F238E27FC236}">
                <a16:creationId xmlns:a16="http://schemas.microsoft.com/office/drawing/2014/main" id="{89787CB3-0923-7802-3E7D-0BEA4A96F5A3}"/>
              </a:ext>
            </a:extLst>
          </p:cNvPr>
          <p:cNvSpPr>
            <a:spLocks noGrp="1"/>
          </p:cNvSpPr>
          <p:nvPr>
            <p:ph type="body" sz="half" idx="2"/>
          </p:nvPr>
        </p:nvSpPr>
        <p:spPr>
          <a:xfrm>
            <a:off x="447676" y="1390649"/>
            <a:ext cx="5648324" cy="4752975"/>
          </a:xfrm>
        </p:spPr>
        <p:txBody>
          <a:bodyPr>
            <a:normAutofit/>
          </a:bodyPr>
          <a:lstStyle/>
          <a:p>
            <a:r>
              <a:rPr lang="en-US" sz="1900" dirty="0"/>
              <a:t>One of the primary pieces of analysis was an analysis of race wins distribution across all champions included in the dataset. The count appears almost normally distributed between 0 and 9 wins, but we have a few outliers in the double digits:</a:t>
            </a:r>
          </a:p>
          <a:p>
            <a:pPr marL="285750" indent="-285750">
              <a:buFont typeface="Arial" panose="020B0604020202020204" pitchFamily="34" charset="0"/>
              <a:buChar char="•"/>
            </a:pPr>
            <a:r>
              <a:rPr lang="en-US" sz="1900" dirty="0"/>
              <a:t>Jeff Gordon, 1998 – 13 wins</a:t>
            </a:r>
          </a:p>
          <a:p>
            <a:pPr marL="285750" indent="-285750">
              <a:buFont typeface="Arial" panose="020B0604020202020204" pitchFamily="34" charset="0"/>
              <a:buChar char="•"/>
            </a:pPr>
            <a:r>
              <a:rPr lang="en-US" sz="1900" dirty="0"/>
              <a:t>Kyle Larson, 2021 – 10 wins</a:t>
            </a:r>
          </a:p>
          <a:p>
            <a:pPr marL="285750" indent="-285750">
              <a:buFont typeface="Arial" panose="020B0604020202020204" pitchFamily="34" charset="0"/>
              <a:buChar char="•"/>
            </a:pPr>
            <a:r>
              <a:rPr lang="en-US" sz="1900" dirty="0"/>
              <a:t>Jimmie Johnson, 2007 – 10 wins</a:t>
            </a:r>
          </a:p>
          <a:p>
            <a:pPr marL="285750" indent="-285750">
              <a:buFont typeface="Arial" panose="020B0604020202020204" pitchFamily="34" charset="0"/>
              <a:buChar char="•"/>
            </a:pPr>
            <a:r>
              <a:rPr lang="en-US" sz="1900" dirty="0"/>
              <a:t>Jeff Gordon, 1997 – 10 wins</a:t>
            </a:r>
          </a:p>
          <a:p>
            <a:r>
              <a:rPr lang="en-US" sz="1900" dirty="0"/>
              <a:t>While Larson is still a young driver, Gordon and Jimmie Johnson are widely considered two of the five best drivers in NASCAR history and were among the most consistent threats for championships, indicating a correlation between consistently contending and having a dominant championship season like they did.</a:t>
            </a:r>
          </a:p>
        </p:txBody>
      </p:sp>
      <p:pic>
        <p:nvPicPr>
          <p:cNvPr id="2050" name="Picture 2">
            <a:extLst>
              <a:ext uri="{FF2B5EF4-FFF2-40B4-BE49-F238E27FC236}">
                <a16:creationId xmlns:a16="http://schemas.microsoft.com/office/drawing/2014/main" id="{196611CD-AC1A-B584-5295-604C008385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5562" y="1962489"/>
            <a:ext cx="5053013" cy="3609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084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D4C2-02DE-9C6F-90B4-6D68278A443C}"/>
              </a:ext>
            </a:extLst>
          </p:cNvPr>
          <p:cNvSpPr>
            <a:spLocks noGrp="1"/>
          </p:cNvSpPr>
          <p:nvPr>
            <p:ph type="title"/>
          </p:nvPr>
        </p:nvSpPr>
        <p:spPr/>
        <p:txBody>
          <a:bodyPr/>
          <a:lstStyle/>
          <a:p>
            <a:r>
              <a:rPr lang="en-US" dirty="0"/>
              <a:t>Average Finish Correlation</a:t>
            </a:r>
          </a:p>
        </p:txBody>
      </p:sp>
      <p:graphicFrame>
        <p:nvGraphicFramePr>
          <p:cNvPr id="4" name="Table 4">
            <a:extLst>
              <a:ext uri="{FF2B5EF4-FFF2-40B4-BE49-F238E27FC236}">
                <a16:creationId xmlns:a16="http://schemas.microsoft.com/office/drawing/2014/main" id="{4EAEC70F-3965-D350-6EEA-646FE824E999}"/>
              </a:ext>
            </a:extLst>
          </p:cNvPr>
          <p:cNvGraphicFramePr>
            <a:graphicFrameLocks noGrp="1"/>
          </p:cNvGraphicFramePr>
          <p:nvPr>
            <p:ph idx="1"/>
            <p:extLst>
              <p:ext uri="{D42A27DB-BD31-4B8C-83A1-F6EECF244321}">
                <p14:modId xmlns:p14="http://schemas.microsoft.com/office/powerpoint/2010/main" val="1896744344"/>
              </p:ext>
            </p:extLst>
          </p:nvPr>
        </p:nvGraphicFramePr>
        <p:xfrm>
          <a:off x="2024062" y="4762500"/>
          <a:ext cx="8143875" cy="1478280"/>
        </p:xfrm>
        <a:graphic>
          <a:graphicData uri="http://schemas.openxmlformats.org/drawingml/2006/table">
            <a:tbl>
              <a:tblPr firstRow="1" bandRow="1">
                <a:tableStyleId>{5C22544A-7EE6-4342-B048-85BDC9FD1C3A}</a:tableStyleId>
              </a:tblPr>
              <a:tblGrid>
                <a:gridCol w="3296330">
                  <a:extLst>
                    <a:ext uri="{9D8B030D-6E8A-4147-A177-3AD203B41FA5}">
                      <a16:colId xmlns:a16="http://schemas.microsoft.com/office/drawing/2014/main" val="1400138762"/>
                    </a:ext>
                  </a:extLst>
                </a:gridCol>
                <a:gridCol w="1431180">
                  <a:extLst>
                    <a:ext uri="{9D8B030D-6E8A-4147-A177-3AD203B41FA5}">
                      <a16:colId xmlns:a16="http://schemas.microsoft.com/office/drawing/2014/main" val="972294247"/>
                    </a:ext>
                  </a:extLst>
                </a:gridCol>
                <a:gridCol w="1440413">
                  <a:extLst>
                    <a:ext uri="{9D8B030D-6E8A-4147-A177-3AD203B41FA5}">
                      <a16:colId xmlns:a16="http://schemas.microsoft.com/office/drawing/2014/main" val="3734318402"/>
                    </a:ext>
                  </a:extLst>
                </a:gridCol>
                <a:gridCol w="1975952">
                  <a:extLst>
                    <a:ext uri="{9D8B030D-6E8A-4147-A177-3AD203B41FA5}">
                      <a16:colId xmlns:a16="http://schemas.microsoft.com/office/drawing/2014/main" val="1982273234"/>
                    </a:ext>
                  </a:extLst>
                </a:gridCol>
              </a:tblGrid>
              <a:tr h="205740">
                <a:tc>
                  <a:txBody>
                    <a:bodyPr/>
                    <a:lstStyle/>
                    <a:p>
                      <a:r>
                        <a:rPr lang="en-US" dirty="0"/>
                        <a:t>Championship Format</a:t>
                      </a:r>
                    </a:p>
                  </a:txBody>
                  <a:tcPr/>
                </a:tc>
                <a:tc>
                  <a:txBody>
                    <a:bodyPr/>
                    <a:lstStyle/>
                    <a:p>
                      <a:r>
                        <a:rPr lang="en-US" dirty="0"/>
                        <a:t>Coefficient</a:t>
                      </a:r>
                    </a:p>
                  </a:txBody>
                  <a:tcPr/>
                </a:tc>
                <a:tc>
                  <a:txBody>
                    <a:bodyPr/>
                    <a:lstStyle/>
                    <a:p>
                      <a:r>
                        <a:rPr lang="en-US" dirty="0"/>
                        <a:t>T Value</a:t>
                      </a:r>
                    </a:p>
                  </a:txBody>
                  <a:tcPr/>
                </a:tc>
                <a:tc>
                  <a:txBody>
                    <a:bodyPr/>
                    <a:lstStyle/>
                    <a:p>
                      <a:r>
                        <a:rPr lang="en-US" dirty="0"/>
                        <a:t>Adj R-Square</a:t>
                      </a:r>
                    </a:p>
                  </a:txBody>
                  <a:tcPr/>
                </a:tc>
                <a:extLst>
                  <a:ext uri="{0D108BD9-81ED-4DB2-BD59-A6C34878D82A}">
                    <a16:rowId xmlns:a16="http://schemas.microsoft.com/office/drawing/2014/main" val="1034670080"/>
                  </a:ext>
                </a:extLst>
              </a:tr>
              <a:tr h="370840">
                <a:tc>
                  <a:txBody>
                    <a:bodyPr/>
                    <a:lstStyle/>
                    <a:p>
                      <a:r>
                        <a:rPr lang="en-US" dirty="0"/>
                        <a:t>Full season (1995-2003)</a:t>
                      </a:r>
                    </a:p>
                  </a:txBody>
                  <a:tcPr/>
                </a:tc>
                <a:tc>
                  <a:txBody>
                    <a:bodyPr/>
                    <a:lstStyle/>
                    <a:p>
                      <a:r>
                        <a:rPr lang="en-US" dirty="0"/>
                        <a:t>1.99379</a:t>
                      </a:r>
                    </a:p>
                  </a:txBody>
                  <a:tcPr/>
                </a:tc>
                <a:tc>
                  <a:txBody>
                    <a:bodyPr/>
                    <a:lstStyle/>
                    <a:p>
                      <a:r>
                        <a:rPr lang="en-US" dirty="0"/>
                        <a:t>33.143</a:t>
                      </a:r>
                    </a:p>
                  </a:txBody>
                  <a:tcPr/>
                </a:tc>
                <a:tc>
                  <a:txBody>
                    <a:bodyPr/>
                    <a:lstStyle/>
                    <a:p>
                      <a:r>
                        <a:rPr lang="en-US" dirty="0"/>
                        <a:t>0.6295</a:t>
                      </a:r>
                    </a:p>
                  </a:txBody>
                  <a:tcPr/>
                </a:tc>
                <a:extLst>
                  <a:ext uri="{0D108BD9-81ED-4DB2-BD59-A6C34878D82A}">
                    <a16:rowId xmlns:a16="http://schemas.microsoft.com/office/drawing/2014/main" val="2182032761"/>
                  </a:ext>
                </a:extLst>
              </a:tr>
              <a:tr h="370840">
                <a:tc>
                  <a:txBody>
                    <a:bodyPr/>
                    <a:lstStyle/>
                    <a:p>
                      <a:r>
                        <a:rPr lang="en-US" dirty="0"/>
                        <a:t>“Chase” era (2004-2013)</a:t>
                      </a:r>
                    </a:p>
                  </a:txBody>
                  <a:tcPr/>
                </a:tc>
                <a:tc>
                  <a:txBody>
                    <a:bodyPr/>
                    <a:lstStyle/>
                    <a:p>
                      <a:r>
                        <a:rPr lang="en-US" dirty="0"/>
                        <a:t>2.01608</a:t>
                      </a:r>
                    </a:p>
                  </a:txBody>
                  <a:tcPr/>
                </a:tc>
                <a:tc>
                  <a:txBody>
                    <a:bodyPr/>
                    <a:lstStyle/>
                    <a:p>
                      <a:r>
                        <a:rPr lang="en-US" dirty="0"/>
                        <a:t>29.5</a:t>
                      </a:r>
                    </a:p>
                  </a:txBody>
                  <a:tcPr/>
                </a:tc>
                <a:tc>
                  <a:txBody>
                    <a:bodyPr/>
                    <a:lstStyle/>
                    <a:p>
                      <a:r>
                        <a:rPr lang="en-US" dirty="0"/>
                        <a:t>0.5309</a:t>
                      </a:r>
                    </a:p>
                  </a:txBody>
                  <a:tcPr/>
                </a:tc>
                <a:extLst>
                  <a:ext uri="{0D108BD9-81ED-4DB2-BD59-A6C34878D82A}">
                    <a16:rowId xmlns:a16="http://schemas.microsoft.com/office/drawing/2014/main" val="1800755341"/>
                  </a:ext>
                </a:extLst>
              </a:tr>
              <a:tr h="370840">
                <a:tc>
                  <a:txBody>
                    <a:bodyPr/>
                    <a:lstStyle/>
                    <a:p>
                      <a:r>
                        <a:rPr lang="en-US" dirty="0"/>
                        <a:t>Elimination playoffs (2014-2022)</a:t>
                      </a:r>
                    </a:p>
                  </a:txBody>
                  <a:tcPr/>
                </a:tc>
                <a:tc>
                  <a:txBody>
                    <a:bodyPr/>
                    <a:lstStyle/>
                    <a:p>
                      <a:r>
                        <a:rPr lang="en-US" dirty="0"/>
                        <a:t>2.3565</a:t>
                      </a:r>
                    </a:p>
                  </a:txBody>
                  <a:tcPr/>
                </a:tc>
                <a:tc>
                  <a:txBody>
                    <a:bodyPr/>
                    <a:lstStyle/>
                    <a:p>
                      <a:r>
                        <a:rPr lang="en-US" dirty="0"/>
                        <a:t>20.22</a:t>
                      </a:r>
                    </a:p>
                  </a:txBody>
                  <a:tcPr/>
                </a:tc>
                <a:tc>
                  <a:txBody>
                    <a:bodyPr/>
                    <a:lstStyle/>
                    <a:p>
                      <a:r>
                        <a:rPr lang="en-US" dirty="0"/>
                        <a:t>0.4063</a:t>
                      </a:r>
                    </a:p>
                  </a:txBody>
                  <a:tcPr/>
                </a:tc>
                <a:extLst>
                  <a:ext uri="{0D108BD9-81ED-4DB2-BD59-A6C34878D82A}">
                    <a16:rowId xmlns:a16="http://schemas.microsoft.com/office/drawing/2014/main" val="3378091026"/>
                  </a:ext>
                </a:extLst>
              </a:tr>
            </a:tbl>
          </a:graphicData>
        </a:graphic>
      </p:graphicFrame>
      <p:sp>
        <p:nvSpPr>
          <p:cNvPr id="5" name="TextBox 4">
            <a:extLst>
              <a:ext uri="{FF2B5EF4-FFF2-40B4-BE49-F238E27FC236}">
                <a16:creationId xmlns:a16="http://schemas.microsoft.com/office/drawing/2014/main" id="{E88F9020-5172-C9A1-4FC9-004C3FDBF20A}"/>
              </a:ext>
            </a:extLst>
          </p:cNvPr>
          <p:cNvSpPr txBox="1"/>
          <p:nvPr/>
        </p:nvSpPr>
        <p:spPr>
          <a:xfrm>
            <a:off x="838200" y="1609725"/>
            <a:ext cx="1051560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Simple linear regression of average finish used to determine points position, split the data into three different sets based on the categories below</a:t>
            </a:r>
          </a:p>
          <a:p>
            <a:pPr marL="285750" indent="-285750">
              <a:buFont typeface="Arial" panose="020B0604020202020204" pitchFamily="34" charset="0"/>
              <a:buChar char="•"/>
            </a:pPr>
            <a:r>
              <a:rPr lang="en-US" sz="2400" dirty="0"/>
              <a:t>Coefficient increase means the same average finish producing an increased number to subtract by the regressions’ respective intercepts, t value decreasing means that while still very significant, the p-value is decreasing, and the large drops in the adjusted R-square indicate the clearest that the correlation is weaker now than it was before</a:t>
            </a:r>
          </a:p>
        </p:txBody>
      </p:sp>
    </p:spTree>
    <p:extLst>
      <p:ext uri="{BB962C8B-B14F-4D97-AF65-F5344CB8AC3E}">
        <p14:creationId xmlns:p14="http://schemas.microsoft.com/office/powerpoint/2010/main" val="2853010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6EA7-4172-C43B-9F92-69133EF6DEB4}"/>
              </a:ext>
            </a:extLst>
          </p:cNvPr>
          <p:cNvSpPr>
            <a:spLocks noGrp="1"/>
          </p:cNvSpPr>
          <p:nvPr>
            <p:ph type="title"/>
          </p:nvPr>
        </p:nvSpPr>
        <p:spPr/>
        <p:txBody>
          <a:bodyPr/>
          <a:lstStyle/>
          <a:p>
            <a:r>
              <a:rPr lang="en-US" dirty="0"/>
              <a:t>Ideal Regression of Full Season Format</a:t>
            </a:r>
          </a:p>
        </p:txBody>
      </p:sp>
      <p:sp>
        <p:nvSpPr>
          <p:cNvPr id="3" name="Content Placeholder 2">
            <a:extLst>
              <a:ext uri="{FF2B5EF4-FFF2-40B4-BE49-F238E27FC236}">
                <a16:creationId xmlns:a16="http://schemas.microsoft.com/office/drawing/2014/main" id="{A1DF9129-2A56-FA3D-26F0-F227C1172902}"/>
              </a:ext>
            </a:extLst>
          </p:cNvPr>
          <p:cNvSpPr>
            <a:spLocks noGrp="1"/>
          </p:cNvSpPr>
          <p:nvPr>
            <p:ph idx="1"/>
          </p:nvPr>
        </p:nvSpPr>
        <p:spPr/>
        <p:txBody>
          <a:bodyPr>
            <a:normAutofit fontScale="92500" lnSpcReduction="10000"/>
          </a:bodyPr>
          <a:lstStyle/>
          <a:p>
            <a:r>
              <a:rPr lang="en-US" dirty="0"/>
              <a:t>Every variable relating to the finish was initially included, then trimmed down as variables either had a p-value above 0.05 or had a coefficient going the opposite direction of how it would logistically impact points position (ex. more race wins = worse points position)</a:t>
            </a:r>
          </a:p>
          <a:p>
            <a:r>
              <a:rPr lang="en-US" dirty="0"/>
              <a:t>The final equation of the model was: </a:t>
            </a:r>
          </a:p>
          <a:p>
            <a:pPr lvl="1"/>
            <a:r>
              <a:rPr lang="en-US" dirty="0"/>
              <a:t>Predicted points position = 44.90253 - 0.7495(# of top 10 finishes) + 0.54519(average finish) - 0.93728(# of races started)</a:t>
            </a:r>
          </a:p>
          <a:p>
            <a:r>
              <a:rPr lang="en-US" dirty="0"/>
              <a:t>As all drivers contending are full time and thus starting the same number of races, this model indicates that the key to contending for championships under the full season format was keeping your average finish lower (minimizing crashes) and aiming for at least top 10 finishes</a:t>
            </a:r>
          </a:p>
          <a:p>
            <a:r>
              <a:rPr lang="en-US" dirty="0"/>
              <a:t>In short, consistency was more important than winning races</a:t>
            </a:r>
          </a:p>
        </p:txBody>
      </p:sp>
    </p:spTree>
    <p:extLst>
      <p:ext uri="{BB962C8B-B14F-4D97-AF65-F5344CB8AC3E}">
        <p14:creationId xmlns:p14="http://schemas.microsoft.com/office/powerpoint/2010/main" val="188297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4FBF0-C57B-5FB1-4A8F-13D9EF6B6C1F}"/>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a:t>Predicting with Ideal Regression</a:t>
            </a:r>
          </a:p>
        </p:txBody>
      </p:sp>
      <p:sp>
        <p:nvSpPr>
          <p:cNvPr id="9" name="Rectangle 1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4FD9E2D-377D-310D-2D78-0148E267385B}"/>
              </a:ext>
            </a:extLst>
          </p:cNvPr>
          <p:cNvPicPr>
            <a:picLocks noGrp="1" noChangeAspect="1"/>
          </p:cNvPicPr>
          <p:nvPr>
            <p:ph sz="half" idx="1"/>
          </p:nvPr>
        </p:nvPicPr>
        <p:blipFill rotWithShape="1">
          <a:blip r:embed="rId2"/>
          <a:srcRect r="-4" b="422"/>
          <a:stretch/>
        </p:blipFill>
        <p:spPr>
          <a:xfrm>
            <a:off x="635295" y="2524715"/>
            <a:ext cx="5150277" cy="3714244"/>
          </a:xfrm>
          <a:prstGeom prst="rect">
            <a:avLst/>
          </a:prstGeom>
        </p:spPr>
      </p:pic>
      <p:sp>
        <p:nvSpPr>
          <p:cNvPr id="4" name="Content Placeholder 3">
            <a:extLst>
              <a:ext uri="{FF2B5EF4-FFF2-40B4-BE49-F238E27FC236}">
                <a16:creationId xmlns:a16="http://schemas.microsoft.com/office/drawing/2014/main" id="{479DDCD8-973E-E465-452E-086CF4A0B0BF}"/>
              </a:ext>
            </a:extLst>
          </p:cNvPr>
          <p:cNvSpPr>
            <a:spLocks noGrp="1"/>
          </p:cNvSpPr>
          <p:nvPr>
            <p:ph sz="half" idx="2"/>
          </p:nvPr>
        </p:nvSpPr>
        <p:spPr>
          <a:xfrm>
            <a:off x="6406429" y="2599509"/>
            <a:ext cx="4530898" cy="3639450"/>
          </a:xfrm>
        </p:spPr>
        <p:txBody>
          <a:bodyPr vert="horz" lIns="91440" tIns="45720" rIns="91440" bIns="45720" rtlCol="0" anchor="ctr">
            <a:normAutofit/>
          </a:bodyPr>
          <a:lstStyle/>
          <a:p>
            <a:r>
              <a:rPr lang="en-US" sz="1700"/>
              <a:t>As seen by the point position column in the left tibble, most seasons have different champions than what actually happened when the regression was used to predict those seasons</a:t>
            </a:r>
          </a:p>
          <a:p>
            <a:pPr lvl="1"/>
            <a:r>
              <a:rPr lang="en-US" sz="1700"/>
              <a:t>Some drivers gained quite a few total championships (Jeff Gordon 4 -&gt; 8, Kevin Harvick 1 -&gt; 5), while others lost some (Jimmie Johnson 7 -&gt; 3)</a:t>
            </a:r>
          </a:p>
          <a:p>
            <a:r>
              <a:rPr lang="en-US" sz="1700"/>
              <a:t>However, rarely did the regression predict a driver that was not top 3 in the actual final standings to have won the championship</a:t>
            </a:r>
          </a:p>
        </p:txBody>
      </p:sp>
      <p:sp>
        <p:nvSpPr>
          <p:cNvPr id="12" name="Rectangle 1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364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A40EDF-C214-0B2C-49FD-509F9F1354C1}"/>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Revisiting Win Distribution</a:t>
            </a:r>
          </a:p>
        </p:txBody>
      </p:sp>
      <p:sp>
        <p:nvSpPr>
          <p:cNvPr id="3081" name="Rectangle 308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7EBDE5-25FB-A967-A87D-05C49795E607}"/>
              </a:ext>
            </a:extLst>
          </p:cNvPr>
          <p:cNvSpPr>
            <a:spLocks noGrp="1"/>
          </p:cNvSpPr>
          <p:nvPr>
            <p:ph sz="half" idx="1"/>
          </p:nvPr>
        </p:nvSpPr>
        <p:spPr>
          <a:xfrm>
            <a:off x="793661" y="2599509"/>
            <a:ext cx="4530898" cy="3639450"/>
          </a:xfrm>
        </p:spPr>
        <p:txBody>
          <a:bodyPr vert="horz" lIns="91440" tIns="45720" rIns="91440" bIns="45720" rtlCol="0" anchor="ctr">
            <a:normAutofit/>
          </a:bodyPr>
          <a:lstStyle/>
          <a:p>
            <a:r>
              <a:rPr lang="en-US" sz="2000"/>
              <a:t>Looking at the race wins distribution with these predicted champions, it appears to be more evenly spread out across the board, from two one-win seasons to Kyle Larson’s 10-win season mentioned previously</a:t>
            </a:r>
          </a:p>
          <a:p>
            <a:pPr lvl="1"/>
            <a:r>
              <a:rPr lang="en-US" sz="2000"/>
              <a:t>The highest count is still firmly at 5 wins, however</a:t>
            </a:r>
          </a:p>
        </p:txBody>
      </p:sp>
      <p:pic>
        <p:nvPicPr>
          <p:cNvPr id="3074" name="Picture 2">
            <a:extLst>
              <a:ext uri="{FF2B5EF4-FFF2-40B4-BE49-F238E27FC236}">
                <a16:creationId xmlns:a16="http://schemas.microsoft.com/office/drawing/2014/main" id="{60FF4C95-58F6-9446-E99D-2D958764DEC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11532" y="2501993"/>
            <a:ext cx="5150277" cy="3678768"/>
          </a:xfrm>
          <a:prstGeom prst="rect">
            <a:avLst/>
          </a:prstGeom>
          <a:noFill/>
          <a:extLst>
            <a:ext uri="{909E8E84-426E-40DD-AFC4-6F175D3DCCD1}">
              <a14:hiddenFill xmlns:a14="http://schemas.microsoft.com/office/drawing/2010/main">
                <a:solidFill>
                  <a:srgbClr val="FFFFFF"/>
                </a:solidFill>
              </a14:hiddenFill>
            </a:ext>
          </a:extLst>
        </p:spPr>
      </p:pic>
      <p:sp>
        <p:nvSpPr>
          <p:cNvPr id="3085" name="Rectangle 308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644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933</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NASCAR Playoffs: a Step Forward or a Sacrifice of Awarding Good Seasons?</vt:lpstr>
      <vt:lpstr>Introduction</vt:lpstr>
      <vt:lpstr>Data Acquisition and Explanation</vt:lpstr>
      <vt:lpstr>Key Points of Analysis</vt:lpstr>
      <vt:lpstr>Initial Variable Analysis</vt:lpstr>
      <vt:lpstr>Average Finish Correlation</vt:lpstr>
      <vt:lpstr>Ideal Regression of Full Season Format</vt:lpstr>
      <vt:lpstr>Predicting with Ideal Regression</vt:lpstr>
      <vt:lpstr>Revisiting Win Distribution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NASCAR Playoffs: a Step Forward or a Sacrifice of Awarding Good Seasons?</dc:title>
  <dc:creator>Kieran Dettmar</dc:creator>
  <cp:lastModifiedBy>Kieran Dettmar</cp:lastModifiedBy>
  <cp:revision>1</cp:revision>
  <dcterms:created xsi:type="dcterms:W3CDTF">2023-06-06T18:39:51Z</dcterms:created>
  <dcterms:modified xsi:type="dcterms:W3CDTF">2023-06-06T20:29:24Z</dcterms:modified>
</cp:coreProperties>
</file>