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1" r:id="rId5"/>
    <p:sldId id="280" r:id="rId6"/>
    <p:sldId id="258" r:id="rId7"/>
    <p:sldId id="259" r:id="rId8"/>
    <p:sldId id="282" r:id="rId9"/>
    <p:sldId id="284" r:id="rId10"/>
    <p:sldId id="287" r:id="rId11"/>
    <p:sldId id="292" r:id="rId12"/>
    <p:sldId id="291" r:id="rId13"/>
    <p:sldId id="286" r:id="rId14"/>
    <p:sldId id="288" r:id="rId15"/>
    <p:sldId id="290" r:id="rId16"/>
    <p:sldId id="289" r:id="rId17"/>
    <p:sldId id="285" r:id="rId18"/>
    <p:sldId id="269"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qiyuan"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304371"/>
    <a:srgbClr val="526FB6"/>
    <a:srgbClr val="415A99"/>
    <a:srgbClr val="8398C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6" autoAdjust="0"/>
    <p:restoredTop sz="94660"/>
  </p:normalViewPr>
  <p:slideViewPr>
    <p:cSldViewPr snapToGrid="0" showGuides="1">
      <p:cViewPr varScale="1">
        <p:scale>
          <a:sx n="94" d="100"/>
          <a:sy n="94" d="100"/>
        </p:scale>
        <p:origin x="108" y="438"/>
      </p:cViewPr>
      <p:guideLst>
        <p:guide orient="horz" pos="20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27T10:43:28.154"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071F2-F8E4-4CEE-9354-4A514BD0943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7C09-5328-435E-B7B4-09E48B87BE0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圆顶角 28"/>
          <p:cNvSpPr/>
          <p:nvPr/>
        </p:nvSpPr>
        <p:spPr>
          <a:xfrm rot="10800000">
            <a:off x="-3" y="702019"/>
            <a:ext cx="12191999" cy="795210"/>
          </a:xfrm>
          <a:prstGeom prst="round2SameRect">
            <a:avLst>
              <a:gd name="adj1" fmla="val 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顶角 1"/>
          <p:cNvSpPr/>
          <p:nvPr/>
        </p:nvSpPr>
        <p:spPr>
          <a:xfrm rot="10800000">
            <a:off x="5047737" y="0"/>
            <a:ext cx="2086286" cy="298077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4"/>
          <p:cNvSpPr txBox="1"/>
          <p:nvPr/>
        </p:nvSpPr>
        <p:spPr>
          <a:xfrm>
            <a:off x="1108849" y="3146425"/>
            <a:ext cx="9964143"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smtClean="0">
                <a:solidFill>
                  <a:srgbClr val="44546A"/>
                </a:solidFill>
                <a:latin typeface="微软雅黑" panose="020B0503020204020204" pitchFamily="34" charset="-122"/>
                <a:ea typeface="微软雅黑" panose="020B0503020204020204" pitchFamily="34" charset="-122"/>
              </a:rPr>
              <a:t>基于区块链的征信数据名片的</a:t>
            </a:r>
            <a:endParaRPr lang="zh-CN" altLang="en-US" sz="5400" dirty="0" smtClean="0">
              <a:solidFill>
                <a:srgbClr val="44546A"/>
              </a:solidFill>
              <a:latin typeface="微软雅黑" panose="020B0503020204020204" pitchFamily="34" charset="-122"/>
              <a:ea typeface="微软雅黑" panose="020B0503020204020204" pitchFamily="34" charset="-122"/>
            </a:endParaRPr>
          </a:p>
          <a:p>
            <a:pPr algn="ctr"/>
            <a:r>
              <a:rPr lang="zh-CN" altLang="en-US" sz="5400" dirty="0" smtClean="0">
                <a:solidFill>
                  <a:srgbClr val="44546A"/>
                </a:solidFill>
                <a:latin typeface="微软雅黑" panose="020B0503020204020204" pitchFamily="34" charset="-122"/>
                <a:ea typeface="微软雅黑" panose="020B0503020204020204" pitchFamily="34" charset="-122"/>
              </a:rPr>
              <a:t>设计与实现</a:t>
            </a:r>
            <a:endParaRPr lang="zh-CN" altLang="en-US" sz="5400" dirty="0" smtClean="0">
              <a:solidFill>
                <a:srgbClr val="44546A"/>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579162" y="5273546"/>
            <a:ext cx="5068073" cy="337185"/>
            <a:chOff x="2957979" y="6517260"/>
            <a:chExt cx="3847186" cy="337185"/>
          </a:xfrm>
          <a:noFill/>
        </p:grpSpPr>
        <p:sp>
          <p:nvSpPr>
            <p:cNvPr id="15" name="文本框 6"/>
            <p:cNvSpPr txBox="1"/>
            <p:nvPr/>
          </p:nvSpPr>
          <p:spPr>
            <a:xfrm>
              <a:off x="2957979" y="6517260"/>
              <a:ext cx="1621278" cy="3371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rPr>
                <a:t>答辩人</a:t>
              </a:r>
              <a:r>
                <a:rPr lang="zh-CN" altLang="en-US" sz="1600" dirty="0" smtClean="0">
                  <a:solidFill>
                    <a:schemeClr val="tx2"/>
                  </a:solidFill>
                  <a:latin typeface="微软雅黑" panose="020B0503020204020204" pitchFamily="34" charset="-122"/>
                  <a:ea typeface="微软雅黑" panose="020B0503020204020204" pitchFamily="34" charset="-122"/>
                </a:rPr>
                <a:t>：</a:t>
              </a:r>
              <a:r>
                <a:rPr lang="zh-CN" altLang="en-US" sz="1600" dirty="0" smtClean="0">
                  <a:solidFill>
                    <a:schemeClr val="tx2"/>
                  </a:solidFill>
                  <a:latin typeface="微软雅黑" panose="020B0503020204020204" pitchFamily="34" charset="-122"/>
                  <a:ea typeface="微软雅黑" panose="020B0503020204020204" pitchFamily="34" charset="-122"/>
                </a:rPr>
                <a:t>窦启源</a:t>
              </a:r>
              <a:endParaRPr lang="zh-CN" altLang="en-US" sz="1600" dirty="0" smtClean="0">
                <a:solidFill>
                  <a:schemeClr val="tx2"/>
                </a:solidFill>
                <a:latin typeface="微软雅黑" panose="020B0503020204020204" pitchFamily="34" charset="-122"/>
                <a:ea typeface="微软雅黑" panose="020B0503020204020204" pitchFamily="34" charset="-122"/>
              </a:endParaRPr>
            </a:p>
          </p:txBody>
        </p:sp>
        <p:sp>
          <p:nvSpPr>
            <p:cNvPr id="16" name="文本框 7"/>
            <p:cNvSpPr txBox="1"/>
            <p:nvPr/>
          </p:nvSpPr>
          <p:spPr>
            <a:xfrm>
              <a:off x="4908115" y="6517260"/>
              <a:ext cx="1897050" cy="3371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rPr>
                <a:t>指导老师</a:t>
              </a:r>
              <a:r>
                <a:rPr lang="zh-CN" altLang="en-US" sz="1600" dirty="0" smtClean="0">
                  <a:solidFill>
                    <a:schemeClr val="tx2"/>
                  </a:solidFill>
                  <a:latin typeface="微软雅黑" panose="020B0503020204020204" pitchFamily="34" charset="-122"/>
                  <a:ea typeface="微软雅黑" panose="020B0503020204020204" pitchFamily="34" charset="-122"/>
                </a:rPr>
                <a:t>：</a:t>
              </a:r>
              <a:r>
                <a:rPr lang="zh-CN" altLang="en-US" sz="1600" dirty="0" smtClean="0">
                  <a:solidFill>
                    <a:schemeClr val="tx2"/>
                  </a:solidFill>
                  <a:latin typeface="微软雅黑" panose="020B0503020204020204" pitchFamily="34" charset="-122"/>
                  <a:ea typeface="微软雅黑" panose="020B0503020204020204" pitchFamily="34" charset="-122"/>
                </a:rPr>
                <a:t>张威</a:t>
              </a:r>
              <a:endParaRPr lang="zh-CN" altLang="en-US" sz="1600" dirty="0" smtClean="0">
                <a:solidFill>
                  <a:schemeClr val="tx2"/>
                </a:solidFill>
                <a:latin typeface="微软雅黑" panose="020B0503020204020204" pitchFamily="34" charset="-122"/>
                <a:ea typeface="微软雅黑" panose="020B0503020204020204" pitchFamily="34" charset="-122"/>
              </a:endParaRPr>
            </a:p>
          </p:txBody>
        </p:sp>
      </p:grpSp>
      <p:grpSp>
        <p:nvGrpSpPr>
          <p:cNvPr id="19" name="Group 32"/>
          <p:cNvGrpSpPr/>
          <p:nvPr/>
        </p:nvGrpSpPr>
        <p:grpSpPr>
          <a:xfrm>
            <a:off x="5276730" y="1082324"/>
            <a:ext cx="1657526" cy="1660875"/>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09360" y="1225577"/>
            <a:ext cx="1416125" cy="139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8300"/>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课题研究内容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0055" y="1149985"/>
            <a:ext cx="2320290" cy="521970"/>
          </a:xfrm>
          <a:prstGeom prst="rect">
            <a:avLst/>
          </a:prstGeom>
          <a:noFill/>
        </p:spPr>
        <p:txBody>
          <a:bodyPr wrap="none" rtlCol="0">
            <a:spAutoFit/>
          </a:bodyPr>
          <a:p>
            <a:r>
              <a:rPr lang="zh-CN" altLang="en-US" sz="2800" b="1">
                <a:latin typeface="+mj-ea"/>
                <a:ea typeface="+mj-ea"/>
              </a:rPr>
              <a:t>系统工作</a:t>
            </a:r>
            <a:r>
              <a:rPr lang="zh-CN" altLang="en-US" sz="2800" b="1">
                <a:latin typeface="+mj-ea"/>
                <a:ea typeface="+mj-ea"/>
              </a:rPr>
              <a:t>流程</a:t>
            </a:r>
            <a:endParaRPr lang="zh-CN" altLang="en-US" sz="2800" b="1">
              <a:latin typeface="+mj-ea"/>
              <a:ea typeface="+mj-ea"/>
            </a:endParaRPr>
          </a:p>
        </p:txBody>
      </p:sp>
      <p:pic>
        <p:nvPicPr>
          <p:cNvPr id="6" name="图片 5"/>
          <p:cNvPicPr>
            <a:picLocks noChangeAspect="1"/>
          </p:cNvPicPr>
          <p:nvPr/>
        </p:nvPicPr>
        <p:blipFill>
          <a:blip r:embed="rId1"/>
          <a:stretch>
            <a:fillRect/>
          </a:stretch>
        </p:blipFill>
        <p:spPr>
          <a:xfrm>
            <a:off x="2388235" y="525780"/>
            <a:ext cx="7778115" cy="6332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8300"/>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课题研究内容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0055" y="1149985"/>
            <a:ext cx="2320290" cy="521970"/>
          </a:xfrm>
          <a:prstGeom prst="rect">
            <a:avLst/>
          </a:prstGeom>
          <a:noFill/>
        </p:spPr>
        <p:txBody>
          <a:bodyPr wrap="none" rtlCol="0">
            <a:spAutoFit/>
          </a:bodyPr>
          <a:p>
            <a:r>
              <a:rPr lang="zh-CN" altLang="en-US" sz="2800" b="1">
                <a:latin typeface="+mj-ea"/>
                <a:ea typeface="+mj-ea"/>
              </a:rPr>
              <a:t>系统</a:t>
            </a:r>
            <a:r>
              <a:rPr lang="zh-CN" altLang="en-US" sz="2800" b="1">
                <a:latin typeface="+mj-ea"/>
                <a:ea typeface="+mj-ea"/>
              </a:rPr>
              <a:t>多层设计</a:t>
            </a:r>
            <a:endParaRPr lang="zh-CN" altLang="en-US" sz="2800" b="1">
              <a:latin typeface="+mj-ea"/>
              <a:ea typeface="+mj-ea"/>
            </a:endParaRPr>
          </a:p>
        </p:txBody>
      </p:sp>
      <p:sp>
        <p:nvSpPr>
          <p:cNvPr id="4" name="文本框 3"/>
          <p:cNvSpPr txBox="1"/>
          <p:nvPr/>
        </p:nvSpPr>
        <p:spPr>
          <a:xfrm>
            <a:off x="1339850" y="2075815"/>
            <a:ext cx="9086215" cy="4092575"/>
          </a:xfrm>
          <a:prstGeom prst="rect">
            <a:avLst/>
          </a:prstGeom>
          <a:noFill/>
        </p:spPr>
        <p:txBody>
          <a:bodyPr wrap="square" rtlCol="0">
            <a:spAutoFit/>
          </a:bodyPr>
          <a:p>
            <a:r>
              <a:rPr lang="en-US" altLang="zh-CN" sz="2000">
                <a:latin typeface="楷体_GB2312" charset="0"/>
                <a:ea typeface="楷体_GB2312" charset="0"/>
                <a:cs typeface="楷体_GB2312" charset="0"/>
              </a:rPr>
              <a:t>1 </a:t>
            </a:r>
            <a:r>
              <a:rPr lang="zh-CN" altLang="en-US" sz="2000">
                <a:latin typeface="楷体_GB2312" charset="0"/>
                <a:ea typeface="楷体_GB2312" charset="0"/>
                <a:cs typeface="楷体_GB2312" charset="0"/>
              </a:rPr>
              <a:t>网络层</a:t>
            </a:r>
            <a:endParaRPr lang="zh-CN" altLang="en-US" sz="2000">
              <a:latin typeface="楷体_GB2312" charset="0"/>
              <a:ea typeface="楷体_GB2312" charset="0"/>
              <a:cs typeface="楷体_GB2312" charset="0"/>
            </a:endParaRPr>
          </a:p>
          <a:p>
            <a:r>
              <a:rPr lang="zh-CN" altLang="en-US" sz="2000">
                <a:latin typeface="楷体_GB2312" charset="0"/>
                <a:ea typeface="楷体_GB2312" charset="0"/>
                <a:cs typeface="楷体_GB2312" charset="0"/>
              </a:rPr>
              <a:t>多方异构的网络数据通过数据卡片记录在区块链上，保障数据可信。</a:t>
            </a:r>
            <a:endParaRPr lang="zh-CN" altLang="en-US" sz="2000">
              <a:latin typeface="楷体_GB2312" charset="0"/>
              <a:ea typeface="楷体_GB2312" charset="0"/>
              <a:cs typeface="楷体_GB2312" charset="0"/>
            </a:endParaRPr>
          </a:p>
          <a:p>
            <a:endParaRPr lang="zh-CN" altLang="en-US" sz="2000">
              <a:latin typeface="楷体_GB2312" charset="0"/>
              <a:ea typeface="楷体_GB2312" charset="0"/>
              <a:cs typeface="楷体_GB2312" charset="0"/>
            </a:endParaRPr>
          </a:p>
          <a:p>
            <a:r>
              <a:rPr lang="en-US" altLang="zh-CN" sz="2000">
                <a:latin typeface="楷体_GB2312" charset="0"/>
                <a:ea typeface="楷体_GB2312" charset="0"/>
                <a:cs typeface="楷体_GB2312" charset="0"/>
              </a:rPr>
              <a:t>2 </a:t>
            </a:r>
            <a:r>
              <a:rPr lang="zh-CN" altLang="en-US" sz="2000">
                <a:latin typeface="楷体_GB2312" charset="0"/>
                <a:ea typeface="楷体_GB2312" charset="0"/>
                <a:cs typeface="楷体_GB2312" charset="0"/>
              </a:rPr>
              <a:t>数据层</a:t>
            </a:r>
            <a:endParaRPr lang="zh-CN" altLang="en-US" sz="2000">
              <a:latin typeface="楷体_GB2312" charset="0"/>
              <a:ea typeface="楷体_GB2312" charset="0"/>
              <a:cs typeface="楷体_GB2312" charset="0"/>
            </a:endParaRPr>
          </a:p>
          <a:p>
            <a:r>
              <a:rPr lang="zh-CN" altLang="en-US" sz="2000">
                <a:latin typeface="楷体_GB2312" charset="0"/>
                <a:ea typeface="楷体_GB2312" charset="0"/>
                <a:cs typeface="楷体_GB2312" charset="0"/>
              </a:rPr>
              <a:t>保证记录在区块链上的数据结构完整，分布存储和存取方便；加密数据理论上无法破解，安全可靠；流程信息由智能合约保存，公开透明。</a:t>
            </a:r>
            <a:endParaRPr lang="zh-CN" altLang="en-US" sz="2000">
              <a:latin typeface="楷体_GB2312" charset="0"/>
              <a:ea typeface="楷体_GB2312" charset="0"/>
              <a:cs typeface="楷体_GB2312" charset="0"/>
            </a:endParaRPr>
          </a:p>
          <a:p>
            <a:endParaRPr lang="zh-CN" altLang="en-US" sz="2000">
              <a:latin typeface="楷体_GB2312" charset="0"/>
              <a:ea typeface="楷体_GB2312" charset="0"/>
              <a:cs typeface="楷体_GB2312" charset="0"/>
            </a:endParaRPr>
          </a:p>
          <a:p>
            <a:r>
              <a:rPr lang="en-US" altLang="zh-CN" sz="2000">
                <a:latin typeface="楷体_GB2312" charset="0"/>
                <a:ea typeface="楷体_GB2312" charset="0"/>
                <a:cs typeface="楷体_GB2312" charset="0"/>
              </a:rPr>
              <a:t>3 </a:t>
            </a:r>
            <a:r>
              <a:rPr lang="zh-CN" altLang="en-US" sz="2000">
                <a:latin typeface="楷体_GB2312" charset="0"/>
                <a:ea typeface="楷体_GB2312" charset="0"/>
                <a:cs typeface="楷体_GB2312" charset="0"/>
              </a:rPr>
              <a:t>共识层</a:t>
            </a:r>
            <a:endParaRPr lang="zh-CN" altLang="en-US" sz="2000">
              <a:latin typeface="楷体_GB2312" charset="0"/>
              <a:ea typeface="楷体_GB2312" charset="0"/>
              <a:cs typeface="楷体_GB2312" charset="0"/>
            </a:endParaRPr>
          </a:p>
          <a:p>
            <a:r>
              <a:rPr lang="zh-CN" altLang="en-US" sz="2000">
                <a:latin typeface="楷体_GB2312" charset="0"/>
                <a:ea typeface="楷体_GB2312" charset="0"/>
                <a:cs typeface="楷体_GB2312" charset="0"/>
              </a:rPr>
              <a:t>除了</a:t>
            </a:r>
            <a:r>
              <a:rPr lang="en-US" altLang="zh-CN" sz="2000">
                <a:latin typeface="楷体_GB2312" charset="0"/>
                <a:ea typeface="楷体_GB2312" charset="0"/>
                <a:cs typeface="楷体_GB2312" charset="0"/>
              </a:rPr>
              <a:t>FISCO BCOS</a:t>
            </a:r>
            <a:r>
              <a:rPr lang="zh-CN" altLang="en-US" sz="2000">
                <a:latin typeface="楷体_GB2312" charset="0"/>
                <a:ea typeface="楷体_GB2312" charset="0"/>
                <a:cs typeface="楷体_GB2312" charset="0"/>
              </a:rPr>
              <a:t>采用的</a:t>
            </a:r>
            <a:r>
              <a:rPr lang="en-US" altLang="zh-CN" sz="2000">
                <a:latin typeface="楷体_GB2312" charset="0"/>
                <a:ea typeface="楷体_GB2312" charset="0"/>
                <a:cs typeface="楷体_GB2312" charset="0"/>
              </a:rPr>
              <a:t>PBFT</a:t>
            </a:r>
            <a:r>
              <a:rPr lang="zh-CN" altLang="en-US" sz="2000">
                <a:latin typeface="楷体_GB2312" charset="0"/>
                <a:ea typeface="楷体_GB2312" charset="0"/>
                <a:cs typeface="楷体_GB2312" charset="0"/>
              </a:rPr>
              <a:t>共识机制，共识层还有基于非对称加密的数字签名机制。</a:t>
            </a:r>
            <a:endParaRPr lang="zh-CN" altLang="en-US" sz="2000">
              <a:latin typeface="楷体_GB2312" charset="0"/>
              <a:ea typeface="楷体_GB2312" charset="0"/>
              <a:cs typeface="楷体_GB2312" charset="0"/>
            </a:endParaRPr>
          </a:p>
          <a:p>
            <a:endParaRPr lang="zh-CN" altLang="en-US" sz="2000">
              <a:latin typeface="楷体_GB2312" charset="0"/>
              <a:ea typeface="楷体_GB2312" charset="0"/>
              <a:cs typeface="楷体_GB2312" charset="0"/>
            </a:endParaRPr>
          </a:p>
          <a:p>
            <a:r>
              <a:rPr lang="en-US" altLang="zh-CN" sz="2000">
                <a:latin typeface="楷体_GB2312" charset="0"/>
                <a:ea typeface="楷体_GB2312" charset="0"/>
                <a:cs typeface="楷体_GB2312" charset="0"/>
              </a:rPr>
              <a:t>4 </a:t>
            </a:r>
            <a:r>
              <a:rPr lang="zh-CN" altLang="en-US" sz="2000">
                <a:latin typeface="楷体_GB2312" charset="0"/>
                <a:ea typeface="楷体_GB2312" charset="0"/>
                <a:cs typeface="楷体_GB2312" charset="0"/>
              </a:rPr>
              <a:t>征信处理层</a:t>
            </a:r>
            <a:endParaRPr lang="en-US" altLang="zh-CN" sz="2000">
              <a:latin typeface="楷体_GB2312" charset="0"/>
              <a:ea typeface="楷体_GB2312" charset="0"/>
              <a:cs typeface="楷体_GB2312" charset="0"/>
            </a:endParaRPr>
          </a:p>
          <a:p>
            <a:r>
              <a:rPr lang="zh-CN" altLang="en-US" sz="2000">
                <a:latin typeface="楷体_GB2312" charset="0"/>
                <a:ea typeface="楷体_GB2312" charset="0"/>
                <a:cs typeface="楷体_GB2312" charset="0"/>
              </a:rPr>
              <a:t>承担征信业务的管理操作。比如征信数字卡片的修改填充、卡片数据共享。</a:t>
            </a:r>
            <a:endParaRPr lang="en-US" altLang="zh-CN" sz="2000">
              <a:latin typeface="楷体_GB2312" charset="0"/>
              <a:ea typeface="楷体_GB2312" charset="0"/>
              <a:cs typeface="楷体_GB231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49"/>
          <p:cNvGrpSpPr/>
          <p:nvPr/>
        </p:nvGrpSpPr>
        <p:grpSpPr>
          <a:xfrm>
            <a:off x="5113251" y="1459528"/>
            <a:ext cx="1965498" cy="1969472"/>
            <a:chOff x="2362200" y="2838801"/>
            <a:chExt cx="1198786" cy="1201210"/>
          </a:xfrm>
        </p:grpSpPr>
        <p:grpSp>
          <p:nvGrpSpPr>
            <p:cNvPr id="51" name="组合 79"/>
            <p:cNvGrpSpPr/>
            <p:nvPr/>
          </p:nvGrpSpPr>
          <p:grpSpPr bwMode="auto">
            <a:xfrm>
              <a:off x="2362200" y="2838801"/>
              <a:ext cx="1198786" cy="1201210"/>
              <a:chOff x="6379729" y="2488774"/>
              <a:chExt cx="2513016" cy="2513016"/>
            </a:xfrm>
          </p:grpSpPr>
          <p:sp>
            <p:nvSpPr>
              <p:cNvPr id="54" name="任意多边形 5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55" name="任意多边形 5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52" name="椭圆 80"/>
            <p:cNvSpPr/>
            <p:nvPr/>
          </p:nvSpPr>
          <p:spPr bwMode="auto">
            <a:xfrm>
              <a:off x="2528441" y="3008058"/>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10" name="文本框 9"/>
          <p:cNvSpPr txBox="1"/>
          <p:nvPr/>
        </p:nvSpPr>
        <p:spPr>
          <a:xfrm>
            <a:off x="937260" y="3733800"/>
            <a:ext cx="10470515" cy="706755"/>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课题研究方法与</a:t>
            </a:r>
            <a:r>
              <a:rPr lang="zh-CN" altLang="en-US" sz="4000" dirty="0">
                <a:solidFill>
                  <a:srgbClr val="44546A"/>
                </a:solidFill>
                <a:latin typeface="微软雅黑" panose="020B0503020204020204" pitchFamily="34" charset="-122"/>
                <a:ea typeface="微软雅黑" panose="020B0503020204020204" pitchFamily="34" charset="-122"/>
              </a:rPr>
              <a:t>准备工作</a:t>
            </a:r>
            <a:endParaRPr lang="zh-CN" altLang="en-US" sz="4000" dirty="0">
              <a:solidFill>
                <a:srgbClr val="44546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6" y="4441591"/>
            <a:ext cx="5022106" cy="953134"/>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sym typeface="+mn-ea"/>
              </a:rPr>
              <a:t> research methods and preparation</a:t>
            </a:r>
            <a:endParaRPr lang="zh-CN" altLang="en-US" sz="2800" dirty="0">
              <a:ln>
                <a:solidFill>
                  <a:srgbClr val="00762F"/>
                </a:solidFill>
              </a:ln>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pic>
        <p:nvPicPr>
          <p:cNvPr id="15"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4274" y="2222812"/>
            <a:ext cx="442574" cy="4425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8300"/>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课题研究方法与</a:t>
            </a:r>
            <a:r>
              <a:rPr lang="zh-CN" altLang="en-US" dirty="0">
                <a:solidFill>
                  <a:schemeClr val="bg1"/>
                </a:solidFill>
                <a:latin typeface="微软雅黑" panose="020B0503020204020204" pitchFamily="34" charset="-122"/>
                <a:ea typeface="微软雅黑" panose="020B0503020204020204" pitchFamily="34" charset="-122"/>
              </a:rPr>
              <a:t>准备内容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0055" y="1108075"/>
            <a:ext cx="1607820" cy="521970"/>
          </a:xfrm>
          <a:prstGeom prst="rect">
            <a:avLst/>
          </a:prstGeom>
          <a:noFill/>
        </p:spPr>
        <p:txBody>
          <a:bodyPr wrap="none" rtlCol="0">
            <a:spAutoFit/>
          </a:bodyPr>
          <a:p>
            <a:r>
              <a:rPr lang="zh-CN" altLang="en-US" sz="2800" b="1">
                <a:latin typeface="+mj-ea"/>
                <a:ea typeface="+mj-ea"/>
              </a:rPr>
              <a:t>阅读文献</a:t>
            </a:r>
            <a:endParaRPr lang="zh-CN" altLang="en-US" sz="2800" b="1">
              <a:latin typeface="+mj-ea"/>
              <a:ea typeface="+mj-ea"/>
            </a:endParaRPr>
          </a:p>
        </p:txBody>
      </p:sp>
      <p:sp>
        <p:nvSpPr>
          <p:cNvPr id="17" name="文本框 16"/>
          <p:cNvSpPr txBox="1"/>
          <p:nvPr/>
        </p:nvSpPr>
        <p:spPr>
          <a:xfrm>
            <a:off x="46355" y="1872615"/>
            <a:ext cx="12145645" cy="3692525"/>
          </a:xfrm>
          <a:prstGeom prst="rect">
            <a:avLst/>
          </a:prstGeom>
          <a:noFill/>
        </p:spPr>
        <p:txBody>
          <a:bodyPr wrap="none" rtlCol="0">
            <a:spAutoFit/>
          </a:bodyPr>
          <a:p>
            <a:pPr algn="l"/>
            <a:r>
              <a:rPr lang="zh-CN" altLang="en-US"/>
              <a:t>1.袁建,张威,贾家琛,付永超.基于区块链的企业征信数据多方可信计算框架[J].征信,2022,40(12):58-63.</a:t>
            </a:r>
            <a:endParaRPr lang="zh-CN" altLang="en-US"/>
          </a:p>
          <a:p>
            <a:pPr algn="l"/>
            <a:endParaRPr lang="zh-CN" altLang="en-US"/>
          </a:p>
          <a:p>
            <a:pPr algn="l"/>
            <a:r>
              <a:rPr lang="zh-CN" altLang="en-US"/>
              <a:t>2.章玲,超林彬,王禹媚.构建企业征信服务平台 缓解中小企业融资难题--应收账款融资的视角[J].上海金融,2019(10):73-78.</a:t>
            </a:r>
            <a:endParaRPr lang="zh-CN" altLang="en-US"/>
          </a:p>
          <a:p>
            <a:pPr algn="l"/>
            <a:endParaRPr lang="zh-CN" altLang="en-US"/>
          </a:p>
          <a:p>
            <a:pPr algn="l"/>
            <a:r>
              <a:rPr lang="zh-CN" altLang="en-US"/>
              <a:t>3.蒋瀚,徐秋亮.实用安全多方计算协议关键技术研究进展[J].计算机研究与发展,2015,52(10):2247-2257.</a:t>
            </a:r>
            <a:endParaRPr lang="zh-CN" altLang="en-US"/>
          </a:p>
          <a:p>
            <a:pPr algn="l"/>
            <a:endParaRPr lang="zh-CN" altLang="en-US"/>
          </a:p>
          <a:p>
            <a:pPr algn="l"/>
            <a:r>
              <a:rPr lang="zh-CN" altLang="en-US"/>
              <a:t>4.王强,卿苏德,巴洁如.区块链在征信业应用的探讨[J].电信网技术,2017(06):37-41.</a:t>
            </a:r>
            <a:endParaRPr lang="zh-CN" altLang="en-US"/>
          </a:p>
          <a:p>
            <a:pPr algn="l"/>
            <a:endParaRPr lang="zh-CN" altLang="en-US"/>
          </a:p>
          <a:p>
            <a:pPr algn="l"/>
            <a:r>
              <a:rPr lang="zh-CN" altLang="en-US"/>
              <a:t>5.郭树行,宋子琦.面向征信的区块链模式设计与应用研究[J].网络与信息安全学报,2018,4(4):63-71.</a:t>
            </a:r>
            <a:endParaRPr lang="zh-CN" altLang="en-US"/>
          </a:p>
          <a:p>
            <a:pPr algn="l"/>
            <a:endParaRPr lang="zh-CN" altLang="en-US"/>
          </a:p>
          <a:p>
            <a:pPr algn="l"/>
            <a:r>
              <a:rPr lang="zh-CN" altLang="en-US"/>
              <a:t>6.秦响应,申晨,陈刚等.基于区块链技术的互联网信用体系框架构建[J].征信,2020,38(2):12-17.</a:t>
            </a:r>
            <a:endParaRPr lang="zh-CN" altLang="en-US"/>
          </a:p>
          <a:p>
            <a:pPr algn="l"/>
            <a:endParaRPr lang="zh-CN" altLang="en-US"/>
          </a:p>
          <a:p>
            <a:pPr algn="l"/>
            <a:r>
              <a:rPr lang="en-US" altLang="zh-CN"/>
              <a:t>...</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8300"/>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课题研究方法与</a:t>
            </a:r>
            <a:r>
              <a:rPr lang="zh-CN" altLang="en-US" dirty="0">
                <a:solidFill>
                  <a:schemeClr val="bg1"/>
                </a:solidFill>
                <a:latin typeface="微软雅黑" panose="020B0503020204020204" pitchFamily="34" charset="-122"/>
                <a:ea typeface="微软雅黑" panose="020B0503020204020204" pitchFamily="34" charset="-122"/>
              </a:rPr>
              <a:t>准备内容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0055" y="1108075"/>
            <a:ext cx="1964055" cy="521970"/>
          </a:xfrm>
          <a:prstGeom prst="rect">
            <a:avLst/>
          </a:prstGeom>
          <a:noFill/>
        </p:spPr>
        <p:txBody>
          <a:bodyPr wrap="none" rtlCol="0">
            <a:spAutoFit/>
          </a:bodyPr>
          <a:p>
            <a:r>
              <a:rPr lang="zh-CN" altLang="en-US" sz="2800" b="1">
                <a:latin typeface="+mj-ea"/>
                <a:ea typeface="+mj-ea"/>
              </a:rPr>
              <a:t>技术栈选</a:t>
            </a:r>
            <a:r>
              <a:rPr lang="zh-CN" altLang="en-US" sz="2800" b="1">
                <a:latin typeface="+mj-ea"/>
                <a:ea typeface="+mj-ea"/>
              </a:rPr>
              <a:t>择</a:t>
            </a:r>
            <a:endParaRPr lang="zh-CN" altLang="en-US" sz="2800" b="1">
              <a:latin typeface="+mj-ea"/>
              <a:ea typeface="+mj-ea"/>
            </a:endParaRPr>
          </a:p>
        </p:txBody>
      </p:sp>
      <p:pic>
        <p:nvPicPr>
          <p:cNvPr id="3" name="图片 2"/>
          <p:cNvPicPr>
            <a:picLocks noChangeAspect="1"/>
          </p:cNvPicPr>
          <p:nvPr/>
        </p:nvPicPr>
        <p:blipFill>
          <a:blip r:embed="rId1"/>
          <a:stretch>
            <a:fillRect/>
          </a:stretch>
        </p:blipFill>
        <p:spPr>
          <a:xfrm>
            <a:off x="440055" y="1784350"/>
            <a:ext cx="1849755" cy="674370"/>
          </a:xfrm>
          <a:prstGeom prst="rect">
            <a:avLst/>
          </a:prstGeom>
        </p:spPr>
      </p:pic>
      <p:pic>
        <p:nvPicPr>
          <p:cNvPr id="6" name="图片 5"/>
          <p:cNvPicPr>
            <a:picLocks noChangeAspect="1"/>
          </p:cNvPicPr>
          <p:nvPr/>
        </p:nvPicPr>
        <p:blipFill>
          <a:blip r:embed="rId2"/>
          <a:stretch>
            <a:fillRect/>
          </a:stretch>
        </p:blipFill>
        <p:spPr>
          <a:xfrm>
            <a:off x="2404110" y="1809750"/>
            <a:ext cx="1637665" cy="623570"/>
          </a:xfrm>
          <a:prstGeom prst="rect">
            <a:avLst/>
          </a:prstGeom>
        </p:spPr>
      </p:pic>
      <p:sp>
        <p:nvSpPr>
          <p:cNvPr id="7" name="文本框 6"/>
          <p:cNvSpPr txBox="1"/>
          <p:nvPr/>
        </p:nvSpPr>
        <p:spPr>
          <a:xfrm>
            <a:off x="638175" y="2794000"/>
            <a:ext cx="3298825" cy="3107690"/>
          </a:xfrm>
          <a:prstGeom prst="rect">
            <a:avLst/>
          </a:prstGeom>
          <a:noFill/>
        </p:spPr>
        <p:txBody>
          <a:bodyPr wrap="square" rtlCol="0">
            <a:spAutoFit/>
          </a:bodyPr>
          <a:p>
            <a:pPr algn="l"/>
            <a:r>
              <a:rPr lang="zh-CN" altLang="en-US" sz="1400">
                <a:latin typeface="楷体_GB2312" charset="0"/>
                <a:ea typeface="楷体_GB2312" charset="0"/>
                <a:cs typeface="楷体_GB2312" charset="0"/>
              </a:rPr>
              <a:t>（一）AMOP协议。提到这个协议是因为其在解决多次协商场景方面确实有帮助，尝试用Fabric设计</a:t>
            </a:r>
            <a:r>
              <a:rPr lang="zh-CN" altLang="en-US" sz="1400">
                <a:latin typeface="楷体_GB2312" charset="0"/>
                <a:ea typeface="楷体_GB2312" charset="0"/>
                <a:cs typeface="楷体_GB2312" charset="0"/>
                <a:sym typeface="+mn-ea"/>
              </a:rPr>
              <a:t>金融</a:t>
            </a:r>
            <a:r>
              <a:rPr lang="zh-CN" altLang="en-US" sz="1400">
                <a:latin typeface="楷体_GB2312" charset="0"/>
                <a:ea typeface="楷体_GB2312" charset="0"/>
                <a:cs typeface="楷体_GB2312" charset="0"/>
              </a:rPr>
              <a:t>机构的同业交易市场业务模型时会</a:t>
            </a:r>
            <a:r>
              <a:rPr lang="zh-CN" altLang="en-US" sz="1400">
                <a:latin typeface="楷体_GB2312" charset="0"/>
                <a:ea typeface="楷体_GB2312" charset="0"/>
                <a:cs typeface="楷体_GB2312" charset="0"/>
              </a:rPr>
              <a:t>频繁遇到过这个问题。</a:t>
            </a:r>
            <a:endParaRPr lang="zh-CN" altLang="en-US" sz="1400">
              <a:latin typeface="楷体_GB2312" charset="0"/>
              <a:ea typeface="楷体_GB2312" charset="0"/>
              <a:cs typeface="楷体_GB2312" charset="0"/>
            </a:endParaRPr>
          </a:p>
          <a:p>
            <a:pPr algn="l"/>
            <a:endParaRPr lang="zh-CN" altLang="en-US" sz="1400">
              <a:latin typeface="楷体_GB2312" charset="0"/>
              <a:ea typeface="楷体_GB2312" charset="0"/>
              <a:cs typeface="楷体_GB2312" charset="0"/>
            </a:endParaRPr>
          </a:p>
          <a:p>
            <a:pPr algn="l"/>
            <a:r>
              <a:rPr lang="zh-CN" altLang="en-US" sz="1400">
                <a:latin typeface="楷体_GB2312" charset="0"/>
                <a:ea typeface="楷体_GB2312" charset="0"/>
                <a:cs typeface="楷体_GB2312" charset="0"/>
              </a:rPr>
              <a:t>（二）国密支持。这个优点相信做过Fabric的都有感受，因为在Fabric中进行国密替换不是件容易事，而国内，尤其是金融行业在这方面有强烈需求。</a:t>
            </a:r>
            <a:endParaRPr lang="zh-CN" altLang="en-US" sz="1400">
              <a:latin typeface="楷体_GB2312" charset="0"/>
              <a:ea typeface="楷体_GB2312" charset="0"/>
              <a:cs typeface="楷体_GB2312" charset="0"/>
            </a:endParaRPr>
          </a:p>
          <a:p>
            <a:pPr algn="l"/>
            <a:endParaRPr lang="zh-CN" altLang="en-US" sz="1400">
              <a:latin typeface="楷体_GB2312" charset="0"/>
              <a:ea typeface="楷体_GB2312" charset="0"/>
              <a:cs typeface="楷体_GB2312" charset="0"/>
            </a:endParaRPr>
          </a:p>
          <a:p>
            <a:pPr algn="l"/>
            <a:r>
              <a:rPr lang="zh-CN" altLang="en-US" sz="1400">
                <a:latin typeface="楷体_GB2312" charset="0"/>
                <a:ea typeface="楷体_GB2312" charset="0"/>
                <a:cs typeface="楷体_GB2312" charset="0"/>
              </a:rPr>
              <a:t>（三）支持多种CA。未来在电子合同、金融交易等方面，都需要有第三方CA的支持，能够支持多种CA对于确保区块链交易的法律地位是非常必要的。</a:t>
            </a:r>
            <a:endParaRPr lang="zh-CN" altLang="en-US" sz="1400">
              <a:latin typeface="楷体_GB2312" charset="0"/>
              <a:ea typeface="楷体_GB2312" charset="0"/>
              <a:cs typeface="楷体_GB2312" charset="0"/>
            </a:endParaRPr>
          </a:p>
        </p:txBody>
      </p:sp>
      <p:pic>
        <p:nvPicPr>
          <p:cNvPr id="10" name="图片 9"/>
          <p:cNvPicPr>
            <a:picLocks noChangeAspect="1"/>
          </p:cNvPicPr>
          <p:nvPr/>
        </p:nvPicPr>
        <p:blipFill>
          <a:blip r:embed="rId3"/>
          <a:stretch>
            <a:fillRect/>
          </a:stretch>
        </p:blipFill>
        <p:spPr>
          <a:xfrm>
            <a:off x="9630410" y="4411980"/>
            <a:ext cx="1727200" cy="990600"/>
          </a:xfrm>
          <a:prstGeom prst="rect">
            <a:avLst/>
          </a:prstGeom>
        </p:spPr>
      </p:pic>
      <p:pic>
        <p:nvPicPr>
          <p:cNvPr id="11" name="图片 10"/>
          <p:cNvPicPr>
            <a:picLocks noChangeAspect="1"/>
          </p:cNvPicPr>
          <p:nvPr/>
        </p:nvPicPr>
        <p:blipFill>
          <a:blip r:embed="rId4"/>
          <a:stretch>
            <a:fillRect/>
          </a:stretch>
        </p:blipFill>
        <p:spPr>
          <a:xfrm>
            <a:off x="10350500" y="1423670"/>
            <a:ext cx="1841500" cy="1003300"/>
          </a:xfrm>
          <a:prstGeom prst="rect">
            <a:avLst/>
          </a:prstGeom>
        </p:spPr>
      </p:pic>
      <p:pic>
        <p:nvPicPr>
          <p:cNvPr id="12" name="图片 11"/>
          <p:cNvPicPr>
            <a:picLocks noChangeAspect="1"/>
          </p:cNvPicPr>
          <p:nvPr/>
        </p:nvPicPr>
        <p:blipFill>
          <a:blip r:embed="rId5"/>
          <a:stretch>
            <a:fillRect/>
          </a:stretch>
        </p:blipFill>
        <p:spPr>
          <a:xfrm>
            <a:off x="10350500" y="2851785"/>
            <a:ext cx="1546225" cy="1154430"/>
          </a:xfrm>
          <a:prstGeom prst="rect">
            <a:avLst/>
          </a:prstGeom>
        </p:spPr>
      </p:pic>
      <p:pic>
        <p:nvPicPr>
          <p:cNvPr id="13" name="图片 12"/>
          <p:cNvPicPr>
            <a:picLocks noChangeAspect="1"/>
          </p:cNvPicPr>
          <p:nvPr/>
        </p:nvPicPr>
        <p:blipFill>
          <a:blip r:embed="rId6"/>
          <a:stretch>
            <a:fillRect/>
          </a:stretch>
        </p:blipFill>
        <p:spPr>
          <a:xfrm>
            <a:off x="9190355" y="2160905"/>
            <a:ext cx="1079500" cy="1092200"/>
          </a:xfrm>
          <a:prstGeom prst="rect">
            <a:avLst/>
          </a:prstGeom>
        </p:spPr>
      </p:pic>
      <p:pic>
        <p:nvPicPr>
          <p:cNvPr id="14" name="图片 13"/>
          <p:cNvPicPr>
            <a:picLocks noChangeAspect="1"/>
          </p:cNvPicPr>
          <p:nvPr/>
        </p:nvPicPr>
        <p:blipFill>
          <a:blip r:embed="rId7"/>
          <a:stretch>
            <a:fillRect/>
          </a:stretch>
        </p:blipFill>
        <p:spPr>
          <a:xfrm>
            <a:off x="4770755" y="1156970"/>
            <a:ext cx="1347470" cy="1321435"/>
          </a:xfrm>
          <a:prstGeom prst="rect">
            <a:avLst/>
          </a:prstGeom>
        </p:spPr>
      </p:pic>
      <p:pic>
        <p:nvPicPr>
          <p:cNvPr id="15" name="图片 14"/>
          <p:cNvPicPr>
            <a:picLocks noChangeAspect="1"/>
          </p:cNvPicPr>
          <p:nvPr/>
        </p:nvPicPr>
        <p:blipFill>
          <a:blip r:embed="rId8"/>
          <a:stretch>
            <a:fillRect/>
          </a:stretch>
        </p:blipFill>
        <p:spPr>
          <a:xfrm>
            <a:off x="6469380" y="965835"/>
            <a:ext cx="1654810" cy="1703705"/>
          </a:xfrm>
          <a:prstGeom prst="rect">
            <a:avLst/>
          </a:prstGeom>
        </p:spPr>
      </p:pic>
      <p:sp>
        <p:nvSpPr>
          <p:cNvPr id="18" name="文本框 17"/>
          <p:cNvSpPr txBox="1"/>
          <p:nvPr/>
        </p:nvSpPr>
        <p:spPr>
          <a:xfrm>
            <a:off x="5139055" y="2863850"/>
            <a:ext cx="2540000" cy="2676525"/>
          </a:xfrm>
          <a:prstGeom prst="rect">
            <a:avLst/>
          </a:prstGeom>
          <a:noFill/>
        </p:spPr>
        <p:txBody>
          <a:bodyPr wrap="square" rtlCol="0" anchor="t">
            <a:spAutoFit/>
          </a:bodyPr>
          <a:p>
            <a:pPr algn="l"/>
            <a:r>
              <a:rPr lang="zh-CN" altLang="en-US" sz="1400">
                <a:latin typeface="楷体_GB2312" charset="0"/>
                <a:ea typeface="楷体_GB2312" charset="0"/>
                <a:cs typeface="楷体_GB2312" charset="0"/>
                <a:sym typeface="+mn-ea"/>
              </a:rPr>
              <a:t>（一）</a:t>
            </a:r>
            <a:r>
              <a:rPr lang="en-US" altLang="zh-CN" sz="1400">
                <a:latin typeface="楷体_GB2312" charset="0"/>
                <a:ea typeface="楷体_GB2312" charset="0"/>
                <a:cs typeface="楷体_GB2312" charset="0"/>
                <a:sym typeface="+mn-ea"/>
              </a:rPr>
              <a:t>FISOCO BCOS</a:t>
            </a:r>
            <a:r>
              <a:rPr lang="zh-CN" altLang="en-US" sz="1400">
                <a:latin typeface="楷体_GB2312" charset="0"/>
                <a:ea typeface="楷体_GB2312" charset="0"/>
                <a:cs typeface="楷体_GB2312" charset="0"/>
                <a:sym typeface="+mn-ea"/>
              </a:rPr>
              <a:t>提供了</a:t>
            </a:r>
            <a:r>
              <a:rPr lang="en-US" altLang="zh-CN" sz="1400">
                <a:latin typeface="楷体_GB2312" charset="0"/>
                <a:ea typeface="楷体_GB2312" charset="0"/>
                <a:cs typeface="楷体_GB2312" charset="0"/>
                <a:sym typeface="+mn-ea"/>
              </a:rPr>
              <a:t>Go-SDK</a:t>
            </a:r>
            <a:r>
              <a:rPr lang="zh-CN" altLang="en-US" sz="1400">
                <a:latin typeface="楷体_GB2312" charset="0"/>
                <a:ea typeface="楷体_GB2312" charset="0"/>
                <a:cs typeface="楷体_GB2312" charset="0"/>
                <a:sym typeface="+mn-ea"/>
              </a:rPr>
              <a:t>与链</a:t>
            </a:r>
            <a:r>
              <a:rPr lang="zh-CN" altLang="en-US" sz="1400">
                <a:latin typeface="楷体_GB2312" charset="0"/>
                <a:ea typeface="楷体_GB2312" charset="0"/>
                <a:cs typeface="楷体_GB2312" charset="0"/>
                <a:sym typeface="+mn-ea"/>
              </a:rPr>
              <a:t>进行交互。</a:t>
            </a:r>
            <a:endParaRPr lang="zh-CN" altLang="en-US" sz="1400">
              <a:latin typeface="楷体_GB2312" charset="0"/>
              <a:ea typeface="楷体_GB2312" charset="0"/>
              <a:cs typeface="楷体_GB2312" charset="0"/>
              <a:sym typeface="+mn-ea"/>
            </a:endParaRPr>
          </a:p>
          <a:p>
            <a:pPr algn="l"/>
            <a:endParaRPr lang="zh-CN" altLang="en-US" sz="1400">
              <a:latin typeface="楷体_GB2312" charset="0"/>
              <a:ea typeface="楷体_GB2312" charset="0"/>
              <a:cs typeface="楷体_GB2312" charset="0"/>
              <a:sym typeface="+mn-ea"/>
            </a:endParaRPr>
          </a:p>
          <a:p>
            <a:pPr algn="l"/>
            <a:r>
              <a:rPr lang="zh-CN" altLang="en-US" sz="1400">
                <a:latin typeface="楷体_GB2312" charset="0"/>
                <a:ea typeface="楷体_GB2312" charset="0"/>
                <a:cs typeface="楷体_GB2312" charset="0"/>
                <a:sym typeface="+mn-ea"/>
              </a:rPr>
              <a:t>（二）</a:t>
            </a:r>
            <a:r>
              <a:rPr lang="en-US" altLang="zh-CN" sz="1400">
                <a:latin typeface="楷体_GB2312" charset="0"/>
                <a:ea typeface="楷体_GB2312" charset="0"/>
                <a:cs typeface="楷体_GB2312" charset="0"/>
                <a:sym typeface="+mn-ea"/>
              </a:rPr>
              <a:t>Ethereum</a:t>
            </a:r>
            <a:r>
              <a:rPr lang="zh-CN" altLang="en-US" sz="1400">
                <a:latin typeface="楷体_GB2312" charset="0"/>
                <a:ea typeface="楷体_GB2312" charset="0"/>
                <a:cs typeface="楷体_GB2312" charset="0"/>
                <a:sym typeface="+mn-ea"/>
              </a:rPr>
              <a:t>源码用</a:t>
            </a:r>
            <a:r>
              <a:rPr lang="en-US" altLang="zh-CN" sz="1400">
                <a:latin typeface="楷体_GB2312" charset="0"/>
                <a:ea typeface="楷体_GB2312" charset="0"/>
                <a:cs typeface="楷体_GB2312" charset="0"/>
                <a:sym typeface="+mn-ea"/>
              </a:rPr>
              <a:t>Go</a:t>
            </a:r>
            <a:r>
              <a:rPr lang="zh-CN" altLang="en-US" sz="1400">
                <a:latin typeface="楷体_GB2312" charset="0"/>
                <a:ea typeface="楷体_GB2312" charset="0"/>
                <a:cs typeface="楷体_GB2312" charset="0"/>
                <a:sym typeface="+mn-ea"/>
              </a:rPr>
              <a:t>编写，</a:t>
            </a:r>
            <a:r>
              <a:rPr lang="en-US" altLang="zh-CN" sz="1400">
                <a:latin typeface="楷体_GB2312" charset="0"/>
                <a:ea typeface="楷体_GB2312" charset="0"/>
                <a:cs typeface="楷体_GB2312" charset="0"/>
                <a:sym typeface="+mn-ea"/>
              </a:rPr>
              <a:t>Go</a:t>
            </a:r>
            <a:r>
              <a:rPr lang="zh-CN" altLang="en-US" sz="1400">
                <a:latin typeface="楷体_GB2312" charset="0"/>
                <a:ea typeface="楷体_GB2312" charset="0"/>
                <a:cs typeface="楷体_GB2312" charset="0"/>
                <a:sym typeface="+mn-ea"/>
              </a:rPr>
              <a:t>语言在区块链方面应用</a:t>
            </a:r>
            <a:r>
              <a:rPr lang="zh-CN" altLang="en-US" sz="1400">
                <a:latin typeface="楷体_GB2312" charset="0"/>
                <a:ea typeface="楷体_GB2312" charset="0"/>
                <a:cs typeface="楷体_GB2312" charset="0"/>
                <a:sym typeface="+mn-ea"/>
              </a:rPr>
              <a:t>更广泛。</a:t>
            </a:r>
            <a:endParaRPr lang="zh-CN" altLang="en-US" sz="1400">
              <a:latin typeface="楷体_GB2312" charset="0"/>
              <a:ea typeface="楷体_GB2312" charset="0"/>
              <a:cs typeface="楷体_GB2312" charset="0"/>
              <a:sym typeface="+mn-ea"/>
            </a:endParaRPr>
          </a:p>
          <a:p>
            <a:pPr algn="l"/>
            <a:endParaRPr lang="zh-CN" altLang="en-US" sz="1400">
              <a:latin typeface="楷体_GB2312" charset="0"/>
              <a:ea typeface="楷体_GB2312" charset="0"/>
              <a:cs typeface="楷体_GB2312" charset="0"/>
              <a:sym typeface="+mn-ea"/>
            </a:endParaRPr>
          </a:p>
          <a:p>
            <a:pPr algn="l"/>
            <a:r>
              <a:rPr lang="zh-CN" altLang="en-US" sz="1400">
                <a:latin typeface="楷体_GB2312" charset="0"/>
                <a:ea typeface="楷体_GB2312" charset="0"/>
                <a:cs typeface="楷体_GB2312" charset="0"/>
                <a:sym typeface="+mn-ea"/>
              </a:rPr>
              <a:t>（三）</a:t>
            </a:r>
            <a:r>
              <a:rPr lang="en-US" altLang="zh-CN" sz="1400">
                <a:latin typeface="楷体_GB2312" charset="0"/>
                <a:ea typeface="楷体_GB2312" charset="0"/>
                <a:cs typeface="楷体_GB2312" charset="0"/>
                <a:sym typeface="+mn-ea"/>
              </a:rPr>
              <a:t>Golang</a:t>
            </a:r>
            <a:r>
              <a:rPr lang="zh-CN" altLang="en-US" sz="1400">
                <a:latin typeface="楷体_GB2312" charset="0"/>
                <a:ea typeface="楷体_GB2312" charset="0"/>
                <a:cs typeface="楷体_GB2312" charset="0"/>
                <a:sym typeface="+mn-ea"/>
              </a:rPr>
              <a:t>代码简洁，天生支持多核</a:t>
            </a:r>
            <a:r>
              <a:rPr lang="zh-CN" altLang="en-US" sz="1400">
                <a:latin typeface="楷体_GB2312" charset="0"/>
                <a:ea typeface="楷体_GB2312" charset="0"/>
                <a:cs typeface="楷体_GB2312" charset="0"/>
                <a:sym typeface="+mn-ea"/>
              </a:rPr>
              <a:t>并行。</a:t>
            </a:r>
            <a:endParaRPr lang="zh-CN" altLang="en-US" sz="1400">
              <a:latin typeface="楷体_GB2312" charset="0"/>
              <a:ea typeface="楷体_GB2312" charset="0"/>
              <a:cs typeface="楷体_GB2312" charset="0"/>
              <a:sym typeface="+mn-ea"/>
            </a:endParaRPr>
          </a:p>
          <a:p>
            <a:pPr algn="l"/>
            <a:endParaRPr lang="zh-CN" altLang="en-US" sz="1400">
              <a:latin typeface="楷体_GB2312" charset="0"/>
              <a:ea typeface="楷体_GB2312" charset="0"/>
              <a:cs typeface="楷体_GB2312" charset="0"/>
              <a:sym typeface="+mn-ea"/>
            </a:endParaRPr>
          </a:p>
          <a:p>
            <a:pPr algn="l"/>
            <a:r>
              <a:rPr lang="zh-CN" altLang="en-US" sz="1400">
                <a:latin typeface="楷体_GB2312" charset="0"/>
                <a:ea typeface="楷体_GB2312" charset="0"/>
                <a:cs typeface="楷体_GB2312" charset="0"/>
                <a:sym typeface="+mn-ea"/>
              </a:rPr>
              <a:t>（四）不同于</a:t>
            </a:r>
            <a:r>
              <a:rPr lang="en-US" altLang="zh-CN" sz="1400">
                <a:latin typeface="楷体_GB2312" charset="0"/>
                <a:ea typeface="楷体_GB2312" charset="0"/>
                <a:cs typeface="楷体_GB2312" charset="0"/>
                <a:sym typeface="+mn-ea"/>
              </a:rPr>
              <a:t>Java</a:t>
            </a:r>
            <a:r>
              <a:rPr lang="zh-CN" altLang="en-US" sz="1400">
                <a:latin typeface="楷体_GB2312" charset="0"/>
                <a:ea typeface="楷体_GB2312" charset="0"/>
                <a:cs typeface="楷体_GB2312" charset="0"/>
                <a:sym typeface="+mn-ea"/>
              </a:rPr>
              <a:t>需要</a:t>
            </a:r>
            <a:r>
              <a:rPr lang="en-US" altLang="zh-CN" sz="1400">
                <a:latin typeface="楷体_GB2312" charset="0"/>
                <a:ea typeface="楷体_GB2312" charset="0"/>
                <a:cs typeface="楷体_GB2312" charset="0"/>
                <a:sym typeface="+mn-ea"/>
              </a:rPr>
              <a:t>JVM</a:t>
            </a:r>
            <a:r>
              <a:rPr lang="zh-CN" altLang="en-US" sz="1400">
                <a:latin typeface="楷体_GB2312" charset="0"/>
                <a:ea typeface="楷体_GB2312" charset="0"/>
                <a:cs typeface="楷体_GB2312" charset="0"/>
                <a:sym typeface="+mn-ea"/>
              </a:rPr>
              <a:t>，</a:t>
            </a:r>
            <a:r>
              <a:rPr lang="en-US" altLang="zh-CN" sz="1400">
                <a:latin typeface="楷体_GB2312" charset="0"/>
                <a:ea typeface="楷体_GB2312" charset="0"/>
                <a:cs typeface="楷体_GB2312" charset="0"/>
                <a:sym typeface="+mn-ea"/>
              </a:rPr>
              <a:t>Go</a:t>
            </a:r>
            <a:r>
              <a:rPr lang="zh-CN" altLang="en-US" sz="1400">
                <a:latin typeface="楷体_GB2312" charset="0"/>
                <a:ea typeface="楷体_GB2312" charset="0"/>
                <a:cs typeface="楷体_GB2312" charset="0"/>
                <a:sym typeface="+mn-ea"/>
              </a:rPr>
              <a:t>可跨平台</a:t>
            </a:r>
            <a:r>
              <a:rPr lang="zh-CN" altLang="en-US" sz="1400">
                <a:latin typeface="楷体_GB2312" charset="0"/>
                <a:ea typeface="楷体_GB2312" charset="0"/>
                <a:cs typeface="楷体_GB2312" charset="0"/>
                <a:sym typeface="+mn-ea"/>
              </a:rPr>
              <a:t>运行。</a:t>
            </a:r>
            <a:endParaRPr lang="zh-CN" altLang="en-US" sz="1400">
              <a:latin typeface="楷体_GB2312" charset="0"/>
              <a:ea typeface="楷体_GB2312" charset="0"/>
              <a:cs typeface="楷体_GB2312"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8300"/>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课题研究方法与</a:t>
            </a:r>
            <a:r>
              <a:rPr lang="zh-CN" altLang="en-US" dirty="0">
                <a:solidFill>
                  <a:schemeClr val="bg1"/>
                </a:solidFill>
                <a:latin typeface="微软雅黑" panose="020B0503020204020204" pitchFamily="34" charset="-122"/>
                <a:ea typeface="微软雅黑" panose="020B0503020204020204" pitchFamily="34" charset="-122"/>
              </a:rPr>
              <a:t>准备内容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0055" y="1108075"/>
            <a:ext cx="2320290" cy="521970"/>
          </a:xfrm>
          <a:prstGeom prst="rect">
            <a:avLst/>
          </a:prstGeom>
          <a:noFill/>
        </p:spPr>
        <p:txBody>
          <a:bodyPr wrap="none" rtlCol="0">
            <a:spAutoFit/>
          </a:bodyPr>
          <a:p>
            <a:r>
              <a:rPr lang="zh-CN" altLang="en-US" sz="2800" b="1">
                <a:latin typeface="+mj-ea"/>
                <a:ea typeface="+mj-ea"/>
              </a:rPr>
              <a:t>准备工作情况</a:t>
            </a:r>
            <a:endParaRPr lang="zh-CN" altLang="en-US" sz="2800" b="1">
              <a:latin typeface="+mj-ea"/>
              <a:ea typeface="+mj-ea"/>
            </a:endParaRPr>
          </a:p>
        </p:txBody>
      </p:sp>
      <p:pic>
        <p:nvPicPr>
          <p:cNvPr id="6" name="图片 5"/>
          <p:cNvPicPr>
            <a:picLocks noChangeAspect="1"/>
          </p:cNvPicPr>
          <p:nvPr/>
        </p:nvPicPr>
        <p:blipFill>
          <a:blip r:embed="rId1"/>
          <a:stretch>
            <a:fillRect/>
          </a:stretch>
        </p:blipFill>
        <p:spPr>
          <a:xfrm>
            <a:off x="6544945" y="746125"/>
            <a:ext cx="5647055" cy="4091940"/>
          </a:xfrm>
          <a:prstGeom prst="rect">
            <a:avLst/>
          </a:prstGeom>
        </p:spPr>
      </p:pic>
      <p:sp>
        <p:nvSpPr>
          <p:cNvPr id="10" name="文本框 9"/>
          <p:cNvSpPr txBox="1"/>
          <p:nvPr/>
        </p:nvSpPr>
        <p:spPr>
          <a:xfrm>
            <a:off x="631825" y="1991995"/>
            <a:ext cx="5646420" cy="922020"/>
          </a:xfrm>
          <a:prstGeom prst="rect">
            <a:avLst/>
          </a:prstGeom>
          <a:noFill/>
        </p:spPr>
        <p:txBody>
          <a:bodyPr wrap="square" rtlCol="0">
            <a:spAutoFit/>
          </a:bodyPr>
          <a:p>
            <a:pPr algn="l"/>
            <a:r>
              <a:rPr lang="zh-CN" altLang="en-US"/>
              <a:t>在</a:t>
            </a:r>
            <a:r>
              <a:rPr lang="en-US" altLang="zh-CN"/>
              <a:t>Ubuntu20.0.4</a:t>
            </a:r>
            <a:r>
              <a:rPr lang="zh-CN" altLang="en-US"/>
              <a:t>上配置</a:t>
            </a:r>
            <a:r>
              <a:rPr lang="en-US" altLang="zh-CN"/>
              <a:t>FISCO BCOS</a:t>
            </a:r>
            <a:r>
              <a:rPr lang="zh-CN" altLang="en-US"/>
              <a:t>环境，使用build_chain.sh快速搭建区块链</a:t>
            </a:r>
            <a:r>
              <a:rPr lang="zh-CN" altLang="en-US"/>
              <a:t>多节点模拟</a:t>
            </a:r>
            <a:r>
              <a:rPr lang="zh-CN" altLang="en-US"/>
              <a:t>异构数</a:t>
            </a:r>
            <a:endParaRPr lang="zh-CN" altLang="en-US"/>
          </a:p>
          <a:p>
            <a:pPr algn="l"/>
            <a:r>
              <a:rPr lang="zh-CN" altLang="en-US"/>
              <a:t>据源行为，搭建</a:t>
            </a:r>
            <a:r>
              <a:rPr lang="en-US" altLang="zh-CN"/>
              <a:t>WEBASE</a:t>
            </a:r>
            <a:r>
              <a:rPr lang="zh-CN" altLang="en-US"/>
              <a:t>管理平台。</a:t>
            </a:r>
            <a:endParaRPr lang="zh-CN" altLang="en-US"/>
          </a:p>
        </p:txBody>
      </p:sp>
      <p:sp>
        <p:nvSpPr>
          <p:cNvPr id="11" name="椭圆 10"/>
          <p:cNvSpPr/>
          <p:nvPr/>
        </p:nvSpPr>
        <p:spPr>
          <a:xfrm>
            <a:off x="525145" y="2135505"/>
            <a:ext cx="88265" cy="882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543560" y="3107055"/>
            <a:ext cx="88265" cy="882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631825" y="2967990"/>
            <a:ext cx="5646420" cy="922020"/>
          </a:xfrm>
          <a:prstGeom prst="rect">
            <a:avLst/>
          </a:prstGeom>
          <a:noFill/>
        </p:spPr>
        <p:txBody>
          <a:bodyPr wrap="square" rtlCol="0">
            <a:spAutoFit/>
          </a:bodyPr>
          <a:p>
            <a:pPr algn="l"/>
            <a:r>
              <a:rPr lang="zh-CN" altLang="en-US"/>
              <a:t>拟使用</a:t>
            </a:r>
            <a:r>
              <a:rPr lang="en-US" altLang="zh-CN"/>
              <a:t>Gin+Gorm</a:t>
            </a:r>
            <a:r>
              <a:rPr lang="zh-CN" altLang="en-US"/>
              <a:t>开发后台管理系统，并将一些无</a:t>
            </a:r>
            <a:endParaRPr lang="zh-CN" altLang="en-US"/>
          </a:p>
          <a:p>
            <a:pPr algn="l"/>
            <a:r>
              <a:rPr lang="zh-CN" altLang="en-US"/>
              <a:t>需上链的数据保存至本地</a:t>
            </a:r>
            <a:r>
              <a:rPr lang="en-US" altLang="zh-CN"/>
              <a:t>Mysql</a:t>
            </a:r>
            <a:r>
              <a:rPr lang="zh-CN" altLang="en-US"/>
              <a:t>，前端部分使用</a:t>
            </a:r>
            <a:r>
              <a:rPr lang="en-US" altLang="zh-CN"/>
              <a:t>React</a:t>
            </a:r>
            <a:r>
              <a:rPr lang="zh-CN" altLang="en-US"/>
              <a:t>相关技术栈</a:t>
            </a:r>
            <a:r>
              <a:rPr lang="zh-CN" altLang="en-US"/>
              <a:t>完成。</a:t>
            </a:r>
            <a:endParaRPr lang="zh-CN" altLang="en-US"/>
          </a:p>
        </p:txBody>
      </p:sp>
      <p:sp>
        <p:nvSpPr>
          <p:cNvPr id="15" name="椭圆 14"/>
          <p:cNvSpPr/>
          <p:nvPr/>
        </p:nvSpPr>
        <p:spPr>
          <a:xfrm>
            <a:off x="549910" y="4078605"/>
            <a:ext cx="88265" cy="882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638175" y="3932555"/>
            <a:ext cx="5219700" cy="645160"/>
          </a:xfrm>
          <a:prstGeom prst="rect">
            <a:avLst/>
          </a:prstGeom>
          <a:noFill/>
        </p:spPr>
        <p:txBody>
          <a:bodyPr wrap="none" rtlCol="0">
            <a:spAutoFit/>
          </a:bodyPr>
          <a:p>
            <a:r>
              <a:rPr lang="zh-CN" altLang="en-US"/>
              <a:t>使用</a:t>
            </a:r>
            <a:r>
              <a:rPr lang="en-US" altLang="zh-CN"/>
              <a:t>Go-SDK</a:t>
            </a:r>
            <a:r>
              <a:rPr lang="zh-CN" altLang="en-US"/>
              <a:t>与区块链进行</a:t>
            </a:r>
            <a:r>
              <a:rPr lang="zh-CN" altLang="en-US"/>
              <a:t>交互，继续学习</a:t>
            </a:r>
            <a:r>
              <a:rPr lang="en-US" altLang="zh-CN"/>
              <a:t>Solidity</a:t>
            </a:r>
            <a:endParaRPr lang="en-US" altLang="zh-CN"/>
          </a:p>
          <a:p>
            <a:r>
              <a:rPr lang="zh-CN" altLang="en-US"/>
              <a:t>语言编写</a:t>
            </a:r>
            <a:r>
              <a:rPr lang="zh-CN" altLang="en-US"/>
              <a:t>智能合约。</a:t>
            </a:r>
            <a:endParaRPr lang="zh-CN" altLang="en-US"/>
          </a:p>
        </p:txBody>
      </p:sp>
      <p:sp>
        <p:nvSpPr>
          <p:cNvPr id="3" name="椭圆 2"/>
          <p:cNvSpPr/>
          <p:nvPr/>
        </p:nvSpPr>
        <p:spPr>
          <a:xfrm>
            <a:off x="556260" y="4796790"/>
            <a:ext cx="88265" cy="882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44525" y="4657090"/>
            <a:ext cx="4526280" cy="368300"/>
          </a:xfrm>
          <a:prstGeom prst="rect">
            <a:avLst/>
          </a:prstGeom>
          <a:noFill/>
        </p:spPr>
        <p:txBody>
          <a:bodyPr wrap="none" rtlCol="0">
            <a:spAutoFit/>
          </a:bodyPr>
          <a:p>
            <a:r>
              <a:rPr lang="zh-CN" altLang="en-US"/>
              <a:t>哈希</a:t>
            </a:r>
            <a:r>
              <a:rPr lang="zh-CN" altLang="en-US"/>
              <a:t>函数、数字签名以及非对称加密的</a:t>
            </a:r>
            <a:r>
              <a:rPr lang="zh-CN" altLang="en-US"/>
              <a:t>实现</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49"/>
          <p:cNvGrpSpPr/>
          <p:nvPr/>
        </p:nvGrpSpPr>
        <p:grpSpPr>
          <a:xfrm>
            <a:off x="5113251" y="1459528"/>
            <a:ext cx="1965498" cy="1969472"/>
            <a:chOff x="2362200" y="2838801"/>
            <a:chExt cx="1198786" cy="1201210"/>
          </a:xfrm>
        </p:grpSpPr>
        <p:grpSp>
          <p:nvGrpSpPr>
            <p:cNvPr id="51" name="组合 79"/>
            <p:cNvGrpSpPr/>
            <p:nvPr/>
          </p:nvGrpSpPr>
          <p:grpSpPr bwMode="auto">
            <a:xfrm>
              <a:off x="2362200" y="2838801"/>
              <a:ext cx="1198786" cy="1201210"/>
              <a:chOff x="6379729" y="2488774"/>
              <a:chExt cx="2513016" cy="2513016"/>
            </a:xfrm>
          </p:grpSpPr>
          <p:sp>
            <p:nvSpPr>
              <p:cNvPr id="54" name="任意多边形 5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55" name="任意多边形 5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52" name="椭圆 80"/>
            <p:cNvSpPr/>
            <p:nvPr/>
          </p:nvSpPr>
          <p:spPr bwMode="auto">
            <a:xfrm>
              <a:off x="2528441" y="3008058"/>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10" name="文本框 9"/>
          <p:cNvSpPr txBox="1"/>
          <p:nvPr/>
        </p:nvSpPr>
        <p:spPr>
          <a:xfrm>
            <a:off x="3616035" y="3733705"/>
            <a:ext cx="4959929" cy="706755"/>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研究工作进</a:t>
            </a:r>
            <a:r>
              <a:rPr lang="zh-CN" altLang="en-US" sz="4000" dirty="0">
                <a:solidFill>
                  <a:srgbClr val="44546A"/>
                </a:solidFill>
                <a:latin typeface="微软雅黑" panose="020B0503020204020204" pitchFamily="34" charset="-122"/>
                <a:ea typeface="微软雅黑" panose="020B0503020204020204" pitchFamily="34" charset="-122"/>
              </a:rPr>
              <a:t>展安排</a:t>
            </a:r>
            <a:endParaRPr lang="zh-CN" altLang="en-US" sz="4000" dirty="0">
              <a:solidFill>
                <a:srgbClr val="44546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719580" y="4441825"/>
            <a:ext cx="8891905" cy="521969"/>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 Arrangement of research progress</a:t>
            </a:r>
            <a:endPar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pic>
        <p:nvPicPr>
          <p:cNvPr id="15"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4274" y="2222812"/>
            <a:ext cx="442574" cy="4425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74052"/>
            <a:ext cx="4959929" cy="368300"/>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04.</a:t>
            </a:r>
            <a:r>
              <a:rPr lang="zh-CN" altLang="en-US" dirty="0">
                <a:solidFill>
                  <a:schemeClr val="bg1"/>
                </a:solidFill>
                <a:latin typeface="微软雅黑" panose="020B0503020204020204" pitchFamily="34" charset="-122"/>
                <a:ea typeface="微软雅黑" panose="020B0503020204020204" pitchFamily="34" charset="-122"/>
              </a:rPr>
              <a:t>研究工作进展</a:t>
            </a:r>
            <a:r>
              <a:rPr lang="zh-CN" altLang="en-US" dirty="0">
                <a:solidFill>
                  <a:schemeClr val="bg1"/>
                </a:solidFill>
                <a:latin typeface="微软雅黑" panose="020B0503020204020204" pitchFamily="34" charset="-122"/>
                <a:ea typeface="微软雅黑" panose="020B0503020204020204" pitchFamily="34" charset="-122"/>
              </a:rPr>
              <a:t>安排</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0" name="矩形 10"/>
          <p:cNvSpPr/>
          <p:nvPr/>
        </p:nvSpPr>
        <p:spPr>
          <a:xfrm rot="13639649" flipH="1">
            <a:off x="3928740" y="2276637"/>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圆角右箭头 11"/>
          <p:cNvSpPr/>
          <p:nvPr/>
        </p:nvSpPr>
        <p:spPr>
          <a:xfrm rot="13500000" flipH="1" flipV="1">
            <a:off x="3012653" y="1771612"/>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42" name="下箭头 12"/>
          <p:cNvSpPr/>
          <p:nvPr/>
        </p:nvSpPr>
        <p:spPr>
          <a:xfrm rot="13500000" flipH="1">
            <a:off x="2665237" y="1794023"/>
            <a:ext cx="254176" cy="739644"/>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13"/>
          <p:cNvSpPr/>
          <p:nvPr/>
        </p:nvSpPr>
        <p:spPr>
          <a:xfrm rot="13639649" flipH="1">
            <a:off x="9208035" y="2271829"/>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矩形 14"/>
          <p:cNvSpPr/>
          <p:nvPr/>
        </p:nvSpPr>
        <p:spPr>
          <a:xfrm rot="18760351">
            <a:off x="9208035" y="3472739"/>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9" name="圆角右箭头 15"/>
          <p:cNvSpPr/>
          <p:nvPr/>
        </p:nvSpPr>
        <p:spPr>
          <a:xfrm rot="13500000" flipH="1" flipV="1">
            <a:off x="8285227" y="1771610"/>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1" name="空心弧 16"/>
          <p:cNvSpPr/>
          <p:nvPr/>
        </p:nvSpPr>
        <p:spPr>
          <a:xfrm rot="14186440">
            <a:off x="8086529" y="3165995"/>
            <a:ext cx="926360" cy="948616"/>
          </a:xfrm>
          <a:prstGeom prst="blockArc">
            <a:avLst>
              <a:gd name="adj1" fmla="val 15898272"/>
              <a:gd name="adj2" fmla="val 1755446"/>
              <a:gd name="adj3" fmla="val 1329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4" name="环形箭头 17"/>
          <p:cNvSpPr/>
          <p:nvPr/>
        </p:nvSpPr>
        <p:spPr>
          <a:xfrm rot="3600000" flipH="1">
            <a:off x="8110164" y="3138667"/>
            <a:ext cx="1099188" cy="994849"/>
          </a:xfrm>
          <a:prstGeom prst="circularArrow">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57" name="圆角右箭头 18"/>
          <p:cNvSpPr/>
          <p:nvPr/>
        </p:nvSpPr>
        <p:spPr>
          <a:xfrm rot="18900000" flipV="1">
            <a:off x="8285223" y="3548763"/>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4" name="矩形 19"/>
          <p:cNvSpPr/>
          <p:nvPr/>
        </p:nvSpPr>
        <p:spPr>
          <a:xfrm>
            <a:off x="3682104" y="2871246"/>
            <a:ext cx="230253" cy="1454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矩形 20"/>
          <p:cNvSpPr/>
          <p:nvPr/>
        </p:nvSpPr>
        <p:spPr>
          <a:xfrm rot="18760351">
            <a:off x="3928740" y="3467927"/>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矩形 21"/>
          <p:cNvSpPr/>
          <p:nvPr/>
        </p:nvSpPr>
        <p:spPr>
          <a:xfrm rot="13639649" flipH="1">
            <a:off x="6581374" y="2271828"/>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矩形 22"/>
          <p:cNvSpPr/>
          <p:nvPr/>
        </p:nvSpPr>
        <p:spPr>
          <a:xfrm rot="18760351">
            <a:off x="6581374" y="3472738"/>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8" name="矩形 23"/>
          <p:cNvSpPr/>
          <p:nvPr/>
        </p:nvSpPr>
        <p:spPr>
          <a:xfrm rot="13639649" flipH="1">
            <a:off x="6466192" y="1820890"/>
            <a:ext cx="945240"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矩形 24"/>
          <p:cNvSpPr/>
          <p:nvPr/>
        </p:nvSpPr>
        <p:spPr>
          <a:xfrm rot="18760351">
            <a:off x="6466189" y="3920335"/>
            <a:ext cx="945240"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0" name="圆角右箭头 25"/>
          <p:cNvSpPr/>
          <p:nvPr/>
        </p:nvSpPr>
        <p:spPr>
          <a:xfrm rot="13500000" flipH="1" flipV="1">
            <a:off x="5648940" y="1771610"/>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1" name="圆角右箭头 26"/>
          <p:cNvSpPr/>
          <p:nvPr/>
        </p:nvSpPr>
        <p:spPr>
          <a:xfrm rot="13500000" flipH="1" flipV="1">
            <a:off x="5648942" y="1040378"/>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2" name="圆角右箭头 27"/>
          <p:cNvSpPr/>
          <p:nvPr/>
        </p:nvSpPr>
        <p:spPr>
          <a:xfrm rot="18900000" flipV="1">
            <a:off x="5648936" y="3548763"/>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3" name="圆角右箭头 28"/>
          <p:cNvSpPr/>
          <p:nvPr/>
        </p:nvSpPr>
        <p:spPr>
          <a:xfrm rot="18900000" flipV="1">
            <a:off x="5648938" y="4263926"/>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8" name="圆角右箭头 33"/>
          <p:cNvSpPr/>
          <p:nvPr/>
        </p:nvSpPr>
        <p:spPr>
          <a:xfrm rot="18900000" flipV="1">
            <a:off x="3012649" y="3548766"/>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9" name="下箭头 34"/>
          <p:cNvSpPr/>
          <p:nvPr/>
        </p:nvSpPr>
        <p:spPr>
          <a:xfrm rot="16200000">
            <a:off x="3315629" y="2623986"/>
            <a:ext cx="254176" cy="639976"/>
          </a:xfrm>
          <a:prstGeom prst="downArrow">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0" name="下箭头 35"/>
          <p:cNvSpPr/>
          <p:nvPr/>
        </p:nvSpPr>
        <p:spPr>
          <a:xfrm rot="18900000">
            <a:off x="5016243" y="3411004"/>
            <a:ext cx="254176" cy="154907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1" name="下箭头 36"/>
          <p:cNvSpPr/>
          <p:nvPr/>
        </p:nvSpPr>
        <p:spPr>
          <a:xfrm rot="13500000" flipH="1">
            <a:off x="5025793" y="929647"/>
            <a:ext cx="254176" cy="1538157"/>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下箭头 37"/>
          <p:cNvSpPr/>
          <p:nvPr/>
        </p:nvSpPr>
        <p:spPr>
          <a:xfrm rot="18900000">
            <a:off x="5311854" y="3353167"/>
            <a:ext cx="254176" cy="76143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下箭头 38"/>
          <p:cNvSpPr/>
          <p:nvPr/>
        </p:nvSpPr>
        <p:spPr>
          <a:xfrm rot="13500000" flipH="1">
            <a:off x="5309154" y="1760126"/>
            <a:ext cx="254176" cy="779364"/>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下箭头 39"/>
          <p:cNvSpPr/>
          <p:nvPr/>
        </p:nvSpPr>
        <p:spPr>
          <a:xfrm rot="18900000">
            <a:off x="7929452" y="3331534"/>
            <a:ext cx="254176" cy="78014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下箭头 40"/>
          <p:cNvSpPr/>
          <p:nvPr/>
        </p:nvSpPr>
        <p:spPr>
          <a:xfrm rot="13500000" flipH="1">
            <a:off x="7928498" y="1763776"/>
            <a:ext cx="254176" cy="793111"/>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6" name="下箭头 41"/>
          <p:cNvSpPr/>
          <p:nvPr/>
        </p:nvSpPr>
        <p:spPr>
          <a:xfrm rot="10800000">
            <a:off x="9792020" y="1850494"/>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7" name="下箭头 42"/>
          <p:cNvSpPr/>
          <p:nvPr/>
        </p:nvSpPr>
        <p:spPr>
          <a:xfrm flipH="1">
            <a:off x="9792020" y="3679411"/>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8" name="下箭头 43"/>
          <p:cNvSpPr/>
          <p:nvPr/>
        </p:nvSpPr>
        <p:spPr>
          <a:xfrm rot="16200000" flipH="1">
            <a:off x="10693439" y="2765115"/>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9" name="下箭头 44"/>
          <p:cNvSpPr/>
          <p:nvPr/>
        </p:nvSpPr>
        <p:spPr>
          <a:xfrm rot="18973824" flipH="1">
            <a:off x="10430777" y="3413572"/>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0" name="下箭头 45"/>
          <p:cNvSpPr/>
          <p:nvPr/>
        </p:nvSpPr>
        <p:spPr>
          <a:xfrm rot="13426176">
            <a:off x="10430779" y="2120208"/>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1" name="椭圆 46"/>
          <p:cNvSpPr/>
          <p:nvPr/>
        </p:nvSpPr>
        <p:spPr>
          <a:xfrm rot="16200000">
            <a:off x="3907545" y="2199768"/>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椭圆 47"/>
          <p:cNvSpPr/>
          <p:nvPr/>
        </p:nvSpPr>
        <p:spPr>
          <a:xfrm rot="16200000">
            <a:off x="9173710" y="2199768"/>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3" name="椭圆 48"/>
          <p:cNvSpPr/>
          <p:nvPr/>
        </p:nvSpPr>
        <p:spPr>
          <a:xfrm rot="16200000">
            <a:off x="6524595" y="2199768"/>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6" name="下箭头 70"/>
          <p:cNvSpPr/>
          <p:nvPr/>
        </p:nvSpPr>
        <p:spPr>
          <a:xfrm rot="16200000">
            <a:off x="2819933" y="2677430"/>
            <a:ext cx="254176" cy="533087"/>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7" name="下箭头 71"/>
          <p:cNvSpPr/>
          <p:nvPr/>
        </p:nvSpPr>
        <p:spPr>
          <a:xfrm rot="18900000">
            <a:off x="2675757" y="3350431"/>
            <a:ext cx="254176" cy="780112"/>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8" name="椭圆 72"/>
          <p:cNvSpPr/>
          <p:nvPr/>
        </p:nvSpPr>
        <p:spPr>
          <a:xfrm rot="16200000">
            <a:off x="1261639" y="2199768"/>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9" name="TextBox 67"/>
          <p:cNvSpPr txBox="1"/>
          <p:nvPr/>
        </p:nvSpPr>
        <p:spPr>
          <a:xfrm>
            <a:off x="1261557" y="2678150"/>
            <a:ext cx="1466850" cy="521970"/>
          </a:xfrm>
          <a:prstGeom prst="rect">
            <a:avLst/>
          </a:prstGeom>
          <a:noFill/>
        </p:spPr>
        <p:txBody>
          <a:bodyPr wrap="none" rtlCol="0">
            <a:spAutoFit/>
          </a:bodyPr>
          <a:lstStyle/>
          <a:p>
            <a:pPr algn="ctr"/>
            <a:r>
              <a:rPr lang="en-US" altLang="zh-CN" sz="2800" b="1" dirty="0">
                <a:solidFill>
                  <a:schemeClr val="bg1"/>
                </a:solidFill>
              </a:rPr>
              <a:t>2022.12</a:t>
            </a:r>
            <a:endParaRPr lang="en-US" altLang="zh-CN" sz="2800" b="1" dirty="0">
              <a:solidFill>
                <a:schemeClr val="bg1"/>
              </a:solidFill>
            </a:endParaRPr>
          </a:p>
        </p:txBody>
      </p:sp>
      <p:sp>
        <p:nvSpPr>
          <p:cNvPr id="3" name="TextBox 67"/>
          <p:cNvSpPr txBox="1"/>
          <p:nvPr/>
        </p:nvSpPr>
        <p:spPr>
          <a:xfrm>
            <a:off x="3919667" y="2683865"/>
            <a:ext cx="1466850" cy="521970"/>
          </a:xfrm>
          <a:prstGeom prst="rect">
            <a:avLst/>
          </a:prstGeom>
          <a:noFill/>
        </p:spPr>
        <p:txBody>
          <a:bodyPr wrap="none" rtlCol="0">
            <a:spAutoFit/>
          </a:bodyPr>
          <a:p>
            <a:pPr algn="ctr"/>
            <a:r>
              <a:rPr lang="en-US" altLang="zh-CN" sz="2800" b="1" dirty="0">
                <a:solidFill>
                  <a:schemeClr val="bg1"/>
                </a:solidFill>
              </a:rPr>
              <a:t>2023.03</a:t>
            </a:r>
            <a:endParaRPr lang="en-US" altLang="zh-CN" sz="2800" b="1" dirty="0">
              <a:solidFill>
                <a:schemeClr val="bg1"/>
              </a:solidFill>
            </a:endParaRPr>
          </a:p>
        </p:txBody>
      </p:sp>
      <p:sp>
        <p:nvSpPr>
          <p:cNvPr id="4" name="TextBox 67"/>
          <p:cNvSpPr txBox="1"/>
          <p:nvPr/>
        </p:nvSpPr>
        <p:spPr>
          <a:xfrm>
            <a:off x="6536502" y="2683865"/>
            <a:ext cx="1466850" cy="521970"/>
          </a:xfrm>
          <a:prstGeom prst="rect">
            <a:avLst/>
          </a:prstGeom>
          <a:noFill/>
        </p:spPr>
        <p:txBody>
          <a:bodyPr wrap="none" rtlCol="0">
            <a:spAutoFit/>
          </a:bodyPr>
          <a:p>
            <a:pPr algn="ctr"/>
            <a:r>
              <a:rPr lang="en-US" altLang="zh-CN" sz="2800" b="1" dirty="0">
                <a:solidFill>
                  <a:schemeClr val="bg1"/>
                </a:solidFill>
              </a:rPr>
              <a:t>2023.04</a:t>
            </a:r>
            <a:endParaRPr lang="en-US" altLang="zh-CN" sz="2800" b="1" dirty="0">
              <a:solidFill>
                <a:schemeClr val="bg1"/>
              </a:solidFill>
            </a:endParaRPr>
          </a:p>
        </p:txBody>
      </p:sp>
      <p:sp>
        <p:nvSpPr>
          <p:cNvPr id="5" name="TextBox 67"/>
          <p:cNvSpPr txBox="1"/>
          <p:nvPr/>
        </p:nvSpPr>
        <p:spPr>
          <a:xfrm>
            <a:off x="9185722" y="2683865"/>
            <a:ext cx="1466850" cy="521970"/>
          </a:xfrm>
          <a:prstGeom prst="rect">
            <a:avLst/>
          </a:prstGeom>
          <a:noFill/>
        </p:spPr>
        <p:txBody>
          <a:bodyPr wrap="none" rtlCol="0">
            <a:spAutoFit/>
          </a:bodyPr>
          <a:p>
            <a:pPr algn="ctr"/>
            <a:r>
              <a:rPr lang="en-US" altLang="zh-CN" sz="2800" b="1" dirty="0">
                <a:solidFill>
                  <a:schemeClr val="bg1"/>
                </a:solidFill>
              </a:rPr>
              <a:t>2023.05</a:t>
            </a:r>
            <a:endParaRPr lang="en-US" altLang="zh-CN" sz="2800" b="1" dirty="0">
              <a:solidFill>
                <a:schemeClr val="bg1"/>
              </a:solidFill>
            </a:endParaRPr>
          </a:p>
        </p:txBody>
      </p:sp>
      <p:sp>
        <p:nvSpPr>
          <p:cNvPr id="6" name="文本框 5"/>
          <p:cNvSpPr txBox="1"/>
          <p:nvPr/>
        </p:nvSpPr>
        <p:spPr>
          <a:xfrm>
            <a:off x="1859280" y="4579620"/>
            <a:ext cx="2660015" cy="1476375"/>
          </a:xfrm>
          <a:prstGeom prst="rect">
            <a:avLst/>
          </a:prstGeom>
          <a:noFill/>
        </p:spPr>
        <p:txBody>
          <a:bodyPr wrap="square" rtlCol="0">
            <a:spAutoFit/>
          </a:bodyPr>
          <a:p>
            <a:pPr algn="ctr"/>
            <a:r>
              <a:rPr lang="zh-CN" altLang="en-US"/>
              <a:t>调研国内外相关文献、寻找创新点、确定研究方向。确定研究思路、研究方法以及论文题目，拟定写作提纲。</a:t>
            </a:r>
            <a:endParaRPr lang="zh-CN" altLang="en-US"/>
          </a:p>
        </p:txBody>
      </p:sp>
      <p:sp>
        <p:nvSpPr>
          <p:cNvPr id="7" name="文本框 6"/>
          <p:cNvSpPr txBox="1"/>
          <p:nvPr/>
        </p:nvSpPr>
        <p:spPr>
          <a:xfrm>
            <a:off x="5071110" y="5255260"/>
            <a:ext cx="1870710" cy="645160"/>
          </a:xfrm>
          <a:prstGeom prst="rect">
            <a:avLst/>
          </a:prstGeom>
          <a:noFill/>
        </p:spPr>
        <p:txBody>
          <a:bodyPr wrap="square" rtlCol="0">
            <a:spAutoFit/>
          </a:bodyPr>
          <a:p>
            <a:pPr algn="ctr"/>
            <a:r>
              <a:rPr lang="zh-CN" altLang="en-US"/>
              <a:t>系统设计、开发、修改与完善</a:t>
            </a:r>
            <a:endParaRPr lang="zh-CN" altLang="en-US"/>
          </a:p>
        </p:txBody>
      </p:sp>
      <p:sp>
        <p:nvSpPr>
          <p:cNvPr id="10" name="文本框 9"/>
          <p:cNvSpPr txBox="1"/>
          <p:nvPr/>
        </p:nvSpPr>
        <p:spPr>
          <a:xfrm>
            <a:off x="7768590" y="4579620"/>
            <a:ext cx="1783080" cy="368300"/>
          </a:xfrm>
          <a:prstGeom prst="rect">
            <a:avLst/>
          </a:prstGeom>
          <a:noFill/>
        </p:spPr>
        <p:txBody>
          <a:bodyPr wrap="none" rtlCol="0">
            <a:spAutoFit/>
          </a:bodyPr>
          <a:p>
            <a:pPr algn="l"/>
            <a:r>
              <a:rPr lang="zh-CN" altLang="en-US"/>
              <a:t>论文写作与完善</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32"/>
          <p:cNvGrpSpPr/>
          <p:nvPr/>
        </p:nvGrpSpPr>
        <p:grpSpPr>
          <a:xfrm>
            <a:off x="5388490" y="526944"/>
            <a:ext cx="1835270" cy="1860656"/>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29" name="文本框 28"/>
          <p:cNvSpPr txBox="1"/>
          <p:nvPr/>
        </p:nvSpPr>
        <p:spPr>
          <a:xfrm>
            <a:off x="2329676" y="4114946"/>
            <a:ext cx="7424516" cy="922020"/>
          </a:xfrm>
          <a:prstGeom prst="rect">
            <a:avLst/>
          </a:prstGeom>
          <a:noFill/>
        </p:spPr>
        <p:txBody>
          <a:bodyPr wrap="square" rtlCol="0">
            <a:spAutoFit/>
          </a:bodyPr>
          <a:lstStyle/>
          <a:p>
            <a:pPr algn="ctr"/>
            <a:r>
              <a:rPr lang="zh-CN" altLang="en-US" sz="5400" dirty="0">
                <a:solidFill>
                  <a:srgbClr val="44546A"/>
                </a:solidFill>
                <a:latin typeface="微软雅黑" panose="020B0503020204020204" pitchFamily="34" charset="-122"/>
                <a:ea typeface="微软雅黑" panose="020B0503020204020204" pitchFamily="34" charset="-122"/>
              </a:rPr>
              <a:t>感谢各位老师指导</a:t>
            </a:r>
            <a:endParaRPr lang="zh-CN" altLang="en-US" sz="5400" dirty="0">
              <a:solidFill>
                <a:srgbClr val="44546A"/>
              </a:solidFill>
              <a:latin typeface="微软雅黑" panose="020B0503020204020204" pitchFamily="34" charset="-122"/>
              <a:ea typeface="微软雅黑" panose="020B0503020204020204" pitchFamily="34" charset="-122"/>
            </a:endParaRPr>
          </a:p>
        </p:txBody>
      </p:sp>
      <p:sp>
        <p:nvSpPr>
          <p:cNvPr id="30" name="文本框 19"/>
          <p:cNvSpPr txBox="1"/>
          <p:nvPr/>
        </p:nvSpPr>
        <p:spPr>
          <a:xfrm>
            <a:off x="491757" y="2705725"/>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08101" y="695964"/>
            <a:ext cx="1592438" cy="15697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组合 79"/>
          <p:cNvGrpSpPr/>
          <p:nvPr/>
        </p:nvGrpSpPr>
        <p:grpSpPr bwMode="auto">
          <a:xfrm>
            <a:off x="2834272" y="1601194"/>
            <a:ext cx="1198786" cy="1201210"/>
            <a:chOff x="6379729" y="2488774"/>
            <a:chExt cx="2513016" cy="2513016"/>
          </a:xfrm>
        </p:grpSpPr>
        <p:sp>
          <p:nvSpPr>
            <p:cNvPr id="17" name="任意多边形 16"/>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18" name="任意多边形 17"/>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19" name="椭圆 80"/>
          <p:cNvSpPr/>
          <p:nvPr/>
        </p:nvSpPr>
        <p:spPr bwMode="auto">
          <a:xfrm>
            <a:off x="3000513" y="1770451"/>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nvGrpSpPr>
          <p:cNvPr id="43" name="Group 38"/>
          <p:cNvGrpSpPr/>
          <p:nvPr/>
        </p:nvGrpSpPr>
        <p:grpSpPr>
          <a:xfrm>
            <a:off x="8191948" y="1597335"/>
            <a:ext cx="1198800" cy="1202400"/>
            <a:chOff x="3692576" y="1742634"/>
            <a:chExt cx="2790379" cy="2796023"/>
          </a:xfrm>
        </p:grpSpPr>
        <p:grpSp>
          <p:nvGrpSpPr>
            <p:cNvPr id="45" name="组合 44"/>
            <p:cNvGrpSpPr/>
            <p:nvPr/>
          </p:nvGrpSpPr>
          <p:grpSpPr bwMode="auto">
            <a:xfrm>
              <a:off x="3692576" y="1742634"/>
              <a:ext cx="2790379" cy="2796023"/>
              <a:chOff x="6379729" y="2488774"/>
              <a:chExt cx="2513016" cy="2513016"/>
            </a:xfrm>
          </p:grpSpPr>
          <p:sp>
            <p:nvSpPr>
              <p:cNvPr id="47" name="任意多边形 46"/>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48" name="任意多边形 47"/>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46" name="椭圆 45"/>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2" name="矩形 1"/>
          <p:cNvSpPr/>
          <p:nvPr/>
        </p:nvSpPr>
        <p:spPr>
          <a:xfrm>
            <a:off x="0" y="-1"/>
            <a:ext cx="12192000" cy="416407"/>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rot="10800000">
            <a:off x="4386884" y="172602"/>
            <a:ext cx="3432652" cy="661115"/>
          </a:xfrm>
          <a:prstGeom prst="trapezoid">
            <a:avLst>
              <a:gd name="adj" fmla="val 52992"/>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486489" y="55103"/>
            <a:ext cx="1270178" cy="707886"/>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目录</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59675" y="3070130"/>
            <a:ext cx="4959929" cy="368300"/>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课题</a:t>
            </a:r>
            <a:r>
              <a:rPr lang="zh-CN" altLang="en-US" dirty="0">
                <a:solidFill>
                  <a:srgbClr val="304371"/>
                </a:solidFill>
                <a:latin typeface="微软雅黑" panose="020B0503020204020204" pitchFamily="34" charset="-122"/>
                <a:ea typeface="微软雅黑" panose="020B0503020204020204" pitchFamily="34" charset="-122"/>
              </a:rPr>
              <a:t>概述</a:t>
            </a:r>
            <a:endParaRPr lang="zh-CN" altLang="en-US" dirty="0">
              <a:solidFill>
                <a:srgbClr val="30437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928586" y="3611997"/>
            <a:ext cx="5022106" cy="27558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 Subject </a:t>
            </a: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Overview</a:t>
            </a:r>
            <a:endPar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
        <p:nvSpPr>
          <p:cNvPr id="57" name="文本框 56"/>
          <p:cNvSpPr txBox="1"/>
          <p:nvPr/>
        </p:nvSpPr>
        <p:spPr>
          <a:xfrm>
            <a:off x="6311057" y="3122835"/>
            <a:ext cx="4959929" cy="368300"/>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课题研究</a:t>
            </a:r>
            <a:r>
              <a:rPr lang="zh-CN" altLang="en-US" dirty="0">
                <a:solidFill>
                  <a:srgbClr val="304371"/>
                </a:solidFill>
                <a:latin typeface="微软雅黑" panose="020B0503020204020204" pitchFamily="34" charset="-122"/>
                <a:ea typeface="微软雅黑" panose="020B0503020204020204" pitchFamily="34" charset="-122"/>
              </a:rPr>
              <a:t>内容</a:t>
            </a:r>
            <a:endParaRPr lang="zh-CN" altLang="en-US" dirty="0">
              <a:solidFill>
                <a:srgbClr val="30437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289493" y="3643747"/>
            <a:ext cx="5022106" cy="27558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The Co</a:t>
            </a: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ntent Of Study</a:t>
            </a:r>
            <a:endParaRPr lang="zh-CN" altLang="en-US"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79"/>
          <p:cNvGrpSpPr/>
          <p:nvPr/>
        </p:nvGrpSpPr>
        <p:grpSpPr bwMode="auto">
          <a:xfrm>
            <a:off x="5526672" y="1601194"/>
            <a:ext cx="1198786" cy="1201210"/>
            <a:chOff x="6379729" y="2488774"/>
            <a:chExt cx="2513016" cy="2513016"/>
          </a:xfrm>
        </p:grpSpPr>
        <p:sp>
          <p:nvSpPr>
            <p:cNvPr id="5" name="任意多边形 4"/>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10" name="任意多边形 9"/>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24" name="椭圆 80"/>
          <p:cNvSpPr/>
          <p:nvPr/>
        </p:nvSpPr>
        <p:spPr bwMode="auto">
          <a:xfrm>
            <a:off x="5692913" y="1770451"/>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sp>
        <p:nvSpPr>
          <p:cNvPr id="34" name="文本框 33"/>
          <p:cNvSpPr txBox="1"/>
          <p:nvPr/>
        </p:nvSpPr>
        <p:spPr>
          <a:xfrm>
            <a:off x="3652075" y="3094895"/>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选题的背景与意义</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614636" y="3624697"/>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7" name="Group 38"/>
          <p:cNvGrpSpPr/>
          <p:nvPr/>
        </p:nvGrpSpPr>
        <p:grpSpPr>
          <a:xfrm>
            <a:off x="4059368" y="4087805"/>
            <a:ext cx="1198800" cy="1202400"/>
            <a:chOff x="3692576" y="1742634"/>
            <a:chExt cx="2790379" cy="2796023"/>
          </a:xfrm>
        </p:grpSpPr>
        <p:grpSp>
          <p:nvGrpSpPr>
            <p:cNvPr id="38" name="组合 37"/>
            <p:cNvGrpSpPr/>
            <p:nvPr/>
          </p:nvGrpSpPr>
          <p:grpSpPr bwMode="auto">
            <a:xfrm>
              <a:off x="3692576" y="1742634"/>
              <a:ext cx="2790379" cy="2796023"/>
              <a:chOff x="6379729" y="2488774"/>
              <a:chExt cx="2513016" cy="2513016"/>
            </a:xfrm>
          </p:grpSpPr>
          <p:sp>
            <p:nvSpPr>
              <p:cNvPr id="39" name="任意多边形 38"/>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40" name="任意多边形 39"/>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41" name="椭圆 4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42" name="文本框 41"/>
          <p:cNvSpPr txBox="1"/>
          <p:nvPr/>
        </p:nvSpPr>
        <p:spPr>
          <a:xfrm>
            <a:off x="2178477" y="5613305"/>
            <a:ext cx="4959929" cy="368300"/>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课题研究方法与</a:t>
            </a:r>
            <a:r>
              <a:rPr lang="zh-CN" altLang="en-US" dirty="0">
                <a:solidFill>
                  <a:srgbClr val="304371"/>
                </a:solidFill>
                <a:latin typeface="微软雅黑" panose="020B0503020204020204" pitchFamily="34" charset="-122"/>
                <a:ea typeface="微软雅黑" panose="020B0503020204020204" pitchFamily="34" charset="-122"/>
              </a:rPr>
              <a:t>准备工作</a:t>
            </a:r>
            <a:endParaRPr lang="zh-CN" altLang="en-US" dirty="0">
              <a:solidFill>
                <a:srgbClr val="30437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2156913" y="6134217"/>
            <a:ext cx="5022106" cy="275589"/>
          </a:xfrm>
          <a:prstGeom prst="snip1Rect">
            <a:avLst>
              <a:gd name="adj" fmla="val 0"/>
            </a:avLst>
          </a:prstGeom>
          <a:noFill/>
          <a:ln w="28575">
            <a:noFill/>
          </a:ln>
        </p:spPr>
        <p:txBody>
          <a:bodyPr wrap="square" rtlCol="0">
            <a:spAutoFit/>
          </a:bodyPr>
          <a:lstStyle/>
          <a:p>
            <a:pPr algn="ctr"/>
            <a:r>
              <a:rPr lang="en-US" altLang="zh-CN" sz="1200" dirty="0">
                <a:solidFill>
                  <a:srgbClr val="44546A"/>
                </a:solidFill>
                <a:latin typeface="Arial" panose="020B0604020202020204" pitchFamily="34" charset="0"/>
                <a:ea typeface="华文仿宋" panose="02010600040101010101" pitchFamily="2" charset="-122"/>
                <a:cs typeface="Arial" panose="020B0604020202020204" pitchFamily="34" charset="0"/>
                <a:sym typeface="+mn-ea"/>
              </a:rPr>
              <a:t> research methods and </a:t>
            </a:r>
            <a:r>
              <a:rPr lang="en-US" altLang="zh-CN" sz="1200" dirty="0">
                <a:solidFill>
                  <a:srgbClr val="44546A"/>
                </a:solidFill>
                <a:latin typeface="Arial" panose="020B0604020202020204" pitchFamily="34" charset="0"/>
                <a:ea typeface="华文仿宋" panose="02010600040101010101" pitchFamily="2" charset="-122"/>
                <a:cs typeface="Arial" panose="020B0604020202020204" pitchFamily="34" charset="0"/>
                <a:sym typeface="+mn-ea"/>
              </a:rPr>
              <a:t>preparation</a:t>
            </a:r>
            <a:endParaRPr lang="en-US" altLang="zh-CN" sz="1200" dirty="0">
              <a:solidFill>
                <a:srgbClr val="44546A"/>
              </a:solidFill>
              <a:latin typeface="Arial" panose="020B0604020202020204" pitchFamily="34" charset="0"/>
              <a:ea typeface="华文仿宋" panose="02010600040101010101" pitchFamily="2" charset="-122"/>
              <a:cs typeface="Arial" panose="020B0604020202020204" pitchFamily="34" charset="0"/>
              <a:sym typeface="+mn-ea"/>
            </a:endParaRPr>
          </a:p>
        </p:txBody>
      </p:sp>
      <p:grpSp>
        <p:nvGrpSpPr>
          <p:cNvPr id="60" name="Group 38"/>
          <p:cNvGrpSpPr/>
          <p:nvPr/>
        </p:nvGrpSpPr>
        <p:grpSpPr>
          <a:xfrm>
            <a:off x="6939728" y="4071930"/>
            <a:ext cx="1198800" cy="1202400"/>
            <a:chOff x="3692576" y="1742634"/>
            <a:chExt cx="2790379" cy="2796023"/>
          </a:xfrm>
        </p:grpSpPr>
        <p:grpSp>
          <p:nvGrpSpPr>
            <p:cNvPr id="61" name="组合 60"/>
            <p:cNvGrpSpPr/>
            <p:nvPr/>
          </p:nvGrpSpPr>
          <p:grpSpPr bwMode="auto">
            <a:xfrm>
              <a:off x="3692576" y="1742634"/>
              <a:ext cx="2790379" cy="2796023"/>
              <a:chOff x="6379729" y="2488774"/>
              <a:chExt cx="2513016" cy="2513016"/>
            </a:xfrm>
          </p:grpSpPr>
          <p:sp>
            <p:nvSpPr>
              <p:cNvPr id="62" name="任意多边形 61"/>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63" name="任意多边形 62"/>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64" name="椭圆 63"/>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65" name="文本框 64"/>
          <p:cNvSpPr txBox="1"/>
          <p:nvPr/>
        </p:nvSpPr>
        <p:spPr>
          <a:xfrm>
            <a:off x="5058837" y="5597430"/>
            <a:ext cx="4959929" cy="368300"/>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研究工作进展</a:t>
            </a:r>
            <a:r>
              <a:rPr lang="zh-CN" altLang="en-US" dirty="0">
                <a:solidFill>
                  <a:srgbClr val="304371"/>
                </a:solidFill>
                <a:latin typeface="微软雅黑" panose="020B0503020204020204" pitchFamily="34" charset="-122"/>
                <a:ea typeface="微软雅黑" panose="020B0503020204020204" pitchFamily="34" charset="-122"/>
              </a:rPr>
              <a:t>安排</a:t>
            </a:r>
            <a:endParaRPr lang="zh-CN" altLang="en-US" dirty="0">
              <a:solidFill>
                <a:srgbClr val="30437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5037273" y="6118342"/>
            <a:ext cx="5022106" cy="275589"/>
          </a:xfrm>
          <a:prstGeom prst="snip1Rect">
            <a:avLst>
              <a:gd name="adj" fmla="val 0"/>
            </a:avLst>
          </a:prstGeom>
          <a:noFill/>
          <a:ln w="28575">
            <a:noFill/>
          </a:ln>
        </p:spPr>
        <p:txBody>
          <a:bodyPr wrap="square" rtlCol="0">
            <a:spAutoFit/>
          </a:bodyPr>
          <a:lstStyle/>
          <a:p>
            <a:pPr algn="ctr"/>
            <a:r>
              <a:rPr lang="en-US" altLang="zh-CN" sz="1200" dirty="0">
                <a:solidFill>
                  <a:srgbClr val="44546A"/>
                </a:solidFill>
                <a:latin typeface="Arial" panose="020B0604020202020204" pitchFamily="34" charset="0"/>
                <a:ea typeface="华文仿宋" panose="02010600040101010101" pitchFamily="2" charset="-122"/>
                <a:cs typeface="Arial" panose="020B0604020202020204" pitchFamily="34" charset="0"/>
                <a:sym typeface="+mn-ea"/>
              </a:rPr>
              <a:t> Arrangement of research progress</a:t>
            </a:r>
            <a:endParaRPr lang="zh-CN" altLang="en-US"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49"/>
          <p:cNvGrpSpPr/>
          <p:nvPr/>
        </p:nvGrpSpPr>
        <p:grpSpPr>
          <a:xfrm>
            <a:off x="5113251" y="1459528"/>
            <a:ext cx="1965498" cy="1969472"/>
            <a:chOff x="2362200" y="2838801"/>
            <a:chExt cx="1198786" cy="1201210"/>
          </a:xfrm>
        </p:grpSpPr>
        <p:grpSp>
          <p:nvGrpSpPr>
            <p:cNvPr id="51" name="组合 79"/>
            <p:cNvGrpSpPr/>
            <p:nvPr/>
          </p:nvGrpSpPr>
          <p:grpSpPr bwMode="auto">
            <a:xfrm>
              <a:off x="2362200" y="2838801"/>
              <a:ext cx="1198786" cy="1201210"/>
              <a:chOff x="6379729" y="2488774"/>
              <a:chExt cx="2513016" cy="2513016"/>
            </a:xfrm>
          </p:grpSpPr>
          <p:sp>
            <p:nvSpPr>
              <p:cNvPr id="54" name="任意多边形 5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55" name="任意多边形 5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52" name="椭圆 80"/>
            <p:cNvSpPr/>
            <p:nvPr/>
          </p:nvSpPr>
          <p:spPr bwMode="auto">
            <a:xfrm>
              <a:off x="2528441" y="3008058"/>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10" name="文本框 9"/>
          <p:cNvSpPr txBox="1"/>
          <p:nvPr/>
        </p:nvSpPr>
        <p:spPr>
          <a:xfrm>
            <a:off x="3616035" y="3733705"/>
            <a:ext cx="4959929" cy="706755"/>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课题</a:t>
            </a:r>
            <a:r>
              <a:rPr lang="zh-CN" altLang="en-US" sz="4000" dirty="0">
                <a:solidFill>
                  <a:srgbClr val="44546A"/>
                </a:solidFill>
                <a:latin typeface="微软雅黑" panose="020B0503020204020204" pitchFamily="34" charset="-122"/>
                <a:ea typeface="微软雅黑" panose="020B0503020204020204" pitchFamily="34" charset="-122"/>
              </a:rPr>
              <a:t>概述</a:t>
            </a:r>
            <a:endParaRPr lang="zh-CN" altLang="en-US" sz="4000" dirty="0">
              <a:solidFill>
                <a:srgbClr val="44546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6" y="4441591"/>
            <a:ext cx="5022106" cy="953134"/>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 </a:t>
            </a:r>
            <a:r>
              <a:rPr lang="en-US" altLang="zh-CN" sz="2800" dirty="0">
                <a:solidFill>
                  <a:srgbClr val="304371"/>
                </a:solidFill>
                <a:latin typeface="Arial" panose="020B0604020202020204" pitchFamily="34" charset="0"/>
                <a:ea typeface="华文仿宋" panose="02010600040101010101" pitchFamily="2" charset="-122"/>
                <a:cs typeface="Arial" panose="020B0604020202020204" pitchFamily="34" charset="0"/>
                <a:sym typeface="+mn-ea"/>
              </a:rPr>
              <a:t>Subject Overview</a:t>
            </a:r>
            <a:endParaRPr lang="en-US" altLang="zh-CN" sz="28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a:p>
            <a:pPr algn="ctr"/>
            <a:endParaRPr lang="zh-CN" altLang="en-US" sz="2800" dirty="0">
              <a:ln>
                <a:solidFill>
                  <a:srgbClr val="00762F"/>
                </a:solidFill>
              </a:ln>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pic>
        <p:nvPicPr>
          <p:cNvPr id="15"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4274" y="2222812"/>
            <a:ext cx="442574" cy="4425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8300"/>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00.</a:t>
            </a:r>
            <a:r>
              <a:rPr lang="zh-CN" altLang="en-US" dirty="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概述</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861935" y="962660"/>
            <a:ext cx="3937000" cy="1422400"/>
          </a:xfrm>
          <a:prstGeom prst="rect">
            <a:avLst/>
          </a:prstGeom>
        </p:spPr>
      </p:pic>
      <p:sp>
        <p:nvSpPr>
          <p:cNvPr id="4" name="文本框 3"/>
          <p:cNvSpPr txBox="1"/>
          <p:nvPr/>
        </p:nvSpPr>
        <p:spPr>
          <a:xfrm>
            <a:off x="612775" y="1412875"/>
            <a:ext cx="6595110" cy="521970"/>
          </a:xfrm>
          <a:prstGeom prst="rect">
            <a:avLst/>
          </a:prstGeom>
          <a:noFill/>
        </p:spPr>
        <p:txBody>
          <a:bodyPr wrap="none" rtlCol="0">
            <a:spAutoFit/>
          </a:bodyPr>
          <a:p>
            <a:r>
              <a:rPr lang="zh-CN" altLang="en-US" sz="2800" b="1">
                <a:latin typeface="+mj-ea"/>
                <a:ea typeface="+mj-ea"/>
              </a:rPr>
              <a:t>基于区块链的征信数据名片的设计与实现</a:t>
            </a:r>
            <a:endParaRPr lang="zh-CN" altLang="en-US" sz="2800" b="1">
              <a:latin typeface="+mj-ea"/>
              <a:ea typeface="+mj-ea"/>
            </a:endParaRPr>
          </a:p>
        </p:txBody>
      </p:sp>
      <p:sp>
        <p:nvSpPr>
          <p:cNvPr id="6" name="文本框 5"/>
          <p:cNvSpPr txBox="1"/>
          <p:nvPr/>
        </p:nvSpPr>
        <p:spPr>
          <a:xfrm>
            <a:off x="612775" y="2601595"/>
            <a:ext cx="10371455" cy="3046095"/>
          </a:xfrm>
          <a:prstGeom prst="rect">
            <a:avLst/>
          </a:prstGeom>
          <a:noFill/>
        </p:spPr>
        <p:txBody>
          <a:bodyPr wrap="none" rtlCol="0">
            <a:spAutoFit/>
          </a:bodyPr>
          <a:p>
            <a:r>
              <a:rPr lang="en-US" altLang="zh-CN"/>
              <a:t>	</a:t>
            </a:r>
            <a:r>
              <a:rPr lang="zh-CN" altLang="en-US" sz="2400">
                <a:latin typeface="楷体_GB2312" charset="0"/>
                <a:ea typeface="楷体_GB2312" charset="0"/>
                <a:cs typeface="楷体_GB2312" charset="0"/>
              </a:rPr>
              <a:t>本课题基于联盟链</a:t>
            </a:r>
            <a:r>
              <a:rPr lang="en-US" altLang="zh-CN" sz="2400">
                <a:latin typeface="楷体_GB2312" charset="0"/>
                <a:ea typeface="楷体_GB2312" charset="0"/>
                <a:cs typeface="楷体_GB2312" charset="0"/>
              </a:rPr>
              <a:t>FISCO BCOS</a:t>
            </a:r>
            <a:r>
              <a:rPr lang="zh-CN" altLang="en-US" sz="2400">
                <a:latin typeface="楷体_GB2312" charset="0"/>
                <a:ea typeface="楷体_GB2312" charset="0"/>
                <a:cs typeface="楷体_GB2312" charset="0"/>
              </a:rPr>
              <a:t>以及智能合约，围绕新提出的马赛克数</a:t>
            </a:r>
            <a:endParaRPr lang="zh-CN" altLang="en-US" sz="2400">
              <a:latin typeface="楷体_GB2312" charset="0"/>
              <a:ea typeface="楷体_GB2312" charset="0"/>
              <a:cs typeface="楷体_GB2312" charset="0"/>
            </a:endParaRPr>
          </a:p>
          <a:p>
            <a:r>
              <a:rPr lang="zh-CN" altLang="en-US" sz="2400">
                <a:latin typeface="楷体_GB2312" charset="0"/>
                <a:ea typeface="楷体_GB2312" charset="0"/>
                <a:cs typeface="楷体_GB2312" charset="0"/>
              </a:rPr>
              <a:t>字名片，设计一个系统解决在招投标领域企业征信的高效获取与</a:t>
            </a:r>
            <a:r>
              <a:rPr lang="zh-CN" altLang="en-US" sz="2400">
                <a:latin typeface="楷体_GB2312" charset="0"/>
                <a:ea typeface="楷体_GB2312" charset="0"/>
                <a:cs typeface="楷体_GB2312" charset="0"/>
              </a:rPr>
              <a:t>公示。项目</a:t>
            </a:r>
            <a:endParaRPr lang="zh-CN" altLang="en-US" sz="2400">
              <a:latin typeface="楷体_GB2312" charset="0"/>
              <a:ea typeface="楷体_GB2312" charset="0"/>
              <a:cs typeface="楷体_GB2312" charset="0"/>
            </a:endParaRPr>
          </a:p>
          <a:p>
            <a:r>
              <a:rPr lang="zh-CN" altLang="en-US" sz="2400">
                <a:latin typeface="楷体_GB2312" charset="0"/>
                <a:ea typeface="楷体_GB2312" charset="0"/>
                <a:cs typeface="楷体_GB2312" charset="0"/>
              </a:rPr>
              <a:t>为征信信息需求方、被调查企业以及征信信息提供方三者提供交互平台，并</a:t>
            </a:r>
            <a:endParaRPr lang="zh-CN" altLang="en-US" sz="2400">
              <a:latin typeface="楷体_GB2312" charset="0"/>
              <a:ea typeface="楷体_GB2312" charset="0"/>
              <a:cs typeface="楷体_GB2312" charset="0"/>
            </a:endParaRPr>
          </a:p>
          <a:p>
            <a:r>
              <a:rPr lang="zh-CN" altLang="en-US" sz="2400">
                <a:latin typeface="楷体_GB2312" charset="0"/>
                <a:ea typeface="楷体_GB2312" charset="0"/>
                <a:cs typeface="楷体_GB2312" charset="0"/>
              </a:rPr>
              <a:t>利用</a:t>
            </a:r>
            <a:r>
              <a:rPr lang="zh-CN" altLang="en-US" sz="2400">
                <a:latin typeface="楷体_GB2312" charset="0"/>
                <a:ea typeface="楷体_GB2312" charset="0"/>
                <a:cs typeface="楷体_GB2312" charset="0"/>
              </a:rPr>
              <a:t>区块链不可篡改、合约安全等特性解决目前隐私计算平台在企业征信</a:t>
            </a:r>
            <a:r>
              <a:rPr lang="zh-CN" altLang="en-US" sz="2400">
                <a:latin typeface="楷体_GB2312" charset="0"/>
                <a:ea typeface="楷体_GB2312" charset="0"/>
                <a:cs typeface="楷体_GB2312" charset="0"/>
              </a:rPr>
              <a:t>方</a:t>
            </a:r>
            <a:endParaRPr lang="zh-CN" altLang="en-US" sz="2400">
              <a:latin typeface="楷体_GB2312" charset="0"/>
              <a:ea typeface="楷体_GB2312" charset="0"/>
              <a:cs typeface="楷体_GB2312" charset="0"/>
            </a:endParaRPr>
          </a:p>
          <a:p>
            <a:r>
              <a:rPr lang="zh-CN" altLang="en-US" sz="2400">
                <a:latin typeface="楷体_GB2312" charset="0"/>
                <a:ea typeface="楷体_GB2312" charset="0"/>
                <a:cs typeface="楷体_GB2312" charset="0"/>
              </a:rPr>
              <a:t>面存在的</a:t>
            </a:r>
            <a:r>
              <a:rPr lang="zh-CN" altLang="en-US" sz="2400">
                <a:latin typeface="楷体_GB2312" charset="0"/>
                <a:ea typeface="楷体_GB2312" charset="0"/>
                <a:cs typeface="楷体_GB2312" charset="0"/>
              </a:rPr>
              <a:t>难题。</a:t>
            </a:r>
            <a:endParaRPr lang="zh-CN" altLang="en-US" sz="2400">
              <a:latin typeface="楷体_GB2312" charset="0"/>
              <a:ea typeface="楷体_GB2312" charset="0"/>
              <a:cs typeface="楷体_GB2312" charset="0"/>
            </a:endParaRPr>
          </a:p>
          <a:p>
            <a:r>
              <a:rPr lang="en-US" altLang="zh-CN" sz="2400">
                <a:latin typeface="楷体_GB2312" charset="0"/>
                <a:ea typeface="楷体_GB2312" charset="0"/>
                <a:cs typeface="楷体_GB2312" charset="0"/>
              </a:rPr>
              <a:t>	</a:t>
            </a:r>
            <a:r>
              <a:rPr lang="zh-CN" altLang="en-US" sz="2400">
                <a:latin typeface="楷体_GB2312" charset="0"/>
                <a:ea typeface="楷体_GB2312" charset="0"/>
                <a:cs typeface="楷体_GB2312" charset="0"/>
              </a:rPr>
              <a:t>课题涉及智能合约</a:t>
            </a:r>
            <a:r>
              <a:rPr lang="zh-CN" altLang="en-US" sz="2400">
                <a:latin typeface="楷体_GB2312" charset="0"/>
                <a:ea typeface="楷体_GB2312" charset="0"/>
                <a:cs typeface="楷体_GB2312" charset="0"/>
              </a:rPr>
              <a:t>以及区块链</a:t>
            </a:r>
            <a:r>
              <a:rPr lang="en-US" altLang="zh-CN" sz="2400">
                <a:latin typeface="楷体_GB2312" charset="0"/>
                <a:ea typeface="楷体_GB2312" charset="0"/>
                <a:cs typeface="楷体_GB2312" charset="0"/>
              </a:rPr>
              <a:t>FISCO BCOS</a:t>
            </a:r>
            <a:r>
              <a:rPr lang="zh-CN" altLang="en-US" sz="2400">
                <a:latin typeface="楷体_GB2312" charset="0"/>
                <a:ea typeface="楷体_GB2312" charset="0"/>
                <a:cs typeface="楷体_GB2312" charset="0"/>
              </a:rPr>
              <a:t>共识机制、非对称加密、数字</a:t>
            </a:r>
            <a:endParaRPr lang="zh-CN" altLang="en-US" sz="2400">
              <a:latin typeface="楷体_GB2312" charset="0"/>
              <a:ea typeface="楷体_GB2312" charset="0"/>
              <a:cs typeface="楷体_GB2312" charset="0"/>
            </a:endParaRPr>
          </a:p>
          <a:p>
            <a:r>
              <a:rPr lang="zh-CN" altLang="en-US" sz="2400">
                <a:latin typeface="楷体_GB2312" charset="0"/>
                <a:ea typeface="楷体_GB2312" charset="0"/>
                <a:cs typeface="楷体_GB2312" charset="0"/>
              </a:rPr>
              <a:t>签名等技术，也会采用后端、数据库、前端的常见方式构建系统，并部署在</a:t>
            </a:r>
            <a:endParaRPr lang="zh-CN" altLang="en-US" sz="2400">
              <a:latin typeface="楷体_GB2312" charset="0"/>
              <a:ea typeface="楷体_GB2312" charset="0"/>
              <a:cs typeface="楷体_GB2312" charset="0"/>
            </a:endParaRPr>
          </a:p>
          <a:p>
            <a:r>
              <a:rPr lang="zh-CN" altLang="en-US" sz="2400">
                <a:latin typeface="楷体_GB2312" charset="0"/>
                <a:ea typeface="楷体_GB2312" charset="0"/>
                <a:cs typeface="楷体_GB2312" charset="0"/>
              </a:rPr>
              <a:t>服务器上开启多个节点模拟多个异构数据来源在线招投标过程</a:t>
            </a:r>
            <a:r>
              <a:rPr lang="zh-CN" altLang="en-US" sz="2400">
                <a:latin typeface="楷体_GB2312" charset="0"/>
                <a:ea typeface="楷体_GB2312" charset="0"/>
                <a:cs typeface="楷体_GB2312" charset="0"/>
              </a:rPr>
              <a:t>中的行为。</a:t>
            </a:r>
            <a:endParaRPr lang="zh-CN" altLang="en-US" sz="2400">
              <a:latin typeface="楷体_GB2312" charset="0"/>
              <a:ea typeface="楷体_GB2312" charset="0"/>
              <a:cs typeface="楷体_GB231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49"/>
          <p:cNvGrpSpPr/>
          <p:nvPr/>
        </p:nvGrpSpPr>
        <p:grpSpPr>
          <a:xfrm>
            <a:off x="5113251" y="1459528"/>
            <a:ext cx="1965498" cy="1969472"/>
            <a:chOff x="2362200" y="2838801"/>
            <a:chExt cx="1198786" cy="1201210"/>
          </a:xfrm>
        </p:grpSpPr>
        <p:grpSp>
          <p:nvGrpSpPr>
            <p:cNvPr id="51" name="组合 79"/>
            <p:cNvGrpSpPr/>
            <p:nvPr/>
          </p:nvGrpSpPr>
          <p:grpSpPr bwMode="auto">
            <a:xfrm>
              <a:off x="2362200" y="2838801"/>
              <a:ext cx="1198786" cy="1201210"/>
              <a:chOff x="6379729" y="2488774"/>
              <a:chExt cx="2513016" cy="2513016"/>
            </a:xfrm>
          </p:grpSpPr>
          <p:sp>
            <p:nvSpPr>
              <p:cNvPr id="54" name="任意多边形 5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55" name="任意多边形 5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52" name="椭圆 80"/>
            <p:cNvSpPr/>
            <p:nvPr/>
          </p:nvSpPr>
          <p:spPr bwMode="auto">
            <a:xfrm>
              <a:off x="2528441" y="3008058"/>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10" name="文本框 9"/>
          <p:cNvSpPr txBox="1"/>
          <p:nvPr/>
        </p:nvSpPr>
        <p:spPr>
          <a:xfrm>
            <a:off x="3616035"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选题的背景与意义</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800" dirty="0">
              <a:ln>
                <a:solidFill>
                  <a:srgbClr val="00762F"/>
                </a:solidFill>
              </a:ln>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pic>
        <p:nvPicPr>
          <p:cNvPr id="15"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4274" y="2222812"/>
            <a:ext cx="442574" cy="4425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40055" y="1149985"/>
            <a:ext cx="2676525" cy="521970"/>
          </a:xfrm>
          <a:prstGeom prst="rect">
            <a:avLst/>
          </a:prstGeom>
          <a:noFill/>
        </p:spPr>
        <p:txBody>
          <a:bodyPr wrap="none" rtlCol="0">
            <a:spAutoFit/>
          </a:bodyPr>
          <a:p>
            <a:r>
              <a:rPr lang="zh-CN" altLang="en-US" sz="2800" b="1">
                <a:latin typeface="+mj-ea"/>
                <a:ea typeface="+mj-ea"/>
              </a:rPr>
              <a:t>与常见框架</a:t>
            </a:r>
            <a:r>
              <a:rPr lang="zh-CN" altLang="en-US" sz="2800" b="1">
                <a:latin typeface="+mj-ea"/>
                <a:ea typeface="+mj-ea"/>
              </a:rPr>
              <a:t>比较</a:t>
            </a:r>
            <a:endParaRPr lang="zh-CN" altLang="en-US" sz="2800" b="1">
              <a:latin typeface="+mj-ea"/>
              <a:ea typeface="+mj-ea"/>
            </a:endParaRPr>
          </a:p>
        </p:txBody>
      </p:sp>
      <p:sp>
        <p:nvSpPr>
          <p:cNvPr id="28" name="文本框 27"/>
          <p:cNvSpPr txBox="1"/>
          <p:nvPr/>
        </p:nvSpPr>
        <p:spPr>
          <a:xfrm>
            <a:off x="863600" y="1905000"/>
            <a:ext cx="6654165" cy="4154170"/>
          </a:xfrm>
          <a:prstGeom prst="rect">
            <a:avLst/>
          </a:prstGeom>
          <a:noFill/>
        </p:spPr>
        <p:txBody>
          <a:bodyPr wrap="square" rtlCol="0">
            <a:spAutoFit/>
          </a:bodyPr>
          <a:p>
            <a:pPr algn="l"/>
            <a:r>
              <a:rPr lang="en-US" altLang="zh-CN" sz="2400">
                <a:latin typeface="楷体_GB2312" charset="0"/>
                <a:ea typeface="楷体_GB2312" charset="0"/>
                <a:cs typeface="楷体_GB2312" charset="0"/>
              </a:rPr>
              <a:t>	</a:t>
            </a:r>
            <a:r>
              <a:rPr lang="zh-CN" altLang="en-US" sz="2400">
                <a:latin typeface="楷体_GB2312" charset="0"/>
                <a:ea typeface="楷体_GB2312" charset="0"/>
                <a:cs typeface="楷体_GB2312" charset="0"/>
              </a:rPr>
              <a:t>该征信数据名片的设计比较于目前市面上存在的隐私计算平台，数据卡片的设计无需对异构的参与方系统做大量改造，只需令其都按照合约接口标准进行填写即可</a:t>
            </a:r>
            <a:r>
              <a:rPr lang="zh-CN" altLang="en-US" sz="2400">
                <a:latin typeface="楷体_GB2312" charset="0"/>
                <a:ea typeface="楷体_GB2312" charset="0"/>
                <a:cs typeface="楷体_GB2312" charset="0"/>
                <a:sym typeface="+mn-ea"/>
              </a:rPr>
              <a:t>，易用性比联邦计算强</a:t>
            </a:r>
            <a:r>
              <a:rPr lang="zh-CN" altLang="en-US" sz="2400">
                <a:latin typeface="楷体_GB2312" charset="0"/>
                <a:ea typeface="楷体_GB2312" charset="0"/>
                <a:cs typeface="楷体_GB2312" charset="0"/>
              </a:rPr>
              <a:t>。</a:t>
            </a:r>
            <a:r>
              <a:rPr lang="en-US" altLang="zh-CN" sz="2400">
                <a:latin typeface="楷体_GB2312" charset="0"/>
                <a:ea typeface="楷体_GB2312" charset="0"/>
                <a:cs typeface="楷体_GB2312" charset="0"/>
              </a:rPr>
              <a:t>	</a:t>
            </a:r>
            <a:r>
              <a:rPr lang="zh-CN" altLang="en-US" sz="2400">
                <a:latin typeface="楷体_GB2312" charset="0"/>
                <a:ea typeface="楷体_GB2312" charset="0"/>
                <a:cs typeface="楷体_GB2312" charset="0"/>
              </a:rPr>
              <a:t>利用区块链和智能合约对马赛克数字名片在流程上的控制，将公钥加密的条目用对应私钥解密后计算再加密上链，从非对称加密上看安全性与联邦计算等效。</a:t>
            </a:r>
            <a:endParaRPr lang="zh-CN" altLang="en-US" sz="2400">
              <a:latin typeface="楷体_GB2312" charset="0"/>
              <a:ea typeface="楷体_GB2312" charset="0"/>
              <a:cs typeface="楷体_GB2312" charset="0"/>
            </a:endParaRPr>
          </a:p>
          <a:p>
            <a:pPr algn="l"/>
            <a:r>
              <a:rPr lang="en-US" altLang="zh-CN" sz="2400">
                <a:latin typeface="楷体_GB2312" charset="0"/>
                <a:ea typeface="楷体_GB2312" charset="0"/>
                <a:cs typeface="楷体_GB2312" charset="0"/>
              </a:rPr>
              <a:t>	</a:t>
            </a:r>
            <a:r>
              <a:rPr lang="zh-CN" altLang="en-US" sz="2400">
                <a:latin typeface="楷体_GB2312" charset="0"/>
                <a:ea typeface="楷体_GB2312" charset="0"/>
                <a:cs typeface="楷体_GB2312" charset="0"/>
              </a:rPr>
              <a:t>以往的隐私计算项目，数据的可信交换需各单位的数据加密交换，信息需求方无法获知信息</a:t>
            </a:r>
            <a:r>
              <a:rPr lang="zh-CN" altLang="en-US" sz="2400">
                <a:latin typeface="楷体_GB2312" charset="0"/>
                <a:ea typeface="楷体_GB2312" charset="0"/>
                <a:cs typeface="楷体_GB2312" charset="0"/>
              </a:rPr>
              <a:t>来源，从准确性上比联邦计算精度要高。</a:t>
            </a:r>
            <a:endParaRPr lang="zh-CN" altLang="en-US" sz="2400">
              <a:latin typeface="楷体_GB2312" charset="0"/>
              <a:ea typeface="楷体_GB2312" charset="0"/>
              <a:cs typeface="楷体_GB2312" charset="0"/>
            </a:endParaRPr>
          </a:p>
        </p:txBody>
      </p:sp>
      <p:pic>
        <p:nvPicPr>
          <p:cNvPr id="29" name="图片 28"/>
          <p:cNvPicPr>
            <a:picLocks noChangeAspect="1"/>
          </p:cNvPicPr>
          <p:nvPr/>
        </p:nvPicPr>
        <p:blipFill>
          <a:blip r:embed="rId1"/>
          <a:stretch>
            <a:fillRect/>
          </a:stretch>
        </p:blipFill>
        <p:spPr>
          <a:xfrm>
            <a:off x="7988935" y="1012190"/>
            <a:ext cx="3606800" cy="1854200"/>
          </a:xfrm>
          <a:prstGeom prst="rect">
            <a:avLst/>
          </a:prstGeom>
        </p:spPr>
      </p:pic>
      <p:pic>
        <p:nvPicPr>
          <p:cNvPr id="34" name="图片 33"/>
          <p:cNvPicPr>
            <a:picLocks noChangeAspect="1"/>
          </p:cNvPicPr>
          <p:nvPr/>
        </p:nvPicPr>
        <p:blipFill>
          <a:blip r:embed="rId2"/>
          <a:stretch>
            <a:fillRect/>
          </a:stretch>
        </p:blipFill>
        <p:spPr>
          <a:xfrm>
            <a:off x="7884160" y="2978785"/>
            <a:ext cx="3815715" cy="3425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3902710" y="907415"/>
            <a:ext cx="7154545" cy="4699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40055" y="1149985"/>
            <a:ext cx="2320290" cy="521970"/>
          </a:xfrm>
          <a:prstGeom prst="rect">
            <a:avLst/>
          </a:prstGeom>
          <a:noFill/>
        </p:spPr>
        <p:txBody>
          <a:bodyPr wrap="none" rtlCol="0">
            <a:spAutoFit/>
          </a:bodyPr>
          <a:p>
            <a:r>
              <a:rPr lang="zh-CN" altLang="en-US" sz="2800" b="1">
                <a:latin typeface="+mj-ea"/>
                <a:ea typeface="+mj-ea"/>
              </a:rPr>
              <a:t>选题实际意义</a:t>
            </a:r>
            <a:endParaRPr lang="en-US" altLang="zh-CN" sz="2800" b="1">
              <a:latin typeface="+mj-ea"/>
              <a:ea typeface="+mj-ea"/>
            </a:endParaRPr>
          </a:p>
        </p:txBody>
      </p:sp>
      <p:sp>
        <p:nvSpPr>
          <p:cNvPr id="28" name="文本框 27"/>
          <p:cNvSpPr txBox="1"/>
          <p:nvPr/>
        </p:nvSpPr>
        <p:spPr>
          <a:xfrm>
            <a:off x="192405" y="1936750"/>
            <a:ext cx="3723005" cy="4461510"/>
          </a:xfrm>
          <a:prstGeom prst="rect">
            <a:avLst/>
          </a:prstGeom>
          <a:noFill/>
        </p:spPr>
        <p:txBody>
          <a:bodyPr wrap="square" rtlCol="0">
            <a:spAutoFit/>
          </a:bodyPr>
          <a:p>
            <a:pPr algn="l"/>
            <a:r>
              <a:rPr lang="en-US" altLang="zh-CN" sz="2000">
                <a:latin typeface="楷体_GB2312" charset="0"/>
                <a:ea typeface="楷体_GB2312" charset="0"/>
                <a:cs typeface="楷体_GB2312" charset="0"/>
              </a:rPr>
              <a:t>    </a:t>
            </a:r>
            <a:r>
              <a:rPr lang="zh-CN" altLang="en-US" sz="2000">
                <a:latin typeface="楷体_GB2312" charset="0"/>
                <a:ea typeface="楷体_GB2312" charset="0"/>
                <a:cs typeface="楷体_GB2312" charset="0"/>
              </a:rPr>
              <a:t>该在社会趋向数字化的进程中，企业的征信情况已于越来越多的场景中被需要。例如，市场准入、行政审批、资质审核、招标投标、政府采购等诸多事项都需要企业征信。因此我们需要企业征信服务平台以实现更高效的信息披露和征信信息共享，本课题主要针对企业征信在招标投标方面的应用进行系统设计与实现。那么高效地获取企业征信信息会面临哪难题？</a:t>
            </a:r>
            <a:endParaRPr lang="zh-CN" altLang="en-US" sz="2400">
              <a:latin typeface="楷体_GB2312" charset="0"/>
              <a:ea typeface="楷体_GB2312" charset="0"/>
              <a:cs typeface="楷体_GB2312" charset="0"/>
            </a:endParaRPr>
          </a:p>
          <a:p>
            <a:pPr algn="l"/>
            <a:endParaRPr lang="zh-CN" altLang="en-US" sz="2400">
              <a:latin typeface="楷体_GB2312" charset="0"/>
              <a:ea typeface="楷体_GB2312" charset="0"/>
              <a:cs typeface="楷体_GB2312" charset="0"/>
            </a:endParaRPr>
          </a:p>
        </p:txBody>
      </p:sp>
      <p:sp>
        <p:nvSpPr>
          <p:cNvPr id="4" name="文本框 3"/>
          <p:cNvSpPr txBox="1"/>
          <p:nvPr/>
        </p:nvSpPr>
        <p:spPr>
          <a:xfrm>
            <a:off x="4359910" y="1149985"/>
            <a:ext cx="6026150" cy="1198880"/>
          </a:xfrm>
          <a:prstGeom prst="rect">
            <a:avLst/>
          </a:prstGeom>
          <a:noFill/>
        </p:spPr>
        <p:txBody>
          <a:bodyPr wrap="square" rtlCol="0">
            <a:spAutoFit/>
          </a:bodyPr>
          <a:p>
            <a:pPr algn="l"/>
            <a:r>
              <a:rPr lang="zh-CN" altLang="en-US">
                <a:latin typeface="楷体_GB2312" charset="0"/>
                <a:ea typeface="楷体_GB2312" charset="0"/>
                <a:cs typeface="楷体_GB2312" charset="0"/>
                <a:sym typeface="+mn-ea"/>
              </a:rPr>
              <a:t>征信信息提供企业存在疑虑。提供方或会由于未经用户授权泄漏用户信息面临法律纠纷，且征信信息的提供过程十分繁杂，对于提供方来说性价比低，不易获得相应回报。</a:t>
            </a:r>
            <a:endParaRPr lang="zh-CN" altLang="en-US">
              <a:latin typeface="楷体_GB2312" charset="0"/>
              <a:ea typeface="楷体_GB2312" charset="0"/>
              <a:cs typeface="楷体_GB2312" charset="0"/>
            </a:endParaRPr>
          </a:p>
          <a:p>
            <a:endParaRPr lang="zh-CN" altLang="en-US"/>
          </a:p>
        </p:txBody>
      </p:sp>
      <p:sp>
        <p:nvSpPr>
          <p:cNvPr id="6" name="文本框 5"/>
          <p:cNvSpPr txBox="1"/>
          <p:nvPr/>
        </p:nvSpPr>
        <p:spPr>
          <a:xfrm>
            <a:off x="4359910" y="2348865"/>
            <a:ext cx="5669280" cy="645160"/>
          </a:xfrm>
          <a:prstGeom prst="rect">
            <a:avLst/>
          </a:prstGeom>
          <a:noFill/>
        </p:spPr>
        <p:txBody>
          <a:bodyPr wrap="none" rtlCol="0">
            <a:spAutoFit/>
          </a:bodyPr>
          <a:p>
            <a:pPr algn="l"/>
            <a:r>
              <a:rPr lang="zh-CN" altLang="en-US">
                <a:latin typeface="楷体_GB2312" charset="0"/>
                <a:ea typeface="楷体_GB2312" charset="0"/>
                <a:cs typeface="楷体_GB2312" charset="0"/>
                <a:sym typeface="+mn-ea"/>
              </a:rPr>
              <a:t>企业征信数据不完整。征信信息的来源呈现碎片化的趋</a:t>
            </a:r>
            <a:endParaRPr lang="zh-CN" altLang="en-US">
              <a:latin typeface="楷体_GB2312" charset="0"/>
              <a:ea typeface="楷体_GB2312" charset="0"/>
              <a:cs typeface="楷体_GB2312" charset="0"/>
              <a:sym typeface="+mn-ea"/>
            </a:endParaRPr>
          </a:p>
          <a:p>
            <a:pPr algn="l"/>
            <a:r>
              <a:rPr lang="zh-CN" altLang="en-US">
                <a:latin typeface="楷体_GB2312" charset="0"/>
                <a:ea typeface="楷体_GB2312" charset="0"/>
                <a:cs typeface="楷体_GB2312" charset="0"/>
                <a:sym typeface="+mn-ea"/>
              </a:rPr>
              <a:t>势，质量参差不齐，征信信息错误多且零散化。</a:t>
            </a:r>
            <a:endParaRPr lang="zh-CN" altLang="en-US"/>
          </a:p>
        </p:txBody>
      </p:sp>
      <p:sp>
        <p:nvSpPr>
          <p:cNvPr id="7" name="文本框 6"/>
          <p:cNvSpPr txBox="1"/>
          <p:nvPr/>
        </p:nvSpPr>
        <p:spPr>
          <a:xfrm>
            <a:off x="4359910" y="3274060"/>
            <a:ext cx="5669280" cy="922020"/>
          </a:xfrm>
          <a:prstGeom prst="rect">
            <a:avLst/>
          </a:prstGeom>
          <a:noFill/>
        </p:spPr>
        <p:txBody>
          <a:bodyPr wrap="none" rtlCol="0">
            <a:spAutoFit/>
          </a:bodyPr>
          <a:p>
            <a:pPr algn="l"/>
            <a:r>
              <a:rPr lang="zh-CN" altLang="en-US">
                <a:latin typeface="楷体_GB2312" charset="0"/>
                <a:ea typeface="楷体_GB2312" charset="0"/>
                <a:cs typeface="楷体_GB2312" charset="0"/>
                <a:sym typeface="+mn-ea"/>
              </a:rPr>
              <a:t>征信主体易被侵权。由于征信主体对于自身信息泄露无</a:t>
            </a:r>
            <a:endParaRPr lang="zh-CN" altLang="en-US">
              <a:latin typeface="楷体_GB2312" charset="0"/>
              <a:ea typeface="楷体_GB2312" charset="0"/>
              <a:cs typeface="楷体_GB2312" charset="0"/>
              <a:sym typeface="+mn-ea"/>
            </a:endParaRPr>
          </a:p>
          <a:p>
            <a:pPr algn="l"/>
            <a:r>
              <a:rPr lang="zh-CN" altLang="en-US">
                <a:latin typeface="楷体_GB2312" charset="0"/>
                <a:ea typeface="楷体_GB2312" charset="0"/>
                <a:cs typeface="楷体_GB2312" charset="0"/>
                <a:sym typeface="+mn-ea"/>
              </a:rPr>
              <a:t>感知，对自己的错误信息无法及时申诉更改，隐私泄漏</a:t>
            </a:r>
            <a:endParaRPr lang="zh-CN" altLang="en-US">
              <a:latin typeface="楷体_GB2312" charset="0"/>
              <a:ea typeface="楷体_GB2312" charset="0"/>
              <a:cs typeface="楷体_GB2312" charset="0"/>
              <a:sym typeface="+mn-ea"/>
            </a:endParaRPr>
          </a:p>
          <a:p>
            <a:pPr algn="l"/>
            <a:r>
              <a:rPr lang="zh-CN" altLang="en-US">
                <a:latin typeface="楷体_GB2312" charset="0"/>
                <a:ea typeface="楷体_GB2312" charset="0"/>
                <a:cs typeface="楷体_GB2312" charset="0"/>
                <a:sym typeface="+mn-ea"/>
              </a:rPr>
              <a:t>源头更是无从追溯。</a:t>
            </a:r>
            <a:endParaRPr lang="zh-CN" altLang="en-US"/>
          </a:p>
        </p:txBody>
      </p:sp>
      <p:sp>
        <p:nvSpPr>
          <p:cNvPr id="10" name="文本框 9"/>
          <p:cNvSpPr txBox="1"/>
          <p:nvPr/>
        </p:nvSpPr>
        <p:spPr>
          <a:xfrm>
            <a:off x="4359910" y="4476115"/>
            <a:ext cx="6126480" cy="922020"/>
          </a:xfrm>
          <a:prstGeom prst="rect">
            <a:avLst/>
          </a:prstGeom>
          <a:noFill/>
        </p:spPr>
        <p:txBody>
          <a:bodyPr wrap="none" rtlCol="0">
            <a:spAutoFit/>
          </a:bodyPr>
          <a:p>
            <a:pPr algn="l"/>
            <a:r>
              <a:rPr lang="zh-CN" altLang="en-US">
                <a:latin typeface="楷体_GB2312" charset="0"/>
                <a:ea typeface="楷体_GB2312" charset="0"/>
                <a:cs typeface="楷体_GB2312" charset="0"/>
                <a:sym typeface="+mn-ea"/>
              </a:rPr>
              <a:t>信息采集成本高昂。征信数据的来源多种多样，如政府部</a:t>
            </a:r>
            <a:endParaRPr lang="zh-CN" altLang="en-US">
              <a:latin typeface="楷体_GB2312" charset="0"/>
              <a:ea typeface="楷体_GB2312" charset="0"/>
              <a:cs typeface="楷体_GB2312" charset="0"/>
              <a:sym typeface="+mn-ea"/>
            </a:endParaRPr>
          </a:p>
          <a:p>
            <a:pPr algn="l"/>
            <a:r>
              <a:rPr lang="zh-CN" altLang="en-US">
                <a:latin typeface="楷体_GB2312" charset="0"/>
                <a:ea typeface="楷体_GB2312" charset="0"/>
                <a:cs typeface="楷体_GB2312" charset="0"/>
                <a:sym typeface="+mn-ea"/>
              </a:rPr>
              <a:t>门、征信机构、互联网、数据服务商..数据来自异构平台，</a:t>
            </a:r>
            <a:endParaRPr lang="zh-CN" altLang="en-US">
              <a:latin typeface="楷体_GB2312" charset="0"/>
              <a:ea typeface="楷体_GB2312" charset="0"/>
              <a:cs typeface="楷体_GB2312" charset="0"/>
              <a:sym typeface="+mn-ea"/>
            </a:endParaRPr>
          </a:p>
          <a:p>
            <a:pPr algn="l"/>
            <a:r>
              <a:rPr lang="zh-CN" altLang="en-US">
                <a:latin typeface="楷体_GB2312" charset="0"/>
                <a:ea typeface="楷体_GB2312" charset="0"/>
                <a:cs typeface="楷体_GB2312" charset="0"/>
                <a:sym typeface="+mn-ea"/>
              </a:rPr>
              <a:t>格式不统一，获取成本高。</a:t>
            </a:r>
            <a:endParaRPr lang="zh-CN" altLang="en-US"/>
          </a:p>
        </p:txBody>
      </p:sp>
      <p:sp>
        <p:nvSpPr>
          <p:cNvPr id="11" name="矩形 10"/>
          <p:cNvSpPr/>
          <p:nvPr/>
        </p:nvSpPr>
        <p:spPr>
          <a:xfrm>
            <a:off x="4086225" y="1149985"/>
            <a:ext cx="273685" cy="398780"/>
          </a:xfrm>
          <a:prstGeom prst="rect">
            <a:avLst/>
          </a:prstGeom>
          <a:noFill/>
          <a:ln>
            <a:noFill/>
          </a:ln>
        </p:spPr>
        <p:txBody>
          <a:bodyPr wrap="square" rtlCol="0" anchor="t">
            <a:spAutoFit/>
          </a:bodyPr>
          <a:p>
            <a:pPr algn="ctr"/>
            <a:r>
              <a:rPr lang="en-US" altLang="zh-CN" sz="2000" b="1">
                <a:ln/>
                <a:solidFill>
                  <a:schemeClr val="tx1"/>
                </a:solidFill>
                <a:effectLst>
                  <a:outerShdw blurRad="38100" dist="19050" dir="2700000" algn="tl" rotWithShape="0">
                    <a:schemeClr val="dk1">
                      <a:alpha val="40000"/>
                      <a:alpha val="40000"/>
                    </a:schemeClr>
                  </a:outerShdw>
                </a:effectLst>
              </a:rPr>
              <a:t>1</a:t>
            </a:r>
            <a:endParaRPr lang="en-US" altLang="zh-CN" sz="2000" b="1">
              <a:ln/>
              <a:solidFill>
                <a:schemeClr val="tx1"/>
              </a:solidFill>
              <a:effectLst>
                <a:outerShdw blurRad="38100" dist="19050" dir="2700000" algn="tl" rotWithShape="0">
                  <a:schemeClr val="dk1">
                    <a:alpha val="40000"/>
                    <a:alpha val="40000"/>
                  </a:schemeClr>
                </a:outerShdw>
              </a:effectLst>
            </a:endParaRPr>
          </a:p>
        </p:txBody>
      </p:sp>
      <p:sp>
        <p:nvSpPr>
          <p:cNvPr id="12" name="矩形 11"/>
          <p:cNvSpPr/>
          <p:nvPr/>
        </p:nvSpPr>
        <p:spPr>
          <a:xfrm>
            <a:off x="4086225" y="2348865"/>
            <a:ext cx="273685" cy="398780"/>
          </a:xfrm>
          <a:prstGeom prst="rect">
            <a:avLst/>
          </a:prstGeom>
          <a:noFill/>
          <a:ln>
            <a:noFill/>
          </a:ln>
        </p:spPr>
        <p:txBody>
          <a:bodyPr wrap="square" rtlCol="0" anchor="t">
            <a:spAutoFit/>
          </a:bodyPr>
          <a:p>
            <a:pPr algn="ctr"/>
            <a:r>
              <a:rPr lang="en-US" altLang="zh-CN" sz="2000" b="1">
                <a:solidFill>
                  <a:schemeClr val="tx1"/>
                </a:solidFill>
                <a:effectLst>
                  <a:outerShdw blurRad="38100" dist="19050" dir="2700000" algn="tl" rotWithShape="0">
                    <a:schemeClr val="dk1">
                      <a:alpha val="40000"/>
                      <a:alpha val="40000"/>
                    </a:schemeClr>
                  </a:outerShdw>
                </a:effectLst>
              </a:rPr>
              <a:t>2</a:t>
            </a:r>
            <a:endParaRPr lang="en-US" altLang="zh-CN" sz="2000" b="1">
              <a:solidFill>
                <a:schemeClr val="tx1"/>
              </a:solidFill>
              <a:effectLst>
                <a:outerShdw blurRad="38100" dist="19050" dir="2700000" algn="tl" rotWithShape="0">
                  <a:schemeClr val="dk1">
                    <a:alpha val="40000"/>
                    <a:alpha val="40000"/>
                  </a:schemeClr>
                </a:outerShdw>
              </a:effectLst>
            </a:endParaRPr>
          </a:p>
        </p:txBody>
      </p:sp>
      <p:sp>
        <p:nvSpPr>
          <p:cNvPr id="13" name="矩形 12"/>
          <p:cNvSpPr/>
          <p:nvPr/>
        </p:nvSpPr>
        <p:spPr>
          <a:xfrm>
            <a:off x="4086225" y="3274060"/>
            <a:ext cx="273685" cy="398780"/>
          </a:xfrm>
          <a:prstGeom prst="rect">
            <a:avLst/>
          </a:prstGeom>
          <a:noFill/>
          <a:ln>
            <a:noFill/>
          </a:ln>
        </p:spPr>
        <p:txBody>
          <a:bodyPr wrap="square" rtlCol="0" anchor="t">
            <a:spAutoFit/>
          </a:bodyPr>
          <a:p>
            <a:pPr algn="ctr"/>
            <a:r>
              <a:rPr lang="en-US" altLang="zh-CN" sz="2000" b="1">
                <a:solidFill>
                  <a:schemeClr val="tx1"/>
                </a:solidFill>
                <a:effectLst>
                  <a:outerShdw blurRad="38100" dist="19050" dir="2700000" algn="tl" rotWithShape="0">
                    <a:schemeClr val="dk1">
                      <a:alpha val="40000"/>
                      <a:alpha val="40000"/>
                    </a:schemeClr>
                  </a:outerShdw>
                </a:effectLst>
              </a:rPr>
              <a:t>3</a:t>
            </a:r>
            <a:endParaRPr lang="en-US" altLang="zh-CN" sz="2000" b="1">
              <a:solidFill>
                <a:schemeClr val="tx1"/>
              </a:solidFill>
              <a:effectLst>
                <a:outerShdw blurRad="38100" dist="19050" dir="2700000" algn="tl" rotWithShape="0">
                  <a:schemeClr val="dk1">
                    <a:alpha val="40000"/>
                    <a:alpha val="40000"/>
                  </a:schemeClr>
                </a:outerShdw>
              </a:effectLst>
            </a:endParaRPr>
          </a:p>
        </p:txBody>
      </p:sp>
      <p:sp>
        <p:nvSpPr>
          <p:cNvPr id="14" name="矩形 13"/>
          <p:cNvSpPr/>
          <p:nvPr/>
        </p:nvSpPr>
        <p:spPr>
          <a:xfrm>
            <a:off x="4086225" y="4455160"/>
            <a:ext cx="273685" cy="398780"/>
          </a:xfrm>
          <a:prstGeom prst="rect">
            <a:avLst/>
          </a:prstGeom>
          <a:noFill/>
          <a:ln>
            <a:noFill/>
          </a:ln>
        </p:spPr>
        <p:txBody>
          <a:bodyPr wrap="square" rtlCol="0" anchor="t">
            <a:spAutoFit/>
          </a:bodyPr>
          <a:p>
            <a:pPr algn="ctr"/>
            <a:r>
              <a:rPr lang="en-US" altLang="zh-CN" sz="2000" b="1">
                <a:solidFill>
                  <a:schemeClr val="tx1"/>
                </a:solidFill>
                <a:effectLst>
                  <a:outerShdw blurRad="38100" dist="19050" dir="2700000" algn="tl" rotWithShape="0">
                    <a:schemeClr val="dk1">
                      <a:alpha val="40000"/>
                      <a:alpha val="40000"/>
                    </a:schemeClr>
                  </a:outerShdw>
                </a:effectLst>
              </a:rPr>
              <a:t>4</a:t>
            </a:r>
            <a:endParaRPr lang="en-US" altLang="zh-CN" sz="2000" b="1">
              <a:solidFill>
                <a:schemeClr val="tx1"/>
              </a:solidFill>
              <a:effectLst>
                <a:outerShdw blurRad="38100" dist="19050" dir="2700000" algn="tl" rotWithShape="0">
                  <a:schemeClr val="dk1">
                    <a:alpha val="40000"/>
                    <a:alpha val="40000"/>
                  </a:schemeClr>
                </a:outerShdw>
              </a:effectLst>
            </a:endParaRPr>
          </a:p>
        </p:txBody>
      </p:sp>
      <p:sp>
        <p:nvSpPr>
          <p:cNvPr id="15" name="文本框 14"/>
          <p:cNvSpPr txBox="1"/>
          <p:nvPr/>
        </p:nvSpPr>
        <p:spPr>
          <a:xfrm>
            <a:off x="4359910" y="5636260"/>
            <a:ext cx="6812280" cy="1198880"/>
          </a:xfrm>
          <a:prstGeom prst="rect">
            <a:avLst/>
          </a:prstGeom>
          <a:noFill/>
        </p:spPr>
        <p:txBody>
          <a:bodyPr wrap="none" rtlCol="0">
            <a:spAutoFit/>
          </a:bodyPr>
          <a:p>
            <a:pPr algn="l"/>
            <a:r>
              <a:rPr lang="zh-CN" altLang="en-US">
                <a:latin typeface="楷体_GB2312" charset="0"/>
                <a:ea typeface="楷体_GB2312" charset="0"/>
                <a:cs typeface="楷体_GB2312" charset="0"/>
                <a:sym typeface="+mn-ea"/>
              </a:rPr>
              <a:t>因此我们需要一种解决方案既能降低异构数据来源采集征信数据的</a:t>
            </a:r>
            <a:endParaRPr lang="zh-CN" altLang="en-US">
              <a:latin typeface="楷体_GB2312" charset="0"/>
              <a:ea typeface="楷体_GB2312" charset="0"/>
              <a:cs typeface="楷体_GB2312" charset="0"/>
              <a:sym typeface="+mn-ea"/>
            </a:endParaRPr>
          </a:p>
          <a:p>
            <a:pPr algn="l"/>
            <a:r>
              <a:rPr lang="zh-CN" altLang="en-US">
                <a:latin typeface="楷体_GB2312" charset="0"/>
                <a:ea typeface="楷体_GB2312" charset="0"/>
                <a:cs typeface="楷体_GB2312" charset="0"/>
                <a:sym typeface="+mn-ea"/>
              </a:rPr>
              <a:t>成本，又同时满足征信数据的完整性、安全性，并对征信数据提供</a:t>
            </a:r>
            <a:endParaRPr lang="zh-CN" altLang="en-US">
              <a:latin typeface="楷体_GB2312" charset="0"/>
              <a:ea typeface="楷体_GB2312" charset="0"/>
              <a:cs typeface="楷体_GB2312" charset="0"/>
              <a:sym typeface="+mn-ea"/>
            </a:endParaRPr>
          </a:p>
          <a:p>
            <a:pPr algn="l"/>
            <a:r>
              <a:rPr lang="zh-CN" altLang="en-US">
                <a:latin typeface="楷体_GB2312" charset="0"/>
                <a:ea typeface="楷体_GB2312" charset="0"/>
                <a:cs typeface="楷体_GB2312" charset="0"/>
                <a:sym typeface="+mn-ea"/>
              </a:rPr>
              <a:t>方提供奖励。对征信主体保护隐私权，使其愿意共享。</a:t>
            </a:r>
            <a:endParaRPr lang="zh-CN" altLang="en-US">
              <a:latin typeface="楷体_GB2312" charset="0"/>
              <a:ea typeface="楷体_GB2312" charset="0"/>
              <a:cs typeface="楷体_GB2312" charset="0"/>
            </a:endParaRPr>
          </a:p>
          <a:p>
            <a:endParaRPr lang="zh-CN" altLang="en-US"/>
          </a:p>
        </p:txBody>
      </p:sp>
      <p:sp>
        <p:nvSpPr>
          <p:cNvPr id="16" name="矩形 15"/>
          <p:cNvSpPr/>
          <p:nvPr/>
        </p:nvSpPr>
        <p:spPr>
          <a:xfrm>
            <a:off x="3978910" y="5862320"/>
            <a:ext cx="487680" cy="398780"/>
          </a:xfrm>
          <a:prstGeom prst="rect">
            <a:avLst/>
          </a:prstGeom>
          <a:noFill/>
          <a:ln>
            <a:noFill/>
          </a:ln>
        </p:spPr>
        <p:txBody>
          <a:bodyPr wrap="none" rtlCol="0" anchor="t">
            <a:spAutoFit/>
          </a:bodyPr>
          <a:p>
            <a:pPr algn="ctr"/>
            <a:r>
              <a:rPr lang="en-US" altLang="zh-CN" sz="2000" b="1">
                <a:ln/>
                <a:solidFill>
                  <a:schemeClr val="tx1"/>
                </a:solidFill>
                <a:effectLst>
                  <a:outerShdw blurRad="38100" dist="19050" dir="2700000" algn="tl" rotWithShape="0">
                    <a:schemeClr val="dk1">
                      <a:alpha val="40000"/>
                      <a:alpha val="40000"/>
                    </a:schemeClr>
                  </a:outerShdw>
                </a:effectLst>
              </a:rPr>
              <a:t>=&gt;</a:t>
            </a:r>
            <a:endParaRPr lang="en-US" altLang="zh-CN" sz="2000" b="1">
              <a:ln/>
              <a:solidFill>
                <a:schemeClr val="tx1"/>
              </a:solidFill>
              <a:effectLst>
                <a:outerShdw blurRad="38100" dist="19050" dir="2700000" algn="tl" rotWithShape="0">
                  <a:schemeClr val="dk1">
                    <a:alpha val="40000"/>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49"/>
          <p:cNvGrpSpPr/>
          <p:nvPr/>
        </p:nvGrpSpPr>
        <p:grpSpPr>
          <a:xfrm>
            <a:off x="5113251" y="1459528"/>
            <a:ext cx="1965498" cy="1969472"/>
            <a:chOff x="2362200" y="2838801"/>
            <a:chExt cx="1198786" cy="1201210"/>
          </a:xfrm>
        </p:grpSpPr>
        <p:grpSp>
          <p:nvGrpSpPr>
            <p:cNvPr id="51" name="组合 79"/>
            <p:cNvGrpSpPr/>
            <p:nvPr/>
          </p:nvGrpSpPr>
          <p:grpSpPr bwMode="auto">
            <a:xfrm>
              <a:off x="2362200" y="2838801"/>
              <a:ext cx="1198786" cy="1201210"/>
              <a:chOff x="6379729" y="2488774"/>
              <a:chExt cx="2513016" cy="2513016"/>
            </a:xfrm>
          </p:grpSpPr>
          <p:sp>
            <p:nvSpPr>
              <p:cNvPr id="54" name="任意多边形 5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itchFamily="2" charset="-122"/>
                </a:endParaRPr>
              </a:p>
            </p:txBody>
          </p:sp>
          <p:sp>
            <p:nvSpPr>
              <p:cNvPr id="55" name="任意多边形 5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52" name="椭圆 80"/>
            <p:cNvSpPr/>
            <p:nvPr/>
          </p:nvSpPr>
          <p:spPr bwMode="auto">
            <a:xfrm>
              <a:off x="2528441" y="3008058"/>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itchFamily="2" charset="-122"/>
              </a:endParaRPr>
            </a:p>
          </p:txBody>
        </p:sp>
      </p:grpSp>
      <p:sp>
        <p:nvSpPr>
          <p:cNvPr id="10" name="文本框 9"/>
          <p:cNvSpPr txBox="1"/>
          <p:nvPr/>
        </p:nvSpPr>
        <p:spPr>
          <a:xfrm>
            <a:off x="3616035" y="3733705"/>
            <a:ext cx="4959929" cy="706755"/>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课题</a:t>
            </a:r>
            <a:r>
              <a:rPr lang="zh-CN" altLang="en-US" sz="4000" dirty="0">
                <a:solidFill>
                  <a:srgbClr val="44546A"/>
                </a:solidFill>
                <a:latin typeface="微软雅黑" panose="020B0503020204020204" pitchFamily="34" charset="-122"/>
                <a:ea typeface="微软雅黑" panose="020B0503020204020204" pitchFamily="34" charset="-122"/>
              </a:rPr>
              <a:t>研究内容</a:t>
            </a:r>
            <a:endParaRPr lang="zh-CN" altLang="en-US" sz="4000" dirty="0">
              <a:solidFill>
                <a:srgbClr val="44546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6" y="4441591"/>
            <a:ext cx="5022106" cy="521969"/>
          </a:xfrm>
          <a:prstGeom prst="snip1Rect">
            <a:avLst>
              <a:gd name="adj" fmla="val 0"/>
            </a:avLst>
          </a:prstGeom>
          <a:noFill/>
          <a:ln w="28575">
            <a:noFill/>
          </a:ln>
        </p:spPr>
        <p:txBody>
          <a:bodyPr wrap="square" rtlCol="0">
            <a:spAutoFit/>
          </a:bodyPr>
          <a:lstStyle/>
          <a:p>
            <a:pPr algn="ctr"/>
            <a:r>
              <a:rPr lang="en-US" altLang="zh-CN" sz="2800" dirty="0">
                <a:solidFill>
                  <a:srgbClr val="304371"/>
                </a:solidFill>
                <a:latin typeface="Arial" panose="020B0604020202020204" pitchFamily="34" charset="0"/>
                <a:ea typeface="华文仿宋" panose="02010600040101010101" pitchFamily="2" charset="-122"/>
                <a:cs typeface="Arial" panose="020B0604020202020204" pitchFamily="34" charset="0"/>
                <a:sym typeface="+mn-ea"/>
              </a:rPr>
              <a:t>The Content Of Study</a:t>
            </a:r>
            <a:endParaRPr lang="zh-CN" altLang="en-US" sz="2800" dirty="0">
              <a:ln>
                <a:solidFill>
                  <a:srgbClr val="00762F"/>
                </a:solidFill>
              </a:ln>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pic>
        <p:nvPicPr>
          <p:cNvPr id="15"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4274" y="2222812"/>
            <a:ext cx="442574" cy="4425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8300"/>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课题研究内容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0055" y="1149985"/>
            <a:ext cx="2320290" cy="521970"/>
          </a:xfrm>
          <a:prstGeom prst="rect">
            <a:avLst/>
          </a:prstGeom>
          <a:noFill/>
        </p:spPr>
        <p:txBody>
          <a:bodyPr wrap="none" rtlCol="0">
            <a:spAutoFit/>
          </a:bodyPr>
          <a:p>
            <a:r>
              <a:rPr lang="zh-CN" altLang="en-US" sz="2800" b="1">
                <a:latin typeface="+mj-ea"/>
                <a:ea typeface="+mj-ea"/>
              </a:rPr>
              <a:t>数据名片</a:t>
            </a:r>
            <a:r>
              <a:rPr lang="zh-CN" altLang="en-US" sz="2800" b="1">
                <a:latin typeface="+mj-ea"/>
                <a:ea typeface="+mj-ea"/>
              </a:rPr>
              <a:t>设计</a:t>
            </a:r>
            <a:endParaRPr lang="zh-CN" altLang="en-US" sz="2800" b="1">
              <a:latin typeface="+mj-ea"/>
              <a:ea typeface="+mj-ea"/>
            </a:endParaRPr>
          </a:p>
        </p:txBody>
      </p:sp>
      <p:pic>
        <p:nvPicPr>
          <p:cNvPr id="7" name="图片 6"/>
          <p:cNvPicPr>
            <a:picLocks noChangeAspect="1"/>
          </p:cNvPicPr>
          <p:nvPr/>
        </p:nvPicPr>
        <p:blipFill>
          <a:blip r:embed="rId1"/>
          <a:stretch>
            <a:fillRect/>
          </a:stretch>
        </p:blipFill>
        <p:spPr>
          <a:xfrm>
            <a:off x="2480310" y="1287780"/>
            <a:ext cx="7231380" cy="51974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2676</Words>
  <Application>WPS 文字</Application>
  <PresentationFormat>宽屏</PresentationFormat>
  <Paragraphs>201</Paragraphs>
  <Slides>18</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18</vt:i4>
      </vt:variant>
    </vt:vector>
  </HeadingPairs>
  <TitlesOfParts>
    <vt:vector size="43" baseType="lpstr">
      <vt:lpstr>Arial</vt:lpstr>
      <vt:lpstr>宋体</vt:lpstr>
      <vt:lpstr>Wingdings</vt:lpstr>
      <vt:lpstr>微软雅黑</vt:lpstr>
      <vt:lpstr>汉仪旗黑</vt:lpstr>
      <vt:lpstr>Arial</vt:lpstr>
      <vt:lpstr>汉仪书宋二KW</vt:lpstr>
      <vt:lpstr>华文仿宋</vt:lpstr>
      <vt:lpstr>方正兰亭粗黑简体</vt:lpstr>
      <vt:lpstr>方正兰亭黑简体</vt:lpstr>
      <vt:lpstr>Gill Sans</vt:lpstr>
      <vt:lpstr>Calibri</vt:lpstr>
      <vt:lpstr>Calibri</vt:lpstr>
      <vt:lpstr>Helvetica Neue</vt:lpstr>
      <vt:lpstr>宋体</vt:lpstr>
      <vt:lpstr>Arial Unicode MS</vt:lpstr>
      <vt:lpstr>Calibri Light</vt:lpstr>
      <vt:lpstr>汉仪中黑KW</vt:lpstr>
      <vt:lpstr>微软雅黑</vt:lpstr>
      <vt:lpstr>方正兰亭粗黑简体</vt:lpstr>
      <vt:lpstr>方正兰亭黑简体</vt:lpstr>
      <vt:lpstr>楷体_GB2312</vt:lpstr>
      <vt:lpstr>汉仪楷体简</vt:lpstr>
      <vt:lpstr>儷黑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水豚</cp:lastModifiedBy>
  <cp:revision>31</cp:revision>
  <dcterms:created xsi:type="dcterms:W3CDTF">2023-02-27T03:40:30Z</dcterms:created>
  <dcterms:modified xsi:type="dcterms:W3CDTF">2023-02-27T03:40:30Z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A9D0321D2A9895E9D37AFB6390C62BEA</vt:lpwstr>
  </property>
</Properties>
</file>