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8" r:id="rId12"/>
    <p:sldId id="263" r:id="rId13"/>
    <p:sldId id="264" r:id="rId14"/>
    <p:sldId id="265" r:id="rId15"/>
    <p:sldId id="269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19:02:07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797 29 24575,'-8'-1'0,"-1"0"0,1 0 0,-1-1 0,-15-5 0,-23-5 0,-228 8 0,152 6 0,113-2 0,0 1 0,0 1 0,1 0 0,-1 0 0,1 1 0,0 0 0,0 1 0,0-1 0,0 2 0,0-1 0,1 2 0,0-1 0,0 1 0,0 0 0,1 0 0,0 1 0,0 0 0,1 0 0,0 1 0,0 0 0,0 0 0,1 0 0,1 1 0,-1 0 0,1 0 0,1 0 0,0 0 0,0 0 0,1 1 0,0 0 0,-1 16 0,-9 83 0,0 22 0,14 0 0,-4 109 0,-4-195 0,-14 53 0,11-62 0,2 0 0,-5 70 0,10 5 0,21 182 0,-9-195-1365,-9-68-5461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19:02:27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24575,'0'3'0,"0"4"0,3 0 0,1 3 0,0 2 0,-1 1 0,-1 3 0,0 0 0,-2 1 0,1 0 0,-1 1 0,0-1 0,-1 0 0,1-2-8191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19:02:29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251 250 24575,'-1'-4'0,"0"0"0,-1 0 0,0 0 0,0 0 0,0 0 0,0 0 0,0 0 0,-1 1 0,1-1 0,-1 1 0,0 0 0,0 0 0,-1 0 0,-4-4 0,-2-3 0,-17-18 0,17 17 0,0 0 0,-1 1 0,0 0 0,-16-11 0,10 9-68,0-1-1,-21-22 0,21 19-1090,2 1-5667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19:02:31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24575,'3'-2'0,"0"0"0,1-1 0,-1 1 0,0-1 0,-1 0 0,1 0 0,0 0 0,-1 0 0,0 0 0,0-1 0,3-6 0,-4 9 0,17-31 0,2 0 0,1 1 0,43-48 0,-54 68-1365,-2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38828-B913-4C38-8207-41F72E74C31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9DECF-F004-405A-9709-1E3475A8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30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9DECF-F004-405A-9709-1E3475A8B6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10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9DECF-F004-405A-9709-1E3475A8B6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9DECF-F004-405A-9709-1E3475A8B6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6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927C-51EE-EBCC-E568-875DDE938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A98CE-9AAB-30BE-D6AA-101DB9A8B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D659-F06F-B036-C462-D067FF24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6166-726A-40DC-8667-EAE07A69FE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23294-31FF-58EF-CA9E-85651525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F2DB0-7F97-AA7B-ED98-FB70886E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B8EF-9F2A-455B-8F77-6B1B1639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CF94-2952-74C8-D46F-447C0F07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73666-99CB-6A1D-851C-6322460B4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069ED-DADF-037E-0D15-630670E7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6166-726A-40DC-8667-EAE07A69FE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75EC9-EA89-DD7B-2B88-EACF0E46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A5494-0E91-B926-33FA-361377AA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B8EF-9F2A-455B-8F77-6B1B1639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74EF7-7DA4-237F-0069-4A8647E0C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3DFA8-CD68-EC76-77B3-FC535EAD8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64013-65FE-54A8-FD40-0261DB09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6166-726A-40DC-8667-EAE07A69FE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AE1A-AEF1-D699-9322-74562056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9FD12-DB7F-AC61-2318-E39293A3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B8EF-9F2A-455B-8F77-6B1B1639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C1F2-5372-081B-BEA6-3230DAD3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3AF1B-0E97-4AF3-9AE8-2E4B9B137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827A7-67EF-0C4F-BC96-DC0912CA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6166-726A-40DC-8667-EAE07A69FE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5D9EE-5C35-766F-2BA5-3B522C70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A4F6C-71FF-698F-7B91-06AC5EC2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B8EF-9F2A-455B-8F77-6B1B1639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2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DDD0-80FA-01B4-EEA4-164A9567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556F8-0216-61CB-7AD0-E23A331FB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FC9D7-8B84-2D5B-6C1E-4C1C89C1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6166-726A-40DC-8667-EAE07A69FE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779F-2961-8FDF-AC06-C35B3B1B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3F99D-AF66-1EF6-31FD-261A54B4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B8EF-9F2A-455B-8F77-6B1B1639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0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1B1E-34D6-787E-C63A-E7F7FC86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AFBE-2666-46AD-6201-A04EAEAB2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91052-1CD0-260A-1DB3-87752CF5D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E6540-ECD3-1ABB-F981-4EEC3461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6166-726A-40DC-8667-EAE07A69FE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B2697-B096-5946-3A0A-9E304419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42CB7-8662-970B-254B-D3148817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B8EF-9F2A-455B-8F77-6B1B1639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8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E6D3-B189-413E-5166-7C0EA36C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09CD5-ABB6-1FB8-523A-D2962A0F9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223AF-E606-B802-BB7F-3CE5150A9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F0D9D-67C4-6145-951E-42052B25C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7E1EF-B62E-C396-E7C1-627999C27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074EF-655F-4073-094A-7EE7FCA6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6166-726A-40DC-8667-EAE07A69FE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5D038-A5AA-12D4-981C-64863AE2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65E17-C91B-13CA-73C8-F80CF80A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B8EF-9F2A-455B-8F77-6B1B1639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0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6813-90FE-A099-6130-677B8357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BC566-E630-34AE-4F9E-C57AE495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6166-726A-40DC-8667-EAE07A69FE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42D87-E9E5-B6BA-2DC9-A81B89AF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90272-51D6-98CF-BF29-E3841E06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B8EF-9F2A-455B-8F77-6B1B1639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4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FC0A4-5CBF-6B42-221F-E22043A1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6166-726A-40DC-8667-EAE07A69FE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7C0DA-C6B7-0B81-38C7-16D28C1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D8AF0-107B-1A9D-0152-4C2D6E45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B8EF-9F2A-455B-8F77-6B1B1639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3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753B-6CB6-8134-8293-5D929B3C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CD94-08F8-260C-586B-923F846D1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F4263-827E-AE70-B5E2-1D2B1633C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54D44-7904-8A63-2FC5-E590EA7B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6166-726A-40DC-8667-EAE07A69FE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0252E-FF71-603C-C2E0-96F2F63C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7BFAD-BA73-61DD-A9A5-A1A65846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B8EF-9F2A-455B-8F77-6B1B1639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74B2-0753-EA4E-BC60-E9B6DF33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964CE-2AFF-B553-F253-283A63887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60938-12D8-04EA-2DF2-5E01E8544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CFBB5-8C4F-2FFC-E729-1A386F15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6166-726A-40DC-8667-EAE07A69FE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84E3-5DD0-FDF0-2ABA-5012CBF8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485EF-3F50-3B81-EB5F-7D765023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B8EF-9F2A-455B-8F77-6B1B1639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9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AE3DA-31D3-E0F4-E18D-30A8938D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58ED1-8ECD-B036-73CA-0B958FF26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A8CDE-5557-2375-42C0-FF78994F8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E6166-726A-40DC-8667-EAE07A69FE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FBEE8-73F5-22C7-5068-B24F832B8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DF5BD-3A9A-163E-AE27-8A07EA239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D0B8EF-9F2A-455B-8F77-6B1B1639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2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Kieranheiberg/Photosenso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9DFD5-246F-0637-6C10-3F1BA2BC5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52" y="458334"/>
            <a:ext cx="4677615" cy="2549225"/>
          </a:xfrm>
          <a:noFill/>
        </p:spPr>
        <p:txBody>
          <a:bodyPr>
            <a:normAutofit/>
          </a:bodyPr>
          <a:lstStyle/>
          <a:p>
            <a:r>
              <a:rPr lang="en-US" sz="5200" dirty="0"/>
              <a:t>Optical Density Sensor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8250AE2-4076-1C1F-8B88-968FA5E0A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6448"/>
          <a:stretch/>
        </p:blipFill>
        <p:spPr bwMode="auto">
          <a:xfrm>
            <a:off x="5199119" y="10"/>
            <a:ext cx="69928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43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98E7-851B-3CD0-2551-5B82E8439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446"/>
            <a:ext cx="4569542" cy="5100517"/>
          </a:xfrm>
        </p:spPr>
        <p:txBody>
          <a:bodyPr/>
          <a:lstStyle/>
          <a:p>
            <a:r>
              <a:rPr lang="en-US" dirty="0"/>
              <a:t>CSV file is saved to Photosensor folder</a:t>
            </a:r>
          </a:p>
          <a:p>
            <a:pPr lvl="2"/>
            <a:r>
              <a:rPr lang="en-US" dirty="0"/>
              <a:t>Shortcut on desktop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the right is an example of how saved data appears in excel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1B6E6-4D4D-CDD6-DFA4-867AE665A4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r="21517" b="50891"/>
          <a:stretch/>
        </p:blipFill>
        <p:spPr>
          <a:xfrm>
            <a:off x="5819223" y="3744509"/>
            <a:ext cx="4818541" cy="277001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5511B-2892-A39D-B7B9-D74D3D03B198}"/>
              </a:ext>
            </a:extLst>
          </p:cNvPr>
          <p:cNvGrpSpPr/>
          <p:nvPr/>
        </p:nvGrpSpPr>
        <p:grpSpPr>
          <a:xfrm>
            <a:off x="5819223" y="572272"/>
            <a:ext cx="4818541" cy="2983671"/>
            <a:chOff x="4846320" y="1461008"/>
            <a:chExt cx="7049254" cy="4352544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AB0615B-E7AE-AB7A-C4E8-8F0E7B9CE7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3" t="11992" r="6122" b="13012"/>
            <a:stretch/>
          </p:blipFill>
          <p:spPr bwMode="auto">
            <a:xfrm>
              <a:off x="4846320" y="1461008"/>
              <a:ext cx="7049254" cy="4352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0659B5-EA04-EA41-675E-32E51C86C685}"/>
                </a:ext>
              </a:extLst>
            </p:cNvPr>
            <p:cNvSpPr/>
            <p:nvPr/>
          </p:nvSpPr>
          <p:spPr>
            <a:xfrm>
              <a:off x="9042960" y="3468795"/>
              <a:ext cx="373380" cy="4495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DEDFFF-33F0-B109-84F8-81675A7E3082}"/>
                </a:ext>
              </a:extLst>
            </p:cNvPr>
            <p:cNvSpPr txBox="1"/>
            <p:nvPr/>
          </p:nvSpPr>
          <p:spPr>
            <a:xfrm>
              <a:off x="9616678" y="2523734"/>
              <a:ext cx="1371600" cy="3367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Save Location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97986B9-ADEC-1576-7D3A-B65FBE7B000F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8815463" y="1416187"/>
            <a:ext cx="264555" cy="53242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9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228E-F155-3F20-7212-BD1B101D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69" y="1996266"/>
            <a:ext cx="6271711" cy="438138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To add new sample either:</a:t>
            </a:r>
          </a:p>
          <a:p>
            <a:pPr lvl="1"/>
            <a:r>
              <a:rPr lang="en-US" sz="2100" dirty="0"/>
              <a:t>Enter new sample name in program</a:t>
            </a:r>
          </a:p>
          <a:p>
            <a:pPr lvl="2"/>
            <a:r>
              <a:rPr lang="en-US" sz="1900" dirty="0"/>
              <a:t>Will be asked if new sample and then to enter calibration equation</a:t>
            </a:r>
          </a:p>
          <a:p>
            <a:pPr lvl="2"/>
            <a:r>
              <a:rPr lang="en-US" sz="1900" dirty="0"/>
              <a:t>Equation must use ‘Voltage’ as voltage variable name</a:t>
            </a:r>
          </a:p>
          <a:p>
            <a:pPr lvl="2"/>
            <a:r>
              <a:rPr lang="en-US" sz="1900" dirty="0"/>
              <a:t>Sample type is now accessible when choosing type</a:t>
            </a:r>
          </a:p>
          <a:p>
            <a:pPr lvl="2"/>
            <a:r>
              <a:rPr lang="en-US" sz="1900" dirty="0"/>
              <a:t>This method will save new sample and equation to </a:t>
            </a:r>
            <a:r>
              <a:rPr lang="en-US" sz="1900" dirty="0" err="1"/>
              <a:t>Equations.json</a:t>
            </a:r>
            <a:endParaRPr lang="en-US" sz="1900" dirty="0"/>
          </a:p>
          <a:p>
            <a:r>
              <a:rPr lang="en-US" sz="2400" dirty="0"/>
              <a:t>Or:</a:t>
            </a:r>
          </a:p>
          <a:p>
            <a:pPr lvl="1"/>
            <a:r>
              <a:rPr lang="en-US" sz="2100" dirty="0"/>
              <a:t>Input name and equation in </a:t>
            </a:r>
            <a:r>
              <a:rPr lang="en-US" sz="2100" dirty="0" err="1"/>
              <a:t>Equations.json</a:t>
            </a:r>
            <a:r>
              <a:rPr lang="en-US" sz="2100" dirty="0"/>
              <a:t> file</a:t>
            </a:r>
          </a:p>
          <a:p>
            <a:pPr lvl="2"/>
            <a:r>
              <a:rPr lang="en-US" sz="1900" dirty="0" err="1"/>
              <a:t>Equations.json</a:t>
            </a:r>
            <a:r>
              <a:rPr lang="en-US" sz="1900" dirty="0"/>
              <a:t> is saved in Photosensor folder</a:t>
            </a:r>
          </a:p>
          <a:p>
            <a:pPr lvl="2"/>
            <a:r>
              <a:rPr lang="en-US" sz="1900" dirty="0"/>
              <a:t>Open with notepad to easily edit</a:t>
            </a:r>
          </a:p>
          <a:p>
            <a:pPr lvl="2"/>
            <a:r>
              <a:rPr lang="en-US" sz="1900" dirty="0"/>
              <a:t>See right image for name and equation syntax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2BA4D-765E-521C-A9BB-E7178543FCAB}"/>
              </a:ext>
            </a:extLst>
          </p:cNvPr>
          <p:cNvSpPr txBox="1"/>
          <p:nvPr/>
        </p:nvSpPr>
        <p:spPr>
          <a:xfrm>
            <a:off x="7314362" y="6078443"/>
            <a:ext cx="403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Equations.json</a:t>
            </a:r>
            <a:r>
              <a:rPr lang="en-US" sz="1600" dirty="0"/>
              <a:t> opened with Notepad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1CCA33-791F-A3B3-446F-014223DF1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736" y="2087087"/>
            <a:ext cx="5315578" cy="1014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0DFC2B-2D10-E65F-F27C-DD89B3D32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059" y="4360986"/>
            <a:ext cx="4848044" cy="1594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174E37-7348-145C-A55F-834A368B0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68" y="1519919"/>
            <a:ext cx="5099079" cy="3532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DF49B22-404A-B918-C278-6675DA4A25C6}"/>
              </a:ext>
            </a:extLst>
          </p:cNvPr>
          <p:cNvSpPr txBox="1">
            <a:spLocks/>
          </p:cNvSpPr>
          <p:nvPr/>
        </p:nvSpPr>
        <p:spPr>
          <a:xfrm>
            <a:off x="249669" y="480347"/>
            <a:ext cx="6894576" cy="916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Adding New Sample Type</a:t>
            </a:r>
          </a:p>
        </p:txBody>
      </p:sp>
    </p:spTree>
    <p:extLst>
      <p:ext uri="{BB962C8B-B14F-4D97-AF65-F5344CB8AC3E}">
        <p14:creationId xmlns:p14="http://schemas.microsoft.com/office/powerpoint/2010/main" val="421782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B7B1-B6F6-2FFC-D34A-896C3D6E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F43D0-3DC8-3CAD-D733-8B2760370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Calibration equations found by creating 3 5x dilutions of species </a:t>
            </a:r>
          </a:p>
          <a:p>
            <a:r>
              <a:rPr lang="en-US" dirty="0"/>
              <a:t>Then get sensor voltage values of dilutions using Calibration.py file</a:t>
            </a:r>
          </a:p>
          <a:p>
            <a:pPr lvl="1"/>
            <a:r>
              <a:rPr lang="en-US" dirty="0"/>
              <a:t>Coming soon to GitHub (Use continuous readings.py for time being)</a:t>
            </a:r>
          </a:p>
          <a:p>
            <a:r>
              <a:rPr lang="en-US" dirty="0"/>
              <a:t>Get OD of dilutions using lab spectrophotometer</a:t>
            </a:r>
          </a:p>
          <a:p>
            <a:r>
              <a:rPr lang="en-US" dirty="0"/>
              <a:t>Graph these against each other in Excel with OD on y axis and Voltage on the x axis</a:t>
            </a:r>
          </a:p>
          <a:p>
            <a:r>
              <a:rPr lang="en-US" dirty="0"/>
              <a:t>Use logarithmic trendline to get calibration equation for the species</a:t>
            </a:r>
          </a:p>
          <a:p>
            <a:pPr lvl="1"/>
            <a:r>
              <a:rPr lang="en-US" dirty="0"/>
              <a:t>Logarithmic usually most accurate with R^2 ~ 0.98 </a:t>
            </a:r>
          </a:p>
          <a:p>
            <a:pPr lvl="1"/>
            <a:r>
              <a:rPr lang="en-US" dirty="0"/>
              <a:t>Linear may work as well</a:t>
            </a:r>
          </a:p>
          <a:p>
            <a:r>
              <a:rPr lang="en-US" dirty="0"/>
              <a:t>Enter equation in </a:t>
            </a:r>
            <a:r>
              <a:rPr lang="en-US" dirty="0" err="1"/>
              <a:t>Equation.json</a:t>
            </a:r>
            <a:r>
              <a:rPr lang="en-US" dirty="0"/>
              <a:t> or through </a:t>
            </a:r>
            <a:r>
              <a:rPr lang="en-US" dirty="0" err="1"/>
              <a:t>RunPhotosensor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See existing equations for syntax</a:t>
            </a:r>
          </a:p>
          <a:p>
            <a:pPr lvl="1"/>
            <a:r>
              <a:rPr lang="en-US" dirty="0"/>
              <a:t>Must use math.log(Voltage) for ln(Voltage) when entering calibration equation</a:t>
            </a:r>
          </a:p>
          <a:p>
            <a:r>
              <a:rPr lang="en-US" dirty="0"/>
              <a:t>See Ryan, Diego, or Kieran if need help</a:t>
            </a:r>
          </a:p>
        </p:txBody>
      </p:sp>
    </p:spTree>
    <p:extLst>
      <p:ext uri="{BB962C8B-B14F-4D97-AF65-F5344CB8AC3E}">
        <p14:creationId xmlns:p14="http://schemas.microsoft.com/office/powerpoint/2010/main" val="665815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0DFD-62D9-DCF5-FFE8-36841B89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2A24-5AA3-B76A-6BE2-05AF04453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582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More detailed instructions in ReadMe file in GitHub</a:t>
            </a:r>
          </a:p>
          <a:p>
            <a:pPr lvl="1"/>
            <a:r>
              <a:rPr lang="en-US" dirty="0"/>
              <a:t>Linked on computer desktop</a:t>
            </a:r>
          </a:p>
          <a:p>
            <a:pPr lvl="1"/>
            <a:r>
              <a:rPr lang="en-US" dirty="0">
                <a:hlinkClick r:id="rId2"/>
              </a:rPr>
              <a:t>https://github.com/Kieranheiberg/Photosensor</a:t>
            </a:r>
            <a:endParaRPr lang="en-US" dirty="0"/>
          </a:p>
          <a:p>
            <a:r>
              <a:rPr lang="en-US" dirty="0"/>
              <a:t>Sensor is usually stored by Ryan’s bench</a:t>
            </a:r>
          </a:p>
          <a:p>
            <a:r>
              <a:rPr lang="en-US" dirty="0"/>
              <a:t>Slack Kieran Heiberg for questions </a:t>
            </a:r>
          </a:p>
          <a:p>
            <a:pPr lvl="1"/>
            <a:r>
              <a:rPr lang="en-US" dirty="0"/>
              <a:t>Can also talk to Ryan and Diego as they are familiar with sensor</a:t>
            </a:r>
          </a:p>
          <a:p>
            <a:r>
              <a:rPr lang="en-US" dirty="0"/>
              <a:t>Currently working on a case so sensor may soon be housed in black box</a:t>
            </a:r>
          </a:p>
          <a:p>
            <a:r>
              <a:rPr lang="en-US" dirty="0"/>
              <a:t>If want to run sensor on different computer, set up instructions in GitHub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20986-3086-F2F1-4290-5B8633D3F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105" y="498266"/>
            <a:ext cx="3728364" cy="25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5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115B-8D1A-E504-6DA8-58CBFFAE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35FEB-61BF-547F-67D2-1B6EEC485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any suggestions for new features or improvements, please slack me (Kieran)</a:t>
            </a:r>
          </a:p>
          <a:p>
            <a:r>
              <a:rPr lang="en-US" dirty="0"/>
              <a:t>Currently working on expanding sensor to fit different types of sample containers</a:t>
            </a:r>
          </a:p>
          <a:p>
            <a:r>
              <a:rPr lang="en-US" dirty="0"/>
              <a:t>Also working to set up autonomous continues readings using Arduino</a:t>
            </a:r>
          </a:p>
        </p:txBody>
      </p:sp>
    </p:spTree>
    <p:extLst>
      <p:ext uri="{BB962C8B-B14F-4D97-AF65-F5344CB8AC3E}">
        <p14:creationId xmlns:p14="http://schemas.microsoft.com/office/powerpoint/2010/main" val="15400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B3850-3328-6F4F-6E18-D33FAAF5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About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1FAD-9376-B1BF-6E6C-D75BD04C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0" i="0" u="none" strike="noStrike">
                <a:effectLst/>
                <a:latin typeface="Arial" panose="020B0604020202020204" pitchFamily="34" charset="0"/>
              </a:rPr>
              <a:t>This sensor can measure the optical density of media in Hungate (or similar diameter) tubes</a:t>
            </a:r>
          </a:p>
          <a:p>
            <a:r>
              <a:rPr lang="en-US" sz="2200" b="0" i="0" u="none" strike="noStrike">
                <a:effectLst/>
                <a:latin typeface="Arial" panose="020B0604020202020204" pitchFamily="34" charset="0"/>
              </a:rPr>
              <a:t>The sensor works by shining an LED through the Tube holder to a Photosensor on the opposing side. </a:t>
            </a:r>
            <a:endParaRPr lang="en-US" sz="2200"/>
          </a:p>
        </p:txBody>
      </p:sp>
      <p:pic>
        <p:nvPicPr>
          <p:cNvPr id="1026" name="Picture 2" descr="A red electronic device with wires connected to it&#10;&#10;AI-generated content may be incorrect.">
            <a:extLst>
              <a:ext uri="{FF2B5EF4-FFF2-40B4-BE49-F238E27FC236}">
                <a16:creationId xmlns:a16="http://schemas.microsoft.com/office/drawing/2014/main" id="{4AF2F776-395A-2CDD-9FA9-89CA726D8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5226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CD3739-7811-752E-1B43-8B310E9C6C19}"/>
              </a:ext>
            </a:extLst>
          </p:cNvPr>
          <p:cNvSpPr txBox="1"/>
          <p:nvPr/>
        </p:nvSpPr>
        <p:spPr>
          <a:xfrm>
            <a:off x="7059561" y="6193567"/>
            <a:ext cx="5899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CE6EB-8190-08CF-09C7-D4DF503869C9}"/>
              </a:ext>
            </a:extLst>
          </p:cNvPr>
          <p:cNvSpPr txBox="1"/>
          <p:nvPr/>
        </p:nvSpPr>
        <p:spPr>
          <a:xfrm>
            <a:off x="9778179" y="6008901"/>
            <a:ext cx="15485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Photosensor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61769-E4BE-410F-AD9E-0A59B7A2A2E3}"/>
              </a:ext>
            </a:extLst>
          </p:cNvPr>
          <p:cNvSpPr txBox="1"/>
          <p:nvPr/>
        </p:nvSpPr>
        <p:spPr>
          <a:xfrm>
            <a:off x="7957134" y="4753141"/>
            <a:ext cx="14523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Tube Holder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0751F-C845-25CC-418D-4FA9A72529E1}"/>
              </a:ext>
            </a:extLst>
          </p:cNvPr>
          <p:cNvSpPr txBox="1"/>
          <p:nvPr/>
        </p:nvSpPr>
        <p:spPr>
          <a:xfrm>
            <a:off x="3594896" y="140703"/>
            <a:ext cx="22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Cable to Computer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EB86D1-4CBC-7EDE-7DF2-B8FFB2C8E24E}"/>
              </a:ext>
            </a:extLst>
          </p:cNvPr>
          <p:cNvCxnSpPr>
            <a:cxnSpLocks noChangeAspect="1"/>
          </p:cNvCxnSpPr>
          <p:nvPr/>
        </p:nvCxnSpPr>
        <p:spPr>
          <a:xfrm>
            <a:off x="5648762" y="329047"/>
            <a:ext cx="2856141" cy="590269"/>
          </a:xfrm>
          <a:prstGeom prst="straightConnector1">
            <a:avLst/>
          </a:prstGeom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7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 machine on a table&#10;&#10;AI-generated content may be incorrect.">
            <a:extLst>
              <a:ext uri="{FF2B5EF4-FFF2-40B4-BE49-F238E27FC236}">
                <a16:creationId xmlns:a16="http://schemas.microsoft.com/office/drawing/2014/main" id="{8F541E19-A330-71CE-E315-54420D9141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2" t="21088" r="26847" b="17786"/>
          <a:stretch/>
        </p:blipFill>
        <p:spPr bwMode="auto">
          <a:xfrm>
            <a:off x="797310" y="192054"/>
            <a:ext cx="345612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 computer on a printer&#10;&#10;AI-generated content may be incorrect.">
            <a:extLst>
              <a:ext uri="{FF2B5EF4-FFF2-40B4-BE49-F238E27FC236}">
                <a16:creationId xmlns:a16="http://schemas.microsoft.com/office/drawing/2014/main" id="{79D0835D-85E8-5B33-B859-2E0E267BB0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4020" y="307801"/>
            <a:ext cx="41782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14D6CC-5BF4-7053-AB8A-F988CD372EDD}"/>
              </a:ext>
            </a:extLst>
          </p:cNvPr>
          <p:cNvSpPr txBox="1"/>
          <p:nvPr/>
        </p:nvSpPr>
        <p:spPr>
          <a:xfrm>
            <a:off x="7149437" y="6004587"/>
            <a:ext cx="380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sensor set up on lab 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07D4E-3055-C225-E465-5114851BE0FD}"/>
              </a:ext>
            </a:extLst>
          </p:cNvPr>
          <p:cNvSpPr txBox="1"/>
          <p:nvPr/>
        </p:nvSpPr>
        <p:spPr>
          <a:xfrm>
            <a:off x="797309" y="6004587"/>
            <a:ext cx="345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Sensor in use</a:t>
            </a:r>
          </a:p>
        </p:txBody>
      </p:sp>
    </p:spTree>
    <p:extLst>
      <p:ext uri="{BB962C8B-B14F-4D97-AF65-F5344CB8AC3E}">
        <p14:creationId xmlns:p14="http://schemas.microsoft.com/office/powerpoint/2010/main" val="67568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1F7B0-7940-C8BD-3658-5F1DB4A6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674846" cy="171907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Starting Sensor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CF06-3A0C-F64A-31D2-FC9B4B762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Plug USB cable into lab computer by spectrophotometers</a:t>
            </a:r>
          </a:p>
          <a:p>
            <a:pPr lvl="1"/>
            <a:r>
              <a:rPr lang="en-US" sz="1800" dirty="0"/>
              <a:t>Wont work on other computers as software currently only installed on this one</a:t>
            </a:r>
          </a:p>
          <a:p>
            <a:r>
              <a:rPr lang="en-US" sz="2200" dirty="0"/>
              <a:t>Launch </a:t>
            </a:r>
            <a:r>
              <a:rPr lang="en-US" sz="2200" dirty="0" err="1"/>
              <a:t>RunPhotosensor</a:t>
            </a:r>
            <a:r>
              <a:rPr lang="en-US" sz="2200" dirty="0"/>
              <a:t> from desktop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73D0B9-AC18-349E-D918-9053B5F9A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t="11992" r="6122" b="13012"/>
          <a:stretch/>
        </p:blipFill>
        <p:spPr bwMode="auto">
          <a:xfrm>
            <a:off x="4846320" y="1461008"/>
            <a:ext cx="7049254" cy="435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4380C1-8EA5-FAA1-D689-365E081F9100}"/>
              </a:ext>
            </a:extLst>
          </p:cNvPr>
          <p:cNvSpPr/>
          <p:nvPr/>
        </p:nvSpPr>
        <p:spPr>
          <a:xfrm>
            <a:off x="8663940" y="3429000"/>
            <a:ext cx="373380" cy="449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0354C-FE83-537B-0B89-DFDED0054B51}"/>
              </a:ext>
            </a:extLst>
          </p:cNvPr>
          <p:cNvSpPr txBox="1"/>
          <p:nvPr/>
        </p:nvSpPr>
        <p:spPr>
          <a:xfrm>
            <a:off x="9105900" y="2573756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 this file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A96478-7F75-9FBF-24D3-BA6CAA830F99}"/>
                  </a:ext>
                </a:extLst>
              </p14:cNvPr>
              <p14:cNvContentPartPr/>
              <p14:nvPr/>
            </p14:nvContentPartPr>
            <p14:xfrm>
              <a:off x="8809380" y="2771025"/>
              <a:ext cx="287280" cy="604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A96478-7F75-9FBF-24D3-BA6CAA830F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0380" y="2762385"/>
                <a:ext cx="304920" cy="62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4BE5843-D957-C34F-12A8-66CFAB59B22C}"/>
              </a:ext>
            </a:extLst>
          </p:cNvPr>
          <p:cNvGrpSpPr/>
          <p:nvPr/>
        </p:nvGrpSpPr>
        <p:grpSpPr>
          <a:xfrm>
            <a:off x="8736792" y="3323592"/>
            <a:ext cx="160200" cy="90360"/>
            <a:chOff x="8736792" y="3323592"/>
            <a:chExt cx="160200" cy="9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3A5860-BD0C-9451-0417-71C1E19BD991}"/>
                    </a:ext>
                  </a:extLst>
                </p14:cNvPr>
                <p14:cNvContentPartPr/>
                <p14:nvPr/>
              </p14:nvContentPartPr>
              <p14:xfrm>
                <a:off x="8820672" y="3340512"/>
                <a:ext cx="6840" cy="66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3A5860-BD0C-9451-0417-71C1E19BD99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11672" y="3331512"/>
                  <a:ext cx="244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4876313-5743-DECB-4F57-C69657417F3B}"/>
                    </a:ext>
                  </a:extLst>
                </p14:cNvPr>
                <p14:cNvContentPartPr/>
                <p14:nvPr/>
              </p14:nvContentPartPr>
              <p14:xfrm>
                <a:off x="8736792" y="3323592"/>
                <a:ext cx="90360" cy="90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4876313-5743-DECB-4F57-C69657417F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28152" y="3314592"/>
                  <a:ext cx="10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140C5A-0384-C595-D430-5FC77AD8CFAD}"/>
                    </a:ext>
                  </a:extLst>
                </p14:cNvPr>
                <p14:cNvContentPartPr/>
                <p14:nvPr/>
              </p14:nvContentPartPr>
              <p14:xfrm>
                <a:off x="8832912" y="3327912"/>
                <a:ext cx="64080" cy="85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140C5A-0384-C595-D430-5FC77AD8CF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24272" y="3319272"/>
                  <a:ext cx="81720" cy="10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206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FBD56-0751-E925-C501-B486515E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Interface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ADE7A-F0EF-5ED7-BEA0-715DAC70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 dirty="0">
                <a:latin typeface="+mn-lt"/>
                <a:ea typeface="+mn-ea"/>
                <a:cs typeface="+mn-cs"/>
              </a:rPr>
              <a:t>Following will pop up</a:t>
            </a:r>
          </a:p>
          <a:p>
            <a:r>
              <a:rPr lang="en-US" sz="2200" kern="1200" dirty="0">
                <a:latin typeface="+mn-lt"/>
                <a:ea typeface="+mn-ea"/>
                <a:cs typeface="+mn-cs"/>
              </a:rPr>
              <a:t>Press Enter to </a:t>
            </a:r>
            <a:r>
              <a:rPr lang="en-US" sz="2200" dirty="0"/>
              <a:t>start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program </a:t>
            </a:r>
          </a:p>
          <a:p>
            <a:r>
              <a:rPr lang="en-US" sz="2200" dirty="0"/>
              <a:t>Use Ctrl + C to abort program at any time</a:t>
            </a:r>
          </a:p>
          <a:p>
            <a:pPr lvl="1"/>
            <a:r>
              <a:rPr lang="en-US" sz="2200" kern="1200" dirty="0">
                <a:latin typeface="+mn-lt"/>
                <a:ea typeface="+mn-ea"/>
                <a:cs typeface="+mn-cs"/>
              </a:rPr>
              <a:t>Warning aborting program will delete all saved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460F01-406E-4F08-5B0C-5FF74510DB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62" b="21936"/>
          <a:stretch/>
        </p:blipFill>
        <p:spPr>
          <a:xfrm>
            <a:off x="4654296" y="1946240"/>
            <a:ext cx="6903720" cy="2965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6B49CE-5CD7-5D8E-AABD-6B3A6D8D4E52}"/>
              </a:ext>
            </a:extLst>
          </p:cNvPr>
          <p:cNvSpPr txBox="1"/>
          <p:nvPr/>
        </p:nvSpPr>
        <p:spPr>
          <a:xfrm>
            <a:off x="5613722" y="5139159"/>
            <a:ext cx="571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Replace with device plugged in opening screen to avoid Confusion!!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6D6ECE7-AFC3-51B1-7643-1C3DAFF5E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4" t="30758" r="21684" b="60211"/>
          <a:stretch/>
        </p:blipFill>
        <p:spPr bwMode="auto">
          <a:xfrm>
            <a:off x="5234471" y="5877813"/>
            <a:ext cx="6323545" cy="6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01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2DBF-EE55-0486-E7E1-EC573AD8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1" y="2324769"/>
            <a:ext cx="10515600" cy="5690826"/>
          </a:xfrm>
        </p:spPr>
        <p:txBody>
          <a:bodyPr/>
          <a:lstStyle/>
          <a:p>
            <a:r>
              <a:rPr lang="en-US" dirty="0"/>
              <a:t>User prompted for sample type</a:t>
            </a:r>
          </a:p>
          <a:p>
            <a:pPr lvl="1"/>
            <a:r>
              <a:rPr lang="en-US" dirty="0"/>
              <a:t>All available sample types are listed within parathesis</a:t>
            </a:r>
          </a:p>
          <a:p>
            <a:pPr lvl="2"/>
            <a:r>
              <a:rPr lang="en-US" dirty="0"/>
              <a:t>If new sample type, enter name followed by calibration equation (see ‘Adding New Sample’ slide)</a:t>
            </a:r>
          </a:p>
          <a:p>
            <a:r>
              <a:rPr lang="en-US" dirty="0"/>
              <a:t>When sample type entered data collection will begin. Sensor takes readings every 0.1 s for 5 s then returns an average OD</a:t>
            </a:r>
          </a:p>
          <a:p>
            <a:r>
              <a:rPr lang="en-US" dirty="0"/>
              <a:t>When data collection complete computer will print info</a:t>
            </a:r>
          </a:p>
          <a:p>
            <a:pPr lvl="2"/>
            <a:r>
              <a:rPr lang="en-US" dirty="0"/>
              <a:t>This data is saved so no need to write down values manually</a:t>
            </a:r>
          </a:p>
          <a:p>
            <a:pPr lvl="2"/>
            <a:r>
              <a:rPr lang="en-US" dirty="0"/>
              <a:t>Data can be exported as a csv file once sampling is complete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E392C-377D-E75F-F677-B43BE6955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736" y="417685"/>
            <a:ext cx="8200539" cy="163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930D-7F4D-8D1A-2FC5-219DC7A4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9" y="800806"/>
            <a:ext cx="10515600" cy="5540414"/>
          </a:xfrm>
        </p:spPr>
        <p:txBody>
          <a:bodyPr>
            <a:normAutofit/>
          </a:bodyPr>
          <a:lstStyle/>
          <a:p>
            <a:r>
              <a:rPr lang="en-US" dirty="0"/>
              <a:t>User is now asked if they want to take another sample</a:t>
            </a:r>
          </a:p>
          <a:p>
            <a:endParaRPr lang="en-US" dirty="0"/>
          </a:p>
          <a:p>
            <a:pPr lvl="1"/>
            <a:r>
              <a:rPr lang="en-US" dirty="0"/>
              <a:t>enter collects another reading of the same sample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‘new’ changes the sample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‘exit’ ends data collection and prompts to save data</a:t>
            </a:r>
          </a:p>
          <a:p>
            <a:pPr lvl="2"/>
            <a:r>
              <a:rPr lang="en-US" dirty="0"/>
              <a:t>User asked if they want to save data as csv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73DB7-8E54-63A4-6AFC-11EFC2B0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133" y="2347775"/>
            <a:ext cx="5014188" cy="956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F164FB-9DFC-D468-1A24-E22534A6F1F0}"/>
              </a:ext>
            </a:extLst>
          </p:cNvPr>
          <p:cNvSpPr txBox="1"/>
          <p:nvPr/>
        </p:nvSpPr>
        <p:spPr>
          <a:xfrm>
            <a:off x="823290" y="2247544"/>
            <a:ext cx="53706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System will continuously ask for new samples until user want to exit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445707-5C10-5D7D-A0A4-A2FC6CD2BC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580"/>
          <a:stretch/>
        </p:blipFill>
        <p:spPr>
          <a:xfrm>
            <a:off x="4982185" y="3867410"/>
            <a:ext cx="6297848" cy="5967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32A027-4D40-FFEE-D348-7258C295DBAC}"/>
              </a:ext>
            </a:extLst>
          </p:cNvPr>
          <p:cNvSpPr txBox="1"/>
          <p:nvPr/>
        </p:nvSpPr>
        <p:spPr>
          <a:xfrm>
            <a:off x="1312451" y="3798981"/>
            <a:ext cx="3301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Will ask user for new sample name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1506DE-3537-E453-FC56-343CD0998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162" y="5929250"/>
            <a:ext cx="8908848" cy="41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0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CB611-FEB9-5827-5B69-DEE35C8A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17" y="750451"/>
            <a:ext cx="2789255" cy="5509672"/>
          </a:xfrm>
        </p:spPr>
        <p:txBody>
          <a:bodyPr/>
          <a:lstStyle/>
          <a:p>
            <a:r>
              <a:rPr lang="en-US" dirty="0"/>
              <a:t>Example Code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Spreadsheet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89C65-4EDB-32F3-5CDC-5C69ADEA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985" y="510215"/>
            <a:ext cx="7913889" cy="4051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9DA126-0712-26F4-0ABA-DEAB74F236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5091"/>
          <a:stretch/>
        </p:blipFill>
        <p:spPr>
          <a:xfrm>
            <a:off x="7507795" y="4762919"/>
            <a:ext cx="3446584" cy="17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2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0EA15-28BC-8264-7B1F-3778B2EB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195754"/>
            <a:ext cx="6894576" cy="916510"/>
          </a:xfrm>
        </p:spPr>
        <p:txBody>
          <a:bodyPr anchor="b">
            <a:normAutofit/>
          </a:bodyPr>
          <a:lstStyle/>
          <a:p>
            <a:r>
              <a:rPr lang="en-US" sz="5400" dirty="0"/>
              <a:t>Saving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88A7B-0D36-6476-0B46-278BF7ACD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When saving user will be asked for file name</a:t>
            </a:r>
          </a:p>
          <a:p>
            <a:pPr lvl="1"/>
            <a:r>
              <a:rPr lang="en-US" sz="2200" dirty="0"/>
              <a:t>If new file name entered then a csv of the same name will be created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If file name matches exiting csv file name then data will be appended to the bottom of that sheet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For convenience user can directly open csv  file in excel from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BE3E7-35D5-B459-FF2E-8C7763618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552" y="1838448"/>
            <a:ext cx="4014216" cy="1151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89A8D1-881A-C07D-2A83-C57FE5294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308" y="4204524"/>
            <a:ext cx="3995928" cy="7192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908CB5-BE5A-64A3-7DF3-EC5266156DCE}"/>
              </a:ext>
            </a:extLst>
          </p:cNvPr>
          <p:cNvSpPr txBox="1"/>
          <p:nvPr/>
        </p:nvSpPr>
        <p:spPr>
          <a:xfrm>
            <a:off x="8593442" y="3110441"/>
            <a:ext cx="253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Saving data to 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E3A71-2064-526F-A095-653C96B3B0BC}"/>
              </a:ext>
            </a:extLst>
          </p:cNvPr>
          <p:cNvSpPr txBox="1"/>
          <p:nvPr/>
        </p:nvSpPr>
        <p:spPr>
          <a:xfrm>
            <a:off x="8498822" y="5022103"/>
            <a:ext cx="294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Saving data to exiting csv</a:t>
            </a:r>
          </a:p>
        </p:txBody>
      </p:sp>
    </p:spTree>
    <p:extLst>
      <p:ext uri="{BB962C8B-B14F-4D97-AF65-F5344CB8AC3E}">
        <p14:creationId xmlns:p14="http://schemas.microsoft.com/office/powerpoint/2010/main" val="14138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D9B8C1198BEC4698BEF385C858A8B8" ma:contentTypeVersion="5" ma:contentTypeDescription="Create a new document." ma:contentTypeScope="" ma:versionID="a5dec1082adb0c85b8e80adcf7bd8493">
  <xsd:schema xmlns:xsd="http://www.w3.org/2001/XMLSchema" xmlns:xs="http://www.w3.org/2001/XMLSchema" xmlns:p="http://schemas.microsoft.com/office/2006/metadata/properties" xmlns:ns3="1069d878-4c4c-4489-ba3d-771cb4609cd0" targetNamespace="http://schemas.microsoft.com/office/2006/metadata/properties" ma:root="true" ma:fieldsID="d4cb50eeb72ca1a8812e8ed81d6764b6" ns3:_="">
    <xsd:import namespace="1069d878-4c4c-4489-ba3d-771cb4609cd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69d878-4c4c-4489-ba3d-771cb4609cd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75A05E-6172-4B33-A746-CB15C1AD6A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69d878-4c4c-4489-ba3d-771cb4609c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27ED7-09C5-4101-BDDD-F480FCF3F6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05D8BE-E337-48D1-A135-105F4850B4A0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1069d878-4c4c-4489-ba3d-771cb4609c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721</Words>
  <Application>Microsoft Office PowerPoint</Application>
  <PresentationFormat>Widescreen</PresentationFormat>
  <Paragraphs>110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Optical Density Sensor</vt:lpstr>
      <vt:lpstr>About</vt:lpstr>
      <vt:lpstr>PowerPoint Presentation</vt:lpstr>
      <vt:lpstr>Starting Sensor</vt:lpstr>
      <vt:lpstr>Interface</vt:lpstr>
      <vt:lpstr>PowerPoint Presentation</vt:lpstr>
      <vt:lpstr>PowerPoint Presentation</vt:lpstr>
      <vt:lpstr>PowerPoint Presentation</vt:lpstr>
      <vt:lpstr>Saving</vt:lpstr>
      <vt:lpstr>PowerPoint Presentation</vt:lpstr>
      <vt:lpstr>PowerPoint Presentation</vt:lpstr>
      <vt:lpstr>Calibration Equation</vt:lpstr>
      <vt:lpstr>Additional Info</vt:lpstr>
      <vt:lpstr>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kheiberg</dc:creator>
  <cp:lastModifiedBy>kheiberg</cp:lastModifiedBy>
  <cp:revision>1</cp:revision>
  <dcterms:created xsi:type="dcterms:W3CDTF">2025-03-04T18:46:41Z</dcterms:created>
  <dcterms:modified xsi:type="dcterms:W3CDTF">2025-03-04T20:45:24Z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0x01010015D9B8C1198BEC4698BEF385C858A8B8</vt:lpwstr>
  </property>
</Properties>
</file>