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58" r:id="rId5"/>
    <p:sldId id="261" r:id="rId6"/>
    <p:sldId id="260" r:id="rId7"/>
    <p:sldId id="264" r:id="rId8"/>
    <p:sldId id="262" r:id="rId9"/>
    <p:sldId id="265" r:id="rId10"/>
    <p:sldId id="266" r:id="rId11"/>
    <p:sldId id="275" r:id="rId12"/>
    <p:sldId id="276" r:id="rId13"/>
    <p:sldId id="267" r:id="rId14"/>
    <p:sldId id="268" r:id="rId15"/>
    <p:sldId id="269" r:id="rId16"/>
    <p:sldId id="273" r:id="rId17"/>
    <p:sldId id="270" r:id="rId18"/>
    <p:sldId id="271" r:id="rId19"/>
    <p:sldId id="272" r:id="rId2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74DE9-9D68-431C-B1C5-13E0C0524087}" v="2159" dt="2022-02-21T16:43:11.289"/>
    <p1510:client id="{EB7348CA-F37F-41DB-A209-997F0778FA8D}" v="612" dt="2022-02-21T14:46:51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102" d="100"/>
          <a:sy n="102" d="100"/>
        </p:scale>
        <p:origin x="-96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21/02/2022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21/02/2022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21/02/2022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fr-FR" dirty="0" err="1">
                <a:ea typeface="+mj-lt"/>
                <a:cs typeface="+mj-lt"/>
              </a:rPr>
              <a:t>Gameref</a:t>
            </a:r>
            <a:r>
              <a:rPr lang="fr-FR" dirty="0">
                <a:ea typeface="+mj-lt"/>
                <a:cs typeface="+mj-lt"/>
              </a:rPr>
              <a:t/>
            </a:r>
            <a:br>
              <a:rPr lang="fr-FR" dirty="0">
                <a:ea typeface="+mj-lt"/>
                <a:cs typeface="+mj-lt"/>
              </a:rPr>
            </a:br>
            <a:endParaRPr lang="fr-FR"/>
          </a:p>
          <a:p>
            <a:r>
              <a:rPr lang="fr-FR" sz="4000" dirty="0">
                <a:ea typeface="+mj-lt"/>
                <a:cs typeface="+mj-lt"/>
              </a:rPr>
              <a:t>Projet de soutenance POEI 2021/2022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42753" y="4202673"/>
            <a:ext cx="3323105" cy="1861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ea typeface="+mn-lt"/>
                <a:cs typeface="+mn-lt"/>
              </a:rPr>
              <a:t>Kierann</a:t>
            </a:r>
            <a:r>
              <a:rPr lang="fr-FR" dirty="0">
                <a:ea typeface="+mn-lt"/>
                <a:cs typeface="+mn-lt"/>
              </a:rPr>
              <a:t> CORRE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Ahmed FOUAD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Jonathan PÉRAUDON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D0FC033-ECF5-447B-8474-4AE203F2D9E1}"/>
              </a:ext>
            </a:extLst>
          </p:cNvPr>
          <p:cNvSpPr txBox="1"/>
          <p:nvPr/>
        </p:nvSpPr>
        <p:spPr>
          <a:xfrm>
            <a:off x="1963271" y="52353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cap="all" dirty="0"/>
              <a:t>22</a:t>
            </a:r>
            <a:r>
              <a:rPr lang="fr-FR" cap="all" dirty="0">
                <a:ea typeface="+mn-lt"/>
                <a:cs typeface="+mn-lt"/>
              </a:rPr>
              <a:t> Février 2022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737C13-863C-4CEF-B304-BA892E0A1FF9}"/>
              </a:ext>
            </a:extLst>
          </p:cNvPr>
          <p:cNvSpPr txBox="1"/>
          <p:nvPr/>
        </p:nvSpPr>
        <p:spPr>
          <a:xfrm>
            <a:off x="3737494" y="1670839"/>
            <a:ext cx="472129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/>
              <a:t>La liste des jeux </a:t>
            </a:r>
            <a:r>
              <a:rPr lang="fr-FR" sz="2500" dirty="0" err="1"/>
              <a:t>Front-End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xmlns="" id="{F9CD578C-6564-4AFC-AE85-B9BFAF316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952" y="5159904"/>
            <a:ext cx="2826335" cy="1425048"/>
          </a:xfrm>
        </p:spPr>
      </p:pic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xmlns="" id="{851106C3-25F5-4E1F-832A-2E11F294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2" y="5438116"/>
            <a:ext cx="3113617" cy="80776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41E68817-D034-44A0-934C-51116CFD435F}"/>
              </a:ext>
            </a:extLst>
          </p:cNvPr>
          <p:cNvSpPr txBox="1"/>
          <p:nvPr/>
        </p:nvSpPr>
        <p:spPr>
          <a:xfrm>
            <a:off x="3083983" y="2946400"/>
            <a:ext cx="806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Game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148EE50-C85C-421E-A93A-AAF0B44C0E42}"/>
              </a:ext>
            </a:extLst>
          </p:cNvPr>
          <p:cNvSpPr txBox="1"/>
          <p:nvPr/>
        </p:nvSpPr>
        <p:spPr>
          <a:xfrm>
            <a:off x="6692900" y="3285068"/>
            <a:ext cx="1642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GameDto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xmlns="" id="{1073A71E-9C96-4A42-882F-8A3F8CF43A11}"/>
              </a:ext>
            </a:extLst>
          </p:cNvPr>
          <p:cNvCxnSpPr/>
          <p:nvPr/>
        </p:nvCxnSpPr>
        <p:spPr>
          <a:xfrm flipV="1">
            <a:off x="4649259" y="3468159"/>
            <a:ext cx="2004483" cy="4085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xmlns="" id="{13F6B152-A369-489B-835D-0FF03C2A2125}"/>
              </a:ext>
            </a:extLst>
          </p:cNvPr>
          <p:cNvCxnSpPr/>
          <p:nvPr/>
        </p:nvCxnSpPr>
        <p:spPr>
          <a:xfrm flipH="1">
            <a:off x="2229909" y="4151842"/>
            <a:ext cx="567267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1C5B1F46-6A4B-4CFD-B46C-2A85E3592699}"/>
              </a:ext>
            </a:extLst>
          </p:cNvPr>
          <p:cNvSpPr txBox="1"/>
          <p:nvPr/>
        </p:nvSpPr>
        <p:spPr>
          <a:xfrm>
            <a:off x="1363350" y="4576233"/>
            <a:ext cx="1547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GameService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2EA52589-ED59-40E4-BE3D-477B9CE0B034}"/>
              </a:ext>
            </a:extLst>
          </p:cNvPr>
          <p:cNvSpPr txBox="1"/>
          <p:nvPr/>
        </p:nvSpPr>
        <p:spPr>
          <a:xfrm>
            <a:off x="5650442" y="42851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URL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81BF1F82-CBC8-4B97-9288-83E808E7E6B4}"/>
              </a:ext>
            </a:extLst>
          </p:cNvPr>
          <p:cNvCxnSpPr/>
          <p:nvPr/>
        </p:nvCxnSpPr>
        <p:spPr>
          <a:xfrm flipH="1" flipV="1">
            <a:off x="4542365" y="4044951"/>
            <a:ext cx="1107017" cy="40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C1F350B6-18CA-4137-8E05-C6AEDC38ED60}"/>
              </a:ext>
            </a:extLst>
          </p:cNvPr>
          <p:cNvSpPr txBox="1"/>
          <p:nvPr/>
        </p:nvSpPr>
        <p:spPr>
          <a:xfrm>
            <a:off x="2586567" y="3666067"/>
            <a:ext cx="2298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 err="1"/>
              <a:t>GameListComponent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88A53BDC-1048-4301-996A-E81F721A2799}"/>
              </a:ext>
            </a:extLst>
          </p:cNvPr>
          <p:cNvSpPr txBox="1"/>
          <p:nvPr/>
        </p:nvSpPr>
        <p:spPr>
          <a:xfrm>
            <a:off x="2475441" y="23378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 err="1"/>
              <a:t>GameItemComponent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xmlns="" id="{7E6D82CF-F970-4C6D-9DE1-A4EDB6E6BAE2}"/>
              </a:ext>
            </a:extLst>
          </p:cNvPr>
          <p:cNvCxnSpPr/>
          <p:nvPr/>
        </p:nvCxnSpPr>
        <p:spPr>
          <a:xfrm>
            <a:off x="3395133" y="3321051"/>
            <a:ext cx="4234" cy="289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xmlns="" id="{C0043402-66EB-4E4A-9F23-B294C0B5CC6B}"/>
              </a:ext>
            </a:extLst>
          </p:cNvPr>
          <p:cNvCxnSpPr/>
          <p:nvPr/>
        </p:nvCxnSpPr>
        <p:spPr>
          <a:xfrm flipH="1">
            <a:off x="3446992" y="2754842"/>
            <a:ext cx="59267" cy="21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737C13-863C-4CEF-B304-BA892E0A1FF9}"/>
              </a:ext>
            </a:extLst>
          </p:cNvPr>
          <p:cNvSpPr txBox="1"/>
          <p:nvPr/>
        </p:nvSpPr>
        <p:spPr>
          <a:xfrm>
            <a:off x="3132564" y="1670839"/>
            <a:ext cx="632476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 smtClean="0"/>
              <a:t>Le </a:t>
            </a:r>
            <a:r>
              <a:rPr lang="fr-FR" sz="2500" dirty="0"/>
              <a:t>côté </a:t>
            </a:r>
            <a:r>
              <a:rPr lang="fr-FR" sz="2500" dirty="0" smtClean="0"/>
              <a:t>lumineux des jeux, pour tous les appâter</a:t>
            </a:r>
            <a:endParaRPr lang="fr-FR" sz="2500" dirty="0"/>
          </a:p>
        </p:txBody>
      </p:sp>
      <p:pic>
        <p:nvPicPr>
          <p:cNvPr id="6146" name="Picture 2" descr="URL - National Science Muse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70" y="2264196"/>
            <a:ext cx="777485" cy="78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6146" idx="2"/>
            <a:endCxn id="26" idx="2"/>
          </p:cNvCxnSpPr>
          <p:nvPr/>
        </p:nvCxnSpPr>
        <p:spPr>
          <a:xfrm>
            <a:off x="6374613" y="3044855"/>
            <a:ext cx="23781" cy="64498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5320656" y="3590249"/>
            <a:ext cx="2155477" cy="1152682"/>
            <a:chOff x="4655441" y="3585912"/>
            <a:chExt cx="2155477" cy="1152682"/>
          </a:xfrm>
        </p:grpSpPr>
        <p:sp>
          <p:nvSpPr>
            <p:cNvPr id="26" name="Flèche à trois pointes 25"/>
            <p:cNvSpPr/>
            <p:nvPr/>
          </p:nvSpPr>
          <p:spPr>
            <a:xfrm rot="10800000">
              <a:off x="4655441" y="3585912"/>
              <a:ext cx="2155477" cy="1152682"/>
            </a:xfrm>
            <a:prstGeom prst="leftRightUpArrow">
              <a:avLst>
                <a:gd name="adj1" fmla="val 32721"/>
                <a:gd name="adj2" fmla="val 25000"/>
                <a:gd name="adj3" fmla="val 25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xmlns="" id="{6829C4DF-8079-454C-A81C-182BB22E8F2A}"/>
                </a:ext>
              </a:extLst>
            </p:cNvPr>
            <p:cNvSpPr txBox="1"/>
            <p:nvPr/>
          </p:nvSpPr>
          <p:spPr>
            <a:xfrm>
              <a:off x="4655442" y="3685498"/>
              <a:ext cx="215547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dirty="0" err="1" smtClean="0">
                  <a:solidFill>
                    <a:schemeClr val="bg1"/>
                  </a:solidFill>
                </a:rPr>
                <a:t>GameListComponent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2585213" y="3578075"/>
            <a:ext cx="1874068" cy="592852"/>
            <a:chOff x="8995993" y="1612940"/>
            <a:chExt cx="1874068" cy="592852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8995993" y="1612940"/>
              <a:ext cx="1874068" cy="5928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xmlns="" id="{6829C4DF-8079-454C-A81C-182BB22E8F2A}"/>
                </a:ext>
              </a:extLst>
            </p:cNvPr>
            <p:cNvSpPr txBox="1"/>
            <p:nvPr/>
          </p:nvSpPr>
          <p:spPr>
            <a:xfrm>
              <a:off x="9180488" y="1715182"/>
              <a:ext cx="159654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dirty="0" err="1" smtClean="0">
                  <a:solidFill>
                    <a:schemeClr val="bg1"/>
                  </a:solidFill>
                </a:rPr>
                <a:t>GameService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Connecteur droit avec flèche 37"/>
          <p:cNvCxnSpPr>
            <a:stCxn id="26" idx="3"/>
            <a:endCxn id="36" idx="3"/>
          </p:cNvCxnSpPr>
          <p:nvPr/>
        </p:nvCxnSpPr>
        <p:spPr>
          <a:xfrm flipH="1" flipV="1">
            <a:off x="4459281" y="3874501"/>
            <a:ext cx="861375" cy="391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nsées 39"/>
          <p:cNvSpPr/>
          <p:nvPr/>
        </p:nvSpPr>
        <p:spPr>
          <a:xfrm>
            <a:off x="1119671" y="2147893"/>
            <a:ext cx="1166327" cy="896962"/>
          </a:xfrm>
          <a:prstGeom prst="cloudCallout">
            <a:avLst>
              <a:gd name="adj1" fmla="val 76849"/>
              <a:gd name="adj2" fmla="val 10492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???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2" name="Picture 2" descr="Games icon PNG, ICO or ICNS | Free vecto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635" y="2355968"/>
            <a:ext cx="1209859" cy="120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2422836" y="488614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FF00"/>
                </a:solidFill>
              </a:rPr>
              <a:t>Game</a:t>
            </a:r>
            <a:endParaRPr lang="fr-FR" sz="1000" dirty="0">
              <a:solidFill>
                <a:srgbClr val="FFFF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285998" y="547899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rgbClr val="FFFF00"/>
                </a:solidFill>
              </a:rPr>
              <a:t>GameDto</a:t>
            </a:r>
            <a:endParaRPr lang="fr-FR" sz="1000" dirty="0" smtClean="0">
              <a:solidFill>
                <a:srgbClr val="FFFF00"/>
              </a:solidFill>
            </a:endParaRPr>
          </a:p>
        </p:txBody>
      </p:sp>
      <p:grpSp>
        <p:nvGrpSpPr>
          <p:cNvPr id="43" name="Groupe 42"/>
          <p:cNvGrpSpPr/>
          <p:nvPr/>
        </p:nvGrpSpPr>
        <p:grpSpPr>
          <a:xfrm>
            <a:off x="1715773" y="5305684"/>
            <a:ext cx="1874068" cy="592852"/>
            <a:chOff x="8995993" y="1612940"/>
            <a:chExt cx="1874068" cy="592852"/>
          </a:xfrm>
        </p:grpSpPr>
        <p:sp>
          <p:nvSpPr>
            <p:cNvPr id="44" name="Rectangle à coins arrondis 43"/>
            <p:cNvSpPr/>
            <p:nvPr/>
          </p:nvSpPr>
          <p:spPr>
            <a:xfrm>
              <a:off x="8995993" y="1612940"/>
              <a:ext cx="1874068" cy="5928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xmlns="" id="{6829C4DF-8079-454C-A81C-182BB22E8F2A}"/>
                </a:ext>
              </a:extLst>
            </p:cNvPr>
            <p:cNvSpPr txBox="1"/>
            <p:nvPr/>
          </p:nvSpPr>
          <p:spPr>
            <a:xfrm>
              <a:off x="9343209" y="1724700"/>
              <a:ext cx="122335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dirty="0" err="1" smtClean="0">
                  <a:solidFill>
                    <a:schemeClr val="bg1"/>
                  </a:solidFill>
                </a:rPr>
                <a:t>GameDto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715773" y="4712832"/>
            <a:ext cx="1874068" cy="592852"/>
            <a:chOff x="9017854" y="2109351"/>
            <a:chExt cx="1874068" cy="592852"/>
          </a:xfrm>
        </p:grpSpPr>
        <p:sp>
          <p:nvSpPr>
            <p:cNvPr id="47" name="Rectangle à coins arrondis 46"/>
            <p:cNvSpPr/>
            <p:nvPr/>
          </p:nvSpPr>
          <p:spPr>
            <a:xfrm>
              <a:off x="9017854" y="2109351"/>
              <a:ext cx="1874068" cy="5928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xmlns="" id="{6829C4DF-8079-454C-A81C-182BB22E8F2A}"/>
                </a:ext>
              </a:extLst>
            </p:cNvPr>
            <p:cNvSpPr txBox="1"/>
            <p:nvPr/>
          </p:nvSpPr>
          <p:spPr>
            <a:xfrm>
              <a:off x="9573524" y="2221111"/>
              <a:ext cx="8064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dirty="0">
                  <a:solidFill>
                    <a:schemeClr val="bg1"/>
                  </a:solidFill>
                </a:rPr>
                <a:t>Game</a:t>
              </a:r>
            </a:p>
          </p:txBody>
        </p:sp>
      </p:grpSp>
      <p:cxnSp>
        <p:nvCxnSpPr>
          <p:cNvPr id="51" name="Connecteur droit avec flèche 50"/>
          <p:cNvCxnSpPr>
            <a:stCxn id="36" idx="3"/>
            <a:endCxn id="34" idx="1"/>
          </p:cNvCxnSpPr>
          <p:nvPr/>
        </p:nvCxnSpPr>
        <p:spPr>
          <a:xfrm>
            <a:off x="4459281" y="3874501"/>
            <a:ext cx="861376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7387968" y="3664928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FF00"/>
                </a:solidFill>
              </a:rPr>
              <a:t>Game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7387968" y="3815892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rgbClr val="FFFF00"/>
                </a:solidFill>
              </a:rPr>
              <a:t>GameDto</a:t>
            </a:r>
            <a:endParaRPr lang="fr-FR" sz="1000" dirty="0">
              <a:solidFill>
                <a:srgbClr val="FFFF00"/>
              </a:solidFill>
            </a:endParaRPr>
          </a:p>
        </p:txBody>
      </p:sp>
      <p:grpSp>
        <p:nvGrpSpPr>
          <p:cNvPr id="56" name="Groupe 55"/>
          <p:cNvGrpSpPr/>
          <p:nvPr/>
        </p:nvGrpSpPr>
        <p:grpSpPr>
          <a:xfrm>
            <a:off x="9010312" y="3590249"/>
            <a:ext cx="2460855" cy="592852"/>
            <a:chOff x="9132562" y="1623155"/>
            <a:chExt cx="2192028" cy="592852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9132562" y="1623155"/>
              <a:ext cx="1874068" cy="5928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xmlns="" id="{6829C4DF-8079-454C-A81C-182BB22E8F2A}"/>
                </a:ext>
              </a:extLst>
            </p:cNvPr>
            <p:cNvSpPr txBox="1"/>
            <p:nvPr/>
          </p:nvSpPr>
          <p:spPr>
            <a:xfrm>
              <a:off x="9132562" y="1712294"/>
              <a:ext cx="219202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dirty="0" err="1" smtClean="0">
                  <a:solidFill>
                    <a:schemeClr val="bg1"/>
                  </a:solidFill>
                </a:rPr>
                <a:t>GameItemComponent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591" y="4908631"/>
            <a:ext cx="2003608" cy="133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44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1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2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4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5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6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7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8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0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5777E-6 -2.96296E-6 L -0.09112 -2.96296E-6 C -0.13199 -2.96296E-6 -0.18224 0.09352 -0.18224 0.16968 L -0.18224 0.33959 " pathEditMode="relative" rAng="0" ptsTypes="FfFF">
                                          <p:cBhvr>
                                            <p:cTn id="7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112" y="16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224 0.33959 L -0.03996 0.33797 " pathEditMode="relative" rAng="0" ptsTypes="AA">
                                          <p:cBhvr>
                                            <p:cTn id="82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08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4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50" presetClass="path" presetSubtype="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69982E-6 1.85185E-6 L 0.07941 1.85185E-6 C 0.11521 1.85185E-6 0.15986 -0.03843 0.15986 -0.06945 L 0.15986 -0.1375 " pathEditMode="relative" rAng="0" ptsTypes="FfFF">
                                          <p:cBhvr>
                                            <p:cTn id="9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3" y="-68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50" presetClass="path" presetSubtype="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8659E-6 3.33333E-6 L 0.08188 3.33333E-6 C 0.11872 3.33333E-6 0.16441 -0.05301 0.16441 -0.09584 L 0.16441 -0.19098 " pathEditMode="relative" rAng="0" ptsTypes="FfFF">
                                          <p:cBhvr>
                                            <p:cTn id="94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214" y="-956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" fill="hold">
                          <p:stCondLst>
                            <p:cond delay="indefinite"/>
                          </p:stCondLst>
                          <p:childTnLst>
                            <p:par>
                              <p:cTn id="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446 -0.19098 L 0.21329 -0.19167 " pathEditMode="relative" rAng="0" ptsTypes="AA">
                                          <p:cBhvr>
                                            <p:cTn id="100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35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599 -0.1375 L 0.20938 -0.13958 " pathEditMode="relative" rAng="0" ptsTypes="AA">
                                          <p:cBhvr>
                                            <p:cTn id="10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74" y="-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6" presetClass="path" presetSubtype="0" repeatCount="indefinite" autoRev="1" fill="hold" grpId="1" nodeType="clickEffect" p14:presetBounceEnd="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0.00325 C -4.58333E-6 0.02801 0.01029 0.04838 0.02292 0.04838 C 0.03803 0.04838 0.04336 0.02593 0.04571 0.01227 L 0.04805 -0.00578 C 0.05027 -0.01944 0.05612 -0.04143 0.07305 -0.04143 C 0.08386 -0.04143 0.09623 -0.02152 0.09623 0.00325 C 0.09623 0.02801 0.08386 0.04838 0.07305 0.04838 C 0.05612 0.04838 0.05027 0.02593 0.04805 0.01227 L 0.04571 -0.00578 C 0.04336 -0.01944 0.03803 -0.04143 0.02292 -0.04143 C 0.01029 -0.04143 -4.58333E-6 -0.02152 -4.58333E-6 0.00325 Z " pathEditMode="relative" rAng="0" ptsTypes="ffFffffFfff" p14:bounceEnd="6000">
                                          <p:cBhvr>
                                            <p:cTn id="120" dur="5000" fill="hold"/>
                                            <p:tgtEl>
                                              <p:spTgt spid="5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05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26" presetClass="path" presetSubtype="0" repeatCount="indefinite" autoRev="1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0.00599 -0.01875 C -0.00599 0.00556 0.0043 0.02523 0.0168 0.02523 C 0.03177 0.02523 0.03724 0.00324 0.03946 -0.00995 L 0.0418 -0.02754 C 0.04401 -0.04074 0.04974 -0.0625 0.06667 -0.0625 C 0.07735 -0.0625 0.08972 -0.04305 0.08972 -0.01875 C 0.08972 0.00556 0.07735 0.02523 0.06667 0.02523 C 0.04974 0.02523 0.04401 0.00324 0.0418 -0.00995 L 0.03946 -0.02754 C 0.03724 -0.04074 0.03177 -0.0625 0.0168 -0.0625 C 0.0043 -0.0625 -0.00599 -0.04305 -0.00599 -0.01875 Z " pathEditMode="relative" rAng="0" ptsTypes="ffFffffFfff">
                                          <p:cBhvr>
                                            <p:cTn id="122" dur="5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7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100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1000"/>
                                            <p:tgtEl>
                                              <p:spTgt spid="6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uiExpand="1" build="p" animBg="1"/>
          <p:bldP spid="40" grpId="1" uiExpand="1" build="allAtOnce" animBg="1"/>
          <p:bldP spid="41" grpId="0"/>
          <p:bldP spid="41" grpId="1"/>
          <p:bldP spid="41" grpId="2"/>
          <p:bldP spid="41" grpId="3"/>
          <p:bldP spid="50" grpId="0"/>
          <p:bldP spid="50" grpId="1"/>
          <p:bldP spid="50" grpId="2"/>
          <p:bldP spid="50" grpId="3"/>
          <p:bldP spid="53" grpId="0" build="allAtOnce"/>
          <p:bldP spid="53" grpId="1" build="allAtOnce"/>
          <p:bldP spid="55" grpId="0"/>
          <p:bldP spid="55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1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2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4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5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6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7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8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0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5777E-6 -2.96296E-6 L -0.09112 -2.96296E-6 C -0.13199 -2.96296E-6 -0.18224 0.09352 -0.18224 0.16968 L -0.18224 0.33959 " pathEditMode="relative" rAng="0" ptsTypes="FfFF">
                                          <p:cBhvr>
                                            <p:cTn id="7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112" y="16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224 0.33959 L -0.03996 0.33797 " pathEditMode="relative" rAng="0" ptsTypes="AA">
                                          <p:cBhvr>
                                            <p:cTn id="82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08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4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50" presetClass="path" presetSubtype="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69982E-6 1.85185E-6 L 0.07941 1.85185E-6 C 0.11521 1.85185E-6 0.15986 -0.03843 0.15986 -0.06945 L 0.15986 -0.1375 " pathEditMode="relative" rAng="0" ptsTypes="FfFF">
                                          <p:cBhvr>
                                            <p:cTn id="9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3" y="-68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50" presetClass="path" presetSubtype="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8659E-6 3.33333E-6 L 0.08188 3.33333E-6 C 0.11872 3.33333E-6 0.16441 -0.05301 0.16441 -0.09584 L 0.16441 -0.19098 " pathEditMode="relative" rAng="0" ptsTypes="FfFF">
                                          <p:cBhvr>
                                            <p:cTn id="94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214" y="-956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" fill="hold">
                          <p:stCondLst>
                            <p:cond delay="indefinite"/>
                          </p:stCondLst>
                          <p:childTnLst>
                            <p:par>
                              <p:cTn id="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446 -0.19098 L 0.21329 -0.19167 " pathEditMode="relative" rAng="0" ptsTypes="AA">
                                          <p:cBhvr>
                                            <p:cTn id="100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35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2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599 -0.1375 L 0.20938 -0.13958 " pathEditMode="relative" rAng="0" ptsTypes="AA">
                                          <p:cBhvr>
                                            <p:cTn id="102" dur="2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74" y="-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6" presetClass="path" presetSubtype="0" repeatCount="indefinite" autoRev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0.00325 C -4.58333E-6 0.02801 0.01029 0.04838 0.02292 0.04838 C 0.03803 0.04838 0.04336 0.02593 0.04571 0.01227 L 0.04805 -0.00578 C 0.05027 -0.01944 0.05612 -0.04143 0.07305 -0.04143 C 0.08386 -0.04143 0.09623 -0.02152 0.09623 0.00325 C 0.09623 0.02801 0.08386 0.04838 0.07305 0.04838 C 0.05612 0.04838 0.05027 0.02593 0.04805 0.01227 L 0.04571 -0.00578 C 0.04336 -0.01944 0.03803 -0.04143 0.02292 -0.04143 C 0.01029 -0.04143 -4.58333E-6 -0.02152 -4.58333E-6 0.00325 Z " pathEditMode="relative" rAng="0" ptsTypes="ffFffffFfff">
                                          <p:cBhvr>
                                            <p:cTn id="120" dur="5000" fill="hold"/>
                                            <p:tgtEl>
                                              <p:spTgt spid="5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05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26" presetClass="path" presetSubtype="0" repeatCount="indefinite" autoRev="1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0.00599 -0.01875 C -0.00599 0.00556 0.0043 0.02523 0.0168 0.02523 C 0.03177 0.02523 0.03724 0.00324 0.03946 -0.00995 L 0.0418 -0.02754 C 0.04401 -0.04074 0.04974 -0.0625 0.06667 -0.0625 C 0.07735 -0.0625 0.08972 -0.04305 0.08972 -0.01875 C 0.08972 0.00556 0.07735 0.02523 0.06667 0.02523 C 0.04974 0.02523 0.04401 0.00324 0.0418 -0.00995 L 0.03946 -0.02754 C 0.03724 -0.04074 0.03177 -0.0625 0.0168 -0.0625 C 0.0043 -0.0625 -0.00599 -0.04305 -0.00599 -0.01875 Z " pathEditMode="relative" rAng="0" ptsTypes="ffFffffFfff">
                                          <p:cBhvr>
                                            <p:cTn id="122" dur="5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7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100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1000"/>
                                            <p:tgtEl>
                                              <p:spTgt spid="6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uiExpand="1" build="p" animBg="1"/>
          <p:bldP spid="40" grpId="1" uiExpand="1" build="allAtOnce" animBg="1"/>
          <p:bldP spid="41" grpId="0"/>
          <p:bldP spid="41" grpId="1"/>
          <p:bldP spid="41" grpId="2"/>
          <p:bldP spid="41" grpId="3"/>
          <p:bldP spid="50" grpId="0"/>
          <p:bldP spid="50" grpId="1"/>
          <p:bldP spid="50" grpId="2"/>
          <p:bldP spid="50" grpId="3"/>
          <p:bldP spid="53" grpId="0" build="allAtOnce"/>
          <p:bldP spid="53" grpId="1" build="allAtOnce"/>
          <p:bldP spid="55" grpId="0"/>
          <p:bldP spid="55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75045" y="1696979"/>
            <a:ext cx="5003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Un côté unique pour les contrôler tous</a:t>
            </a:r>
            <a:endParaRPr lang="fr-FR" sz="2500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xmlns="" id="{F9CD578C-6564-4AFC-AE85-B9BFAF31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96" y="2365155"/>
            <a:ext cx="7707087" cy="3885940"/>
          </a:xfrm>
          <a:prstGeom prst="rect">
            <a:avLst/>
          </a:prstGeom>
        </p:spPr>
      </p:pic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xmlns="" id="{851106C3-25F5-4E1F-832A-2E11F294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53" y="2943212"/>
            <a:ext cx="10018734" cy="25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8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737C13-863C-4CEF-B304-BA892E0A1FF9}"/>
              </a:ext>
            </a:extLst>
          </p:cNvPr>
          <p:cNvSpPr txBox="1"/>
          <p:nvPr/>
        </p:nvSpPr>
        <p:spPr>
          <a:xfrm>
            <a:off x="3737494" y="1670839"/>
            <a:ext cx="561029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/>
              <a:t>Ajout / Suppression / Mise à jour des jeux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2E6CDD98-5412-467C-8FF4-3F16D35B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632" y="27066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200" dirty="0"/>
              <a:t>Mise à jour automatique de la liste</a:t>
            </a:r>
          </a:p>
          <a:p>
            <a:r>
              <a:rPr lang="fr-FR" sz="2200" dirty="0"/>
              <a:t>Validation des formulaires</a:t>
            </a:r>
          </a:p>
          <a:p>
            <a:r>
              <a:rPr lang="fr-FR" sz="2200" dirty="0"/>
              <a:t>Gestion des rôles</a:t>
            </a:r>
          </a:p>
          <a:p>
            <a:r>
              <a:rPr lang="fr-FR" sz="2200" dirty="0"/>
              <a:t>Application de la pagination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0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737C13-863C-4CEF-B304-BA892E0A1FF9}"/>
              </a:ext>
            </a:extLst>
          </p:cNvPr>
          <p:cNvSpPr txBox="1"/>
          <p:nvPr/>
        </p:nvSpPr>
        <p:spPr>
          <a:xfrm>
            <a:off x="3737494" y="1670839"/>
            <a:ext cx="271046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/>
              <a:t>L'authentification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4F5E034-586F-4296-97C2-B3E427E0B120}"/>
              </a:ext>
            </a:extLst>
          </p:cNvPr>
          <p:cNvSpPr txBox="1"/>
          <p:nvPr/>
        </p:nvSpPr>
        <p:spPr>
          <a:xfrm>
            <a:off x="1771650" y="2724150"/>
            <a:ext cx="6214533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200" dirty="0" smtClean="0"/>
              <a:t>Mot </a:t>
            </a:r>
            <a:r>
              <a:rPr lang="fr-FR" sz="2200" dirty="0"/>
              <a:t>de passe crypter en </a:t>
            </a:r>
            <a:r>
              <a:rPr lang="fr-FR" sz="2200" dirty="0" smtClean="0"/>
              <a:t>base</a:t>
            </a:r>
            <a:endParaRPr lang="fr-FR" sz="2200" dirty="0"/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200" dirty="0" smtClean="0"/>
              <a:t>Utilisateur </a:t>
            </a:r>
            <a:r>
              <a:rPr lang="fr-FR" sz="2200" dirty="0"/>
              <a:t>stocké en session (back)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200" dirty="0" smtClean="0"/>
              <a:t>Inscription </a:t>
            </a:r>
            <a:r>
              <a:rPr lang="fr-FR" sz="2200" dirty="0"/>
              <a:t>/ </a:t>
            </a:r>
            <a:r>
              <a:rPr lang="fr-FR" sz="2200" dirty="0" smtClean="0"/>
              <a:t>connexion</a:t>
            </a:r>
            <a:endParaRPr lang="fr-FR" sz="2200" dirty="0"/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200" dirty="0" smtClean="0"/>
              <a:t>Gestion </a:t>
            </a:r>
            <a:r>
              <a:rPr lang="fr-FR" sz="2200" dirty="0"/>
              <a:t>des rôles (back)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200" dirty="0" smtClean="0"/>
              <a:t>Gestion </a:t>
            </a:r>
            <a:r>
              <a:rPr lang="fr-FR" sz="2200" dirty="0"/>
              <a:t>des affichages (front)</a:t>
            </a:r>
          </a:p>
        </p:txBody>
      </p:sp>
    </p:spTree>
    <p:extLst>
      <p:ext uri="{BB962C8B-B14F-4D97-AF65-F5344CB8AC3E}">
        <p14:creationId xmlns:p14="http://schemas.microsoft.com/office/powerpoint/2010/main" val="37858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737C13-863C-4CEF-B304-BA892E0A1FF9}"/>
              </a:ext>
            </a:extLst>
          </p:cNvPr>
          <p:cNvSpPr txBox="1"/>
          <p:nvPr/>
        </p:nvSpPr>
        <p:spPr>
          <a:xfrm>
            <a:off x="4700577" y="1628506"/>
            <a:ext cx="271046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/>
              <a:t>Les avis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58EA637C-6E2E-4F63-B291-CFD95C82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Ré-application des concepts déjà établis</a:t>
            </a:r>
          </a:p>
          <a:p>
            <a:r>
              <a:rPr lang="fr-FR" dirty="0"/>
              <a:t>Filtrage pour les modérateurs</a:t>
            </a:r>
          </a:p>
          <a:p>
            <a:r>
              <a:rPr lang="fr-FR" dirty="0"/>
              <a:t>Modération des avis</a:t>
            </a:r>
          </a:p>
        </p:txBody>
      </p:sp>
    </p:spTree>
    <p:extLst>
      <p:ext uri="{BB962C8B-B14F-4D97-AF65-F5344CB8AC3E}">
        <p14:creationId xmlns:p14="http://schemas.microsoft.com/office/powerpoint/2010/main" val="18499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737C13-863C-4CEF-B304-BA892E0A1FF9}"/>
              </a:ext>
            </a:extLst>
          </p:cNvPr>
          <p:cNvSpPr txBox="1"/>
          <p:nvPr/>
        </p:nvSpPr>
        <p:spPr>
          <a:xfrm>
            <a:off x="4700577" y="1628506"/>
            <a:ext cx="323962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/>
              <a:t>Tests et documentation</a:t>
            </a:r>
          </a:p>
        </p:txBody>
      </p:sp>
      <p:pic>
        <p:nvPicPr>
          <p:cNvPr id="8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D67119C1-A218-4FD7-B792-3C684E94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163" y="3284372"/>
            <a:ext cx="4962743" cy="3179153"/>
          </a:xfrm>
          <a:prstGeom prst="rect">
            <a:avLst/>
          </a:prstGeom>
        </p:spPr>
      </p:pic>
      <p:pic>
        <p:nvPicPr>
          <p:cNvPr id="10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9AA93C3-37EE-4FF2-B05F-52B22060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7" y="849085"/>
            <a:ext cx="6269697" cy="535577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575566" y="4230149"/>
            <a:ext cx="1055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smtClean="0"/>
              <a:t>Jasmine</a:t>
            </a:r>
            <a:endParaRPr lang="fr-FR" sz="2200" dirty="0"/>
          </a:p>
        </p:txBody>
      </p:sp>
      <p:sp>
        <p:nvSpPr>
          <p:cNvPr id="6" name="ZoneTexte 5"/>
          <p:cNvSpPr txBox="1"/>
          <p:nvPr/>
        </p:nvSpPr>
        <p:spPr>
          <a:xfrm>
            <a:off x="7356215" y="3174086"/>
            <a:ext cx="726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err="1" smtClean="0"/>
              <a:t>JUnit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3210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5E10197-E3E0-4C75-9A67-16871CA8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3753" y="2967335"/>
            <a:ext cx="3084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Gameref</a:t>
            </a:r>
            <a:endParaRPr lang="fr-F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9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A35FE3-B915-41D9-9296-082CA5AA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D29534A-AAED-4A2B-8840-788A4BB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07042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200" dirty="0"/>
              <a:t>Point fort :</a:t>
            </a:r>
          </a:p>
          <a:p>
            <a:r>
              <a:rPr lang="fr-FR" sz="2200" dirty="0" smtClean="0"/>
              <a:t>Outils </a:t>
            </a:r>
            <a:r>
              <a:rPr lang="fr-FR" sz="2200" dirty="0"/>
              <a:t>performant</a:t>
            </a:r>
          </a:p>
          <a:p>
            <a:r>
              <a:rPr lang="fr-FR" sz="2200" dirty="0" smtClean="0"/>
              <a:t>Base </a:t>
            </a:r>
            <a:r>
              <a:rPr lang="fr-FR" sz="2200" dirty="0"/>
              <a:t>solide et LTS</a:t>
            </a:r>
          </a:p>
          <a:p>
            <a:r>
              <a:rPr lang="fr-FR" sz="2200" dirty="0" smtClean="0"/>
              <a:t>Équipe </a:t>
            </a:r>
            <a:r>
              <a:rPr lang="fr-FR" sz="2200" dirty="0"/>
              <a:t>top et fier du résultat !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FD29534A-AAED-4A2B-8840-788A4BB73889}"/>
              </a:ext>
            </a:extLst>
          </p:cNvPr>
          <p:cNvSpPr txBox="1">
            <a:spLocks/>
          </p:cNvSpPr>
          <p:nvPr/>
        </p:nvSpPr>
        <p:spPr>
          <a:xfrm>
            <a:off x="5837817" y="2230424"/>
            <a:ext cx="5312265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/>
              <a:t>Problèmes rencontrés :</a:t>
            </a:r>
          </a:p>
          <a:p>
            <a:r>
              <a:rPr lang="fr-FR" sz="2200" dirty="0" err="1"/>
              <a:t>Angular</a:t>
            </a:r>
            <a:r>
              <a:rPr lang="fr-FR" sz="2200" dirty="0"/>
              <a:t> </a:t>
            </a:r>
            <a:r>
              <a:rPr lang="fr-FR" sz="2200" dirty="0" err="1"/>
              <a:t>material</a:t>
            </a:r>
            <a:endParaRPr lang="fr-FR" sz="2200" dirty="0"/>
          </a:p>
          <a:p>
            <a:r>
              <a:rPr lang="fr-FR" sz="2200" dirty="0"/>
              <a:t>Maitrise d'</a:t>
            </a:r>
            <a:r>
              <a:rPr lang="fr-FR" sz="2200" dirty="0" err="1"/>
              <a:t>Angular</a:t>
            </a:r>
            <a:r>
              <a:rPr lang="fr-FR" sz="2200" dirty="0"/>
              <a:t> par rapport à </a:t>
            </a:r>
            <a:r>
              <a:rPr lang="fr-FR" sz="2200" dirty="0" err="1"/>
              <a:t>Spring</a:t>
            </a:r>
            <a:endParaRPr lang="fr-FR" sz="2200" dirty="0"/>
          </a:p>
          <a:p>
            <a:r>
              <a:rPr lang="fr-FR" sz="2200" dirty="0"/>
              <a:t>CORS et session</a:t>
            </a:r>
          </a:p>
          <a:p>
            <a:r>
              <a:rPr lang="fr-FR" sz="2200" dirty="0"/>
              <a:t>Temps (pour implémenter le tout ET correctement)</a:t>
            </a:r>
          </a:p>
          <a:p>
            <a:r>
              <a:rPr lang="fr-FR" sz="2200" dirty="0"/>
              <a:t>Problèmes récurrents (partage d'écran, micro)</a:t>
            </a:r>
          </a:p>
        </p:txBody>
      </p:sp>
    </p:spTree>
    <p:extLst>
      <p:ext uri="{BB962C8B-B14F-4D97-AF65-F5344CB8AC3E}">
        <p14:creationId xmlns:p14="http://schemas.microsoft.com/office/powerpoint/2010/main" val="370736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F1820DE-59BE-44BF-BB88-C002074D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D2EBCD5-4395-489D-A7B6-16728201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Merci de votre attention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Nous sommes à votre disposition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/>
              <a:t>si vous avez des question !</a:t>
            </a:r>
            <a:endParaRPr lang="fr-FR" dirty="0"/>
          </a:p>
        </p:txBody>
      </p:sp>
      <p:pic>
        <p:nvPicPr>
          <p:cNvPr id="7170" name="Picture 2" descr="Détective, Recherche, Homme, Chercher, Loupe, Enquê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1292609"/>
            <a:ext cx="5511282" cy="556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FCAAAEE-0187-4001-8595-197CF8E4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A6ED569-DF92-4C7F-93AF-0AC4228E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fr-FR" dirty="0">
                <a:ea typeface="+mn-lt"/>
                <a:cs typeface="+mn-lt"/>
              </a:rPr>
              <a:t>Présentation générale</a:t>
            </a:r>
            <a:endParaRPr lang="fr-FR" dirty="0"/>
          </a:p>
          <a:p>
            <a:pPr marL="457200" indent="-457200">
              <a:buAutoNum type="arabicPeriod"/>
            </a:pPr>
            <a:r>
              <a:rPr lang="fr-FR" dirty="0">
                <a:ea typeface="+mn-lt"/>
                <a:cs typeface="+mn-lt"/>
              </a:rPr>
              <a:t>Organisation du projet</a:t>
            </a:r>
          </a:p>
          <a:p>
            <a:pPr marL="457200" indent="-457200">
              <a:buAutoNum type="arabicPeriod"/>
            </a:pPr>
            <a:r>
              <a:rPr lang="fr-FR" dirty="0">
                <a:ea typeface="+mn-lt"/>
                <a:cs typeface="+mn-lt"/>
              </a:rPr>
              <a:t>Création du projet</a:t>
            </a:r>
          </a:p>
          <a:p>
            <a:pPr marL="457200" indent="-457200">
              <a:buAutoNum type="arabicPeriod"/>
            </a:pPr>
            <a:r>
              <a:rPr lang="fr-FR" dirty="0">
                <a:ea typeface="+mn-lt"/>
                <a:cs typeface="+mn-lt"/>
              </a:rPr>
              <a:t>Implémentation des fonctionnalités</a:t>
            </a:r>
          </a:p>
          <a:p>
            <a:pPr marL="457200" indent="-457200">
              <a:buAutoNum type="arabicPeriod"/>
            </a:pPr>
            <a:r>
              <a:rPr lang="fr-FR" dirty="0">
                <a:ea typeface="+mn-lt"/>
                <a:cs typeface="+mn-lt"/>
              </a:rPr>
              <a:t>Démonstration</a:t>
            </a:r>
          </a:p>
          <a:p>
            <a:pPr marL="457200" indent="-457200">
              <a:buAutoNum type="arabicPeriod"/>
            </a:pPr>
            <a:r>
              <a:rPr lang="fr-FR" dirty="0">
                <a:ea typeface="+mn-lt"/>
                <a:cs typeface="+mn-lt"/>
              </a:rPr>
              <a:t>Bilan et 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0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737C13-863C-4CEF-B304-BA892E0A1FF9}"/>
              </a:ext>
            </a:extLst>
          </p:cNvPr>
          <p:cNvSpPr txBox="1"/>
          <p:nvPr/>
        </p:nvSpPr>
        <p:spPr>
          <a:xfrm>
            <a:off x="5576047" y="1622611"/>
            <a:ext cx="103990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500" dirty="0" err="1"/>
              <a:t>Github</a:t>
            </a:r>
            <a:endParaRPr lang="fr-FR" sz="25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A3B9637E-6102-4AB7-853D-23FC45C1AD32}"/>
              </a:ext>
            </a:extLst>
          </p:cNvPr>
          <p:cNvSpPr txBox="1"/>
          <p:nvPr/>
        </p:nvSpPr>
        <p:spPr>
          <a:xfrm>
            <a:off x="4083205" y="25127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/>
          </a:p>
        </p:txBody>
      </p:sp>
      <p:pic>
        <p:nvPicPr>
          <p:cNvPr id="8" name="Image 8" descr="Une image contenant texte, capture d’écran, moniteur, écran&#10;&#10;Description générée automatiquement">
            <a:extLst>
              <a:ext uri="{FF2B5EF4-FFF2-40B4-BE49-F238E27FC236}">
                <a16:creationId xmlns:a16="http://schemas.microsoft.com/office/drawing/2014/main" xmlns="" id="{FEB69434-B299-4500-95A2-980941A6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7" y="2099665"/>
            <a:ext cx="5441171" cy="44097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E2831C4D-6DBE-4E92-A520-129DFECE8FF8}"/>
              </a:ext>
            </a:extLst>
          </p:cNvPr>
          <p:cNvSpPr txBox="1"/>
          <p:nvPr/>
        </p:nvSpPr>
        <p:spPr>
          <a:xfrm>
            <a:off x="6254046" y="377849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 dirty="0"/>
              <a:t>Repository unique</a:t>
            </a:r>
          </a:p>
        </p:txBody>
      </p:sp>
      <p:pic>
        <p:nvPicPr>
          <p:cNvPr id="11" name="Image 11" descr="Une image contenant texte, capture d’écran, moniteur&#10;&#10;Description générée automatiquement">
            <a:extLst>
              <a:ext uri="{FF2B5EF4-FFF2-40B4-BE49-F238E27FC236}">
                <a16:creationId xmlns:a16="http://schemas.microsoft.com/office/drawing/2014/main" xmlns="" id="{1C7DA086-FCB0-4B05-B3CC-F61A2381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28" y="2613834"/>
            <a:ext cx="6260054" cy="363117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FA85EE86-D051-4D44-B2EA-3741CA855EF7}"/>
              </a:ext>
            </a:extLst>
          </p:cNvPr>
          <p:cNvSpPr txBox="1"/>
          <p:nvPr/>
        </p:nvSpPr>
        <p:spPr>
          <a:xfrm>
            <a:off x="6257721" y="4213981"/>
            <a:ext cx="423826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 dirty="0"/>
              <a:t>Séparation en 3 dossiers principaux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F5027067-BAD9-412C-8D61-0F8E52864662}"/>
              </a:ext>
            </a:extLst>
          </p:cNvPr>
          <p:cNvSpPr txBox="1"/>
          <p:nvPr/>
        </p:nvSpPr>
        <p:spPr>
          <a:xfrm>
            <a:off x="2632429" y="410625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Gestion du </a:t>
            </a:r>
            <a:r>
              <a:rPr lang="fr-FR" dirty="0" smtClean="0"/>
              <a:t>projet avec commit et issue</a:t>
            </a:r>
            <a:endParaRPr lang="fr-FR" dirty="0"/>
          </a:p>
        </p:txBody>
      </p:sp>
      <p:pic>
        <p:nvPicPr>
          <p:cNvPr id="2050" name="Picture 2" descr="GitHub – Logos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937" y="430312"/>
            <a:ext cx="1910189" cy="19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5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2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xmlns="" id="{96A8F94A-E086-42C9-B963-FE52C9384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62" y="2365234"/>
            <a:ext cx="5451245" cy="3773209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737C13-863C-4CEF-B304-BA892E0A1FF9}"/>
              </a:ext>
            </a:extLst>
          </p:cNvPr>
          <p:cNvSpPr txBox="1"/>
          <p:nvPr/>
        </p:nvSpPr>
        <p:spPr>
          <a:xfrm>
            <a:off x="2923515" y="1612965"/>
            <a:ext cx="189836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500" dirty="0"/>
              <a:t>Conception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8615B7A2-EDFD-4631-9F6B-9A4A1E560B7E}"/>
              </a:ext>
            </a:extLst>
          </p:cNvPr>
          <p:cNvSpPr txBox="1"/>
          <p:nvPr/>
        </p:nvSpPr>
        <p:spPr>
          <a:xfrm>
            <a:off x="6408822" y="37647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Diagramme de classes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xmlns="" id="{6A02A3D5-16A6-46ED-8DBC-4B52FC28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603" y="896820"/>
            <a:ext cx="5570516" cy="58535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F68B0CA0-348D-4AF3-B689-2EB3760B339A}"/>
              </a:ext>
            </a:extLst>
          </p:cNvPr>
          <p:cNvSpPr txBox="1"/>
          <p:nvPr/>
        </p:nvSpPr>
        <p:spPr>
          <a:xfrm>
            <a:off x="3128512" y="37647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Diagramme EER</a:t>
            </a:r>
          </a:p>
        </p:txBody>
      </p:sp>
      <p:pic>
        <p:nvPicPr>
          <p:cNvPr id="1026" name="Picture 2" descr="https://cdn.discordapp.com/attachments/942697731980398642/945346175576465428/MaquetteNouvel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75" y="213934"/>
            <a:ext cx="8478093" cy="598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916031" y="620162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Maquette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7A8E202-94D4-4F1A-AD85-3030F1D0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70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200" dirty="0"/>
              <a:t>Technologie principales</a:t>
            </a:r>
            <a:endParaRPr lang="fr-FR" dirty="0"/>
          </a:p>
          <a:p>
            <a:pPr marL="342900" indent="-342900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737C13-863C-4CEF-B304-BA892E0A1FF9}"/>
              </a:ext>
            </a:extLst>
          </p:cNvPr>
          <p:cNvSpPr txBox="1"/>
          <p:nvPr/>
        </p:nvSpPr>
        <p:spPr>
          <a:xfrm>
            <a:off x="5508528" y="1612965"/>
            <a:ext cx="147395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500" dirty="0" err="1"/>
              <a:t>Back-End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xmlns="" id="{E04BE644-8F9B-4272-8A93-B50D34A6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056" y="567170"/>
            <a:ext cx="1846163" cy="1846163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xmlns="" id="{C892B35E-1C67-4659-B225-D6AB9DAF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891" y="2894846"/>
            <a:ext cx="2743200" cy="1828800"/>
          </a:xfrm>
          <a:prstGeom prst="rect">
            <a:avLst/>
          </a:prstGeom>
        </p:spPr>
      </p:pic>
      <p:pic>
        <p:nvPicPr>
          <p:cNvPr id="8" name="Image 8" descr="Une image contenant texte, signe, graphiques vectoriels&#10;&#10;Description générée automatiquement">
            <a:extLst>
              <a:ext uri="{FF2B5EF4-FFF2-40B4-BE49-F238E27FC236}">
                <a16:creationId xmlns:a16="http://schemas.microsoft.com/office/drawing/2014/main" xmlns="" id="{E9557132-6312-4F21-9089-A0D7F593D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927" y="5241537"/>
            <a:ext cx="2743200" cy="83804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748C419-7CDE-4BA3-95F2-7CD696F8BACB}"/>
              </a:ext>
            </a:extLst>
          </p:cNvPr>
          <p:cNvSpPr txBox="1"/>
          <p:nvPr/>
        </p:nvSpPr>
        <p:spPr>
          <a:xfrm>
            <a:off x="1105502" y="2822413"/>
            <a:ext cx="2743199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fr-FR" dirty="0">
                <a:ea typeface="+mn-lt"/>
                <a:cs typeface="+mn-lt"/>
              </a:rPr>
              <a:t>Dépendances Spring : </a:t>
            </a:r>
            <a:endParaRPr lang="en-US" dirty="0">
              <a:ea typeface="+mn-lt"/>
              <a:cs typeface="+mn-lt"/>
            </a:endParaRPr>
          </a:p>
          <a:p>
            <a:pPr marL="216000" indent="-285750">
              <a:lnSpc>
                <a:spcPct val="120000"/>
              </a:lnSpc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Hibernate </a:t>
            </a:r>
            <a:endParaRPr lang="en-US" dirty="0">
              <a:ea typeface="+mn-lt"/>
              <a:cs typeface="+mn-lt"/>
            </a:endParaRPr>
          </a:p>
          <a:p>
            <a:pPr marL="216000" indent="-285750">
              <a:lnSpc>
                <a:spcPct val="120000"/>
              </a:lnSpc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JPA</a:t>
            </a:r>
            <a:endParaRPr lang="en-US" dirty="0">
              <a:ea typeface="+mn-lt"/>
              <a:cs typeface="+mn-lt"/>
            </a:endParaRPr>
          </a:p>
          <a:p>
            <a:pPr marL="216000" indent="-285750">
              <a:lnSpc>
                <a:spcPct val="120000"/>
              </a:lnSpc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Lombok </a:t>
            </a:r>
            <a:endParaRPr lang="en-US" dirty="0">
              <a:ea typeface="+mn-lt"/>
              <a:cs typeface="+mn-lt"/>
            </a:endParaRPr>
          </a:p>
          <a:p>
            <a:pPr marL="216000" indent="-285750">
              <a:lnSpc>
                <a:spcPct val="120000"/>
              </a:lnSpc>
              <a:buFont typeface="Arial"/>
              <a:buChar char="•"/>
            </a:pPr>
            <a:r>
              <a:rPr lang="fr-FR" dirty="0" err="1">
                <a:ea typeface="+mn-lt"/>
                <a:cs typeface="+mn-lt"/>
              </a:rPr>
              <a:t>WebServicesRest</a:t>
            </a:r>
          </a:p>
          <a:p>
            <a:pPr marL="216000" indent="-285750">
              <a:lnSpc>
                <a:spcPct val="120000"/>
              </a:lnSpc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Validation</a:t>
            </a:r>
            <a:endParaRPr lang="en-US" dirty="0">
              <a:ea typeface="+mn-lt"/>
              <a:cs typeface="+mn-lt"/>
            </a:endParaRPr>
          </a:p>
          <a:p>
            <a:pPr marL="216000" indent="-285750" algn="l">
              <a:lnSpc>
                <a:spcPct val="120000"/>
              </a:lnSpc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Security</a:t>
            </a:r>
            <a:endParaRPr lang="fr-FR" dirty="0"/>
          </a:p>
        </p:txBody>
      </p:sp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3072A294-E3E8-451B-B650-508705E5B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735" y="2060595"/>
            <a:ext cx="4952035" cy="46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7A8E202-94D4-4F1A-AD85-3030F1D0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737C13-863C-4CEF-B304-BA892E0A1FF9}"/>
              </a:ext>
            </a:extLst>
          </p:cNvPr>
          <p:cNvSpPr txBox="1"/>
          <p:nvPr/>
        </p:nvSpPr>
        <p:spPr>
          <a:xfrm>
            <a:off x="5576047" y="1622611"/>
            <a:ext cx="140643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 err="1"/>
              <a:t>Front-End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xmlns="" id="{6C6A984D-A449-4913-9C6A-F11EE37F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222" y="2388372"/>
            <a:ext cx="4624085" cy="1254164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xmlns="" id="{6148CDA1-0A44-4888-A282-F62EAAD7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741" y="4134303"/>
            <a:ext cx="1701481" cy="1155115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xmlns="" id="{EFF148F8-1737-4C7F-B4C9-5BA51A5AD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66" y="4132704"/>
            <a:ext cx="1054141" cy="1139022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xmlns="" id="{887E83FB-8EAC-41E4-9212-E35715FA7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894" y="4131208"/>
            <a:ext cx="3852441" cy="1064849"/>
          </a:xfrm>
          <a:prstGeom prst="rect">
            <a:avLst/>
          </a:prstGeom>
        </p:spPr>
      </p:pic>
      <p:sp>
        <p:nvSpPr>
          <p:cNvPr id="8" name="AutoShape 2" descr="Angular Material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4" descr="Angular Material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6" descr="Angular Material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8" descr="Angular Material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AutoShape 10" descr="Angular Material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40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F9878E04-961B-4C30-BAA5-9DC4C319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Initialisation des deux aspects de l'application</a:t>
            </a:r>
          </a:p>
          <a:p>
            <a:r>
              <a:rPr lang="fr-FR" dirty="0"/>
              <a:t>Test de la configuration initiale</a:t>
            </a:r>
          </a:p>
          <a:p>
            <a:r>
              <a:rPr lang="fr-FR" dirty="0"/>
              <a:t>Implémentation des classes métiers</a:t>
            </a:r>
          </a:p>
          <a:p>
            <a:r>
              <a:rPr lang="fr-FR" dirty="0"/>
              <a:t>Déclaration des interfaces</a:t>
            </a:r>
          </a:p>
          <a:p>
            <a:r>
              <a:rPr lang="fr-FR" dirty="0"/>
              <a:t>Initialisation de la BDD</a:t>
            </a:r>
          </a:p>
        </p:txBody>
      </p:sp>
      <p:pic>
        <p:nvPicPr>
          <p:cNvPr id="11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E8DDA91-079C-4F94-9F26-9256E573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567" y="873950"/>
            <a:ext cx="2743200" cy="3543767"/>
          </a:xfrm>
          <a:prstGeom prst="rect">
            <a:avLst/>
          </a:prstGeom>
        </p:spPr>
      </p:pic>
      <p:pic>
        <p:nvPicPr>
          <p:cNvPr id="6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F99DB048-5935-498C-AF80-0FDD955B4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3328175"/>
            <a:ext cx="2743200" cy="314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1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737C13-863C-4CEF-B304-BA892E0A1FF9}"/>
              </a:ext>
            </a:extLst>
          </p:cNvPr>
          <p:cNvSpPr txBox="1"/>
          <p:nvPr/>
        </p:nvSpPr>
        <p:spPr>
          <a:xfrm>
            <a:off x="4457161" y="1670839"/>
            <a:ext cx="345129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/>
              <a:t>Outils de Développement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xmlns="" id="{18C57199-9DF6-4739-941C-AA5E3C6E1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84" y="2276551"/>
            <a:ext cx="1381108" cy="1381108"/>
          </a:xfr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xmlns="" id="{D47A2619-2CD3-4BB4-98A6-CAC4E55A7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37" y="4310131"/>
            <a:ext cx="1383177" cy="1306042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xmlns="" id="{AE400BD5-5247-4F37-8026-23830564C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638" y="3119597"/>
            <a:ext cx="1315657" cy="1306011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xmlns="" id="{05836C93-E4ED-488E-B06B-CDB88008E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811" y="2815507"/>
            <a:ext cx="1354239" cy="1354239"/>
          </a:xfrm>
          <a:prstGeom prst="rect">
            <a:avLst/>
          </a:prstGeom>
        </p:spPr>
      </p:pic>
      <p:pic>
        <p:nvPicPr>
          <p:cNvPr id="4098" name="Picture 2" descr="Mysql workbench Icon | Papirus Apps Iconset | Papirus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603" y="4892455"/>
            <a:ext cx="1447435" cy="144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wagger Logo Vector (.SVG) Free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50" y="4597624"/>
            <a:ext cx="1432859" cy="14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3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C9877D-010A-4AE8-A590-5DB6D61E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des 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737C13-863C-4CEF-B304-BA892E0A1FF9}"/>
              </a:ext>
            </a:extLst>
          </p:cNvPr>
          <p:cNvSpPr txBox="1"/>
          <p:nvPr/>
        </p:nvSpPr>
        <p:spPr>
          <a:xfrm>
            <a:off x="3173390" y="1670839"/>
            <a:ext cx="633956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dirty="0" smtClean="0"/>
              <a:t>Le</a:t>
            </a:r>
            <a:r>
              <a:rPr lang="fr-FR" sz="2500" dirty="0" smtClean="0"/>
              <a:t> côté obscur des jeux, pour se </a:t>
            </a:r>
            <a:r>
              <a:rPr lang="fr-FR" sz="2500" dirty="0" err="1" smtClean="0"/>
              <a:t>sécutiser</a:t>
            </a:r>
            <a:endParaRPr lang="fr-FR" sz="25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34E89267-F372-4FE1-A9BC-41F7027E8847}"/>
              </a:ext>
            </a:extLst>
          </p:cNvPr>
          <p:cNvSpPr txBox="1"/>
          <p:nvPr/>
        </p:nvSpPr>
        <p:spPr>
          <a:xfrm>
            <a:off x="5465668" y="2895331"/>
            <a:ext cx="7400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dirty="0" err="1">
                <a:solidFill>
                  <a:srgbClr val="FFFF00"/>
                </a:solidFill>
              </a:rPr>
              <a:t>GameDto</a:t>
            </a:r>
          </a:p>
        </p:txBody>
      </p:sp>
      <p:sp>
        <p:nvSpPr>
          <p:cNvPr id="35" name="Flèche à trois pointes 34"/>
          <p:cNvSpPr/>
          <p:nvPr/>
        </p:nvSpPr>
        <p:spPr>
          <a:xfrm rot="10800000">
            <a:off x="4460053" y="3669887"/>
            <a:ext cx="1883121" cy="1152682"/>
          </a:xfrm>
          <a:prstGeom prst="leftRightUpArrow">
            <a:avLst>
              <a:gd name="adj1" fmla="val 32721"/>
              <a:gd name="adj2" fmla="val 25000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431F7B4-68C2-47B1-B09E-FDC66EDAC37D}"/>
              </a:ext>
            </a:extLst>
          </p:cNvPr>
          <p:cNvSpPr txBox="1"/>
          <p:nvPr/>
        </p:nvSpPr>
        <p:spPr>
          <a:xfrm>
            <a:off x="4675596" y="3785366"/>
            <a:ext cx="1452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GameService</a:t>
            </a:r>
          </a:p>
        </p:txBody>
      </p:sp>
      <p:sp>
        <p:nvSpPr>
          <p:cNvPr id="36" name="Pentagone 35"/>
          <p:cNvSpPr/>
          <p:nvPr/>
        </p:nvSpPr>
        <p:spPr>
          <a:xfrm rot="5400000">
            <a:off x="5029196" y="1697523"/>
            <a:ext cx="744831" cy="1925945"/>
          </a:xfrm>
          <a:prstGeom prst="homePlate">
            <a:avLst>
              <a:gd name="adj" fmla="val 5462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7E12E709-6E1D-4FEB-A62D-410D36F6EFED}"/>
              </a:ext>
            </a:extLst>
          </p:cNvPr>
          <p:cNvSpPr txBox="1"/>
          <p:nvPr/>
        </p:nvSpPr>
        <p:spPr>
          <a:xfrm>
            <a:off x="4438640" y="2329474"/>
            <a:ext cx="2054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GameRestController</a:t>
            </a:r>
          </a:p>
        </p:txBody>
      </p:sp>
      <p:cxnSp>
        <p:nvCxnSpPr>
          <p:cNvPr id="38" name="Connecteur droit avec flèche 37"/>
          <p:cNvCxnSpPr>
            <a:stCxn id="36" idx="3"/>
            <a:endCxn id="35" idx="2"/>
          </p:cNvCxnSpPr>
          <p:nvPr/>
        </p:nvCxnSpPr>
        <p:spPr>
          <a:xfrm>
            <a:off x="5401611" y="3032911"/>
            <a:ext cx="2" cy="73656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35" idx="1"/>
            <a:endCxn id="41" idx="1"/>
          </p:cNvCxnSpPr>
          <p:nvPr/>
        </p:nvCxnSpPr>
        <p:spPr>
          <a:xfrm>
            <a:off x="6343174" y="3958057"/>
            <a:ext cx="1163017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7506191" y="3661631"/>
            <a:ext cx="1874068" cy="5928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1610548" y="3673606"/>
            <a:ext cx="1874068" cy="5928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D73D629C-1F3D-4328-AA24-529E3D71E1C1}"/>
              </a:ext>
            </a:extLst>
          </p:cNvPr>
          <p:cNvSpPr txBox="1"/>
          <p:nvPr/>
        </p:nvSpPr>
        <p:spPr>
          <a:xfrm>
            <a:off x="7660810" y="3776384"/>
            <a:ext cx="1564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  <a:ea typeface="+mn-lt"/>
                <a:cs typeface="+mn-lt"/>
              </a:rPr>
              <a:t>GameMapper</a:t>
            </a:r>
            <a:endParaRPr lang="fr-FR" dirty="0" err="1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13AFE647-5641-4FB4-8D28-1BDB1C217555}"/>
              </a:ext>
            </a:extLst>
          </p:cNvPr>
          <p:cNvSpPr txBox="1"/>
          <p:nvPr/>
        </p:nvSpPr>
        <p:spPr>
          <a:xfrm>
            <a:off x="1957702" y="3785366"/>
            <a:ext cx="1179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GameDao</a:t>
            </a:r>
          </a:p>
        </p:txBody>
      </p:sp>
      <p:pic>
        <p:nvPicPr>
          <p:cNvPr id="5122" name="Picture 2" descr="Games icon PNG, ICO or ICNS | Free vecto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81" y="4822570"/>
            <a:ext cx="1209859" cy="120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xmlns="" id="{34E89267-F372-4FE1-A9BC-41F7027E8847}"/>
              </a:ext>
            </a:extLst>
          </p:cNvPr>
          <p:cNvSpPr txBox="1"/>
          <p:nvPr/>
        </p:nvSpPr>
        <p:spPr>
          <a:xfrm>
            <a:off x="6184650" y="3653273"/>
            <a:ext cx="7400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dirty="0" err="1">
                <a:solidFill>
                  <a:srgbClr val="FFFF00"/>
                </a:solidFill>
              </a:rPr>
              <a:t>GameDto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xmlns="" id="{34E89267-F372-4FE1-A9BC-41F7027E8847}"/>
              </a:ext>
            </a:extLst>
          </p:cNvPr>
          <p:cNvSpPr txBox="1"/>
          <p:nvPr/>
        </p:nvSpPr>
        <p:spPr>
          <a:xfrm>
            <a:off x="10336002" y="4031587"/>
            <a:ext cx="7400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dirty="0" smtClean="0">
                <a:solidFill>
                  <a:srgbClr val="FFFF00"/>
                </a:solidFill>
              </a:rPr>
              <a:t>Game</a:t>
            </a:r>
            <a:endParaRPr lang="fr-FR" sz="1000" dirty="0">
              <a:solidFill>
                <a:srgbClr val="FFFF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124036" y="3661631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FF00"/>
                </a:solidFill>
              </a:rPr>
              <a:t>Game</a:t>
            </a:r>
            <a:endParaRPr lang="fr-FR" sz="1000" dirty="0">
              <a:solidFill>
                <a:srgbClr val="FFFF00"/>
              </a:solidFill>
            </a:endParaRPr>
          </a:p>
        </p:txBody>
      </p:sp>
      <p:cxnSp>
        <p:nvCxnSpPr>
          <p:cNvPr id="73" name="Connecteur droit avec flèche 72"/>
          <p:cNvCxnSpPr>
            <a:stCxn id="41" idx="1"/>
            <a:endCxn id="35" idx="1"/>
          </p:cNvCxnSpPr>
          <p:nvPr/>
        </p:nvCxnSpPr>
        <p:spPr>
          <a:xfrm flipH="1">
            <a:off x="6343174" y="3958057"/>
            <a:ext cx="1163017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35" idx="3"/>
            <a:endCxn id="43" idx="3"/>
          </p:cNvCxnSpPr>
          <p:nvPr/>
        </p:nvCxnSpPr>
        <p:spPr>
          <a:xfrm flipH="1">
            <a:off x="3484616" y="3958057"/>
            <a:ext cx="975437" cy="1197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3396668" y="4131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FF00"/>
                </a:solidFill>
              </a:rPr>
              <a:t>Game</a:t>
            </a:r>
            <a:endParaRPr lang="fr-FR" sz="1000" dirty="0">
              <a:solidFill>
                <a:srgbClr val="FFFF00"/>
              </a:solidFill>
            </a:endParaRPr>
          </a:p>
        </p:txBody>
      </p:sp>
      <p:cxnSp>
        <p:nvCxnSpPr>
          <p:cNvPr id="86" name="Connecteur droit avec flèche 85"/>
          <p:cNvCxnSpPr>
            <a:stCxn id="43" idx="3"/>
            <a:endCxn id="35" idx="3"/>
          </p:cNvCxnSpPr>
          <p:nvPr/>
        </p:nvCxnSpPr>
        <p:spPr>
          <a:xfrm flipV="1">
            <a:off x="3484616" y="3958057"/>
            <a:ext cx="975437" cy="1197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9859686" y="3667618"/>
            <a:ext cx="1874068" cy="5928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6829C4DF-8079-454C-A81C-182BB22E8F2A}"/>
              </a:ext>
            </a:extLst>
          </p:cNvPr>
          <p:cNvSpPr txBox="1"/>
          <p:nvPr/>
        </p:nvSpPr>
        <p:spPr>
          <a:xfrm>
            <a:off x="10393495" y="3785366"/>
            <a:ext cx="806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49120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843E-6 -9.20657E-7 L 0.00065 0.0858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2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267E-7 -2.96296E-6 L 0.06382 0.0004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82 0.00047 L 0.12816 -0.05717 C 0.1417 -0.07014 0.16202 -0.07731 0.18325 -0.07731 C 0.20735 -0.07731 0.22688 -0.07014 0.24017 -0.05717 L 0.30503 0.00047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6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08 0.00115 L -0.09399 0.06018 C -0.10805 0.07361 -0.12901 0.08055 -0.15101 0.08055 C -0.176 0.08055 -0.19605 0.07361 -0.20997 0.06018 L -0.27701 0.00115 " pathEditMode="relative" rAng="-10800000" ptsTypes="FffFF">
                                      <p:cBhvr>
                                        <p:cTn id="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701 0.00115 L -0.34523 0.0009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-2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9391E-7 -1.85185E-6 L -0.05897 0.000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5" y="4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48737E-7 -3.7037E-7 L 0.07355 -0.0004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1" y="-2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35" grpId="0" animBg="1"/>
      <p:bldP spid="10" grpId="0"/>
      <p:bldP spid="36" grpId="0" animBg="1"/>
      <p:bldP spid="16" grpId="0"/>
      <p:bldP spid="41" grpId="0" animBg="1"/>
      <p:bldP spid="43" grpId="0" animBg="1"/>
      <p:bldP spid="8" grpId="0"/>
      <p:bldP spid="15" grpId="0"/>
      <p:bldP spid="64" grpId="0"/>
      <p:bldP spid="64" grpId="4"/>
      <p:bldP spid="64" grpId="5"/>
      <p:bldP spid="64" grpId="6"/>
      <p:bldP spid="64" grpId="7"/>
      <p:bldP spid="65" grpId="0"/>
      <p:bldP spid="65" grpId="1"/>
      <p:bldP spid="65" grpId="2"/>
      <p:bldP spid="65" grpId="3"/>
      <p:bldP spid="71" grpId="0"/>
      <p:bldP spid="71" grpId="1"/>
      <p:bldP spid="71" grpId="2"/>
      <p:bldP spid="81" grpId="0"/>
      <p:bldP spid="81" grpId="1"/>
      <p:bldP spid="81" grpId="2"/>
      <p:bldP spid="42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346</TotalTime>
  <Words>314</Words>
  <Application>Microsoft Office PowerPoint</Application>
  <PresentationFormat>Personnalisé</PresentationFormat>
  <Paragraphs>119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Circuit</vt:lpstr>
      <vt:lpstr>Gameref  Projet de soutenance POEI 2021/2022</vt:lpstr>
      <vt:lpstr>Sommaire</vt:lpstr>
      <vt:lpstr>ORGANISATION DU PROJET</vt:lpstr>
      <vt:lpstr>ORGANISATION DU PROJET</vt:lpstr>
      <vt:lpstr>ORGANISATION DU PROJET</vt:lpstr>
      <vt:lpstr>ORGANISATION DU PROJET</vt:lpstr>
      <vt:lpstr>Création du projet</vt:lpstr>
      <vt:lpstr>ORGANISATION DU PROJET</vt:lpstr>
      <vt:lpstr>Implémentation des fonctionnalités</vt:lpstr>
      <vt:lpstr>Implémentation des fonctionnalités</vt:lpstr>
      <vt:lpstr>Implémentation des fonctionnalités</vt:lpstr>
      <vt:lpstr>Implémentation des fonctionnalités</vt:lpstr>
      <vt:lpstr>Implémentation des fonctionnalités</vt:lpstr>
      <vt:lpstr>Implémentation des fonctionnalités</vt:lpstr>
      <vt:lpstr>Implémentation des fonctionnalités</vt:lpstr>
      <vt:lpstr>Implémentation des fonctionnalités</vt:lpstr>
      <vt:lpstr>Démo</vt:lpstr>
      <vt:lpstr>Bilan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mokona</dc:creator>
  <cp:lastModifiedBy>gun_or_guns@hotmail.com</cp:lastModifiedBy>
  <cp:revision>552</cp:revision>
  <dcterms:created xsi:type="dcterms:W3CDTF">2022-02-21T14:18:41Z</dcterms:created>
  <dcterms:modified xsi:type="dcterms:W3CDTF">2022-02-22T02:20:23Z</dcterms:modified>
</cp:coreProperties>
</file>