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8248"/>
    <a:srgbClr val="2E26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48"/>
    <p:restoredTop sz="94696"/>
  </p:normalViewPr>
  <p:slideViewPr>
    <p:cSldViewPr snapToGrid="0" snapToObjects="1">
      <p:cViewPr>
        <p:scale>
          <a:sx n="20" d="100"/>
          <a:sy n="20" d="100"/>
        </p:scale>
        <p:origin x="304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42"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4"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45"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46"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04CB3A6-23C4-4BB6-83FE-EAC7D6B55B7D}"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noRot="1" noChangeAspect="1"/>
          </p:cNvSpPr>
          <p:nvPr>
            <p:ph type="sldImg"/>
          </p:nvPr>
        </p:nvSpPr>
        <p:spPr>
          <a:xfrm>
            <a:off x="1371600" y="1143000"/>
            <a:ext cx="4114800" cy="3086100"/>
          </a:xfrm>
          <a:prstGeom prst="rect">
            <a:avLst/>
          </a:prstGeom>
        </p:spPr>
      </p:sp>
      <p:sp>
        <p:nvSpPr>
          <p:cNvPr id="9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92" name="CustomShape 3"/>
          <p:cNvSpPr/>
          <p:nvPr/>
        </p:nvSpPr>
        <p:spPr>
          <a:xfrm>
            <a:off x="3884760" y="8685360"/>
            <a:ext cx="2971440" cy="458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tabLst>
                <a:tab pos="0" algn="l"/>
              </a:tabLst>
            </a:pPr>
            <a:fld id="{F9AA2DA2-62B9-47C4-90A0-A0C154955711}" type="slidenum">
              <a:rPr lang="en-US" sz="1200" b="0" strike="noStrike" spc="-1">
                <a:solidFill>
                  <a:srgbClr val="000000"/>
                </a:solidFill>
                <a:latin typeface="Arial"/>
                <a:ea typeface="Arial"/>
              </a:rPr>
              <a:t>1</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2194560" y="7702560"/>
            <a:ext cx="3950172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2194560" y="17674920"/>
            <a:ext cx="39501720" cy="9106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0"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5"/>
          <p:cNvSpPr>
            <a:spLocks noGrp="1"/>
          </p:cNvSpPr>
          <p:nvPr>
            <p:ph type="body"/>
          </p:nvPr>
        </p:nvSpPr>
        <p:spPr>
          <a:xfrm>
            <a:off x="22435200" y="1767492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5" name="PlaceHolder 2"/>
          <p:cNvSpPr>
            <a:spLocks noGrp="1"/>
          </p:cNvSpPr>
          <p:nvPr>
            <p:ph type="body"/>
          </p:nvPr>
        </p:nvSpPr>
        <p:spPr>
          <a:xfrm>
            <a:off x="2194560" y="7702560"/>
            <a:ext cx="127191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3"/>
          <p:cNvSpPr>
            <a:spLocks noGrp="1"/>
          </p:cNvSpPr>
          <p:nvPr>
            <p:ph type="body"/>
          </p:nvPr>
        </p:nvSpPr>
        <p:spPr>
          <a:xfrm>
            <a:off x="15550200" y="7702560"/>
            <a:ext cx="127191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4"/>
          <p:cNvSpPr>
            <a:spLocks noGrp="1"/>
          </p:cNvSpPr>
          <p:nvPr>
            <p:ph type="body"/>
          </p:nvPr>
        </p:nvSpPr>
        <p:spPr>
          <a:xfrm>
            <a:off x="28905480" y="7702560"/>
            <a:ext cx="127191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5"/>
          <p:cNvSpPr>
            <a:spLocks noGrp="1"/>
          </p:cNvSpPr>
          <p:nvPr>
            <p:ph type="body"/>
          </p:nvPr>
        </p:nvSpPr>
        <p:spPr>
          <a:xfrm>
            <a:off x="2194560" y="17674920"/>
            <a:ext cx="127191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6"/>
          <p:cNvSpPr>
            <a:spLocks noGrp="1"/>
          </p:cNvSpPr>
          <p:nvPr>
            <p:ph type="body"/>
          </p:nvPr>
        </p:nvSpPr>
        <p:spPr>
          <a:xfrm>
            <a:off x="15550200" y="17674920"/>
            <a:ext cx="127191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7"/>
          <p:cNvSpPr>
            <a:spLocks noGrp="1"/>
          </p:cNvSpPr>
          <p:nvPr>
            <p:ph type="body"/>
          </p:nvPr>
        </p:nvSpPr>
        <p:spPr>
          <a:xfrm>
            <a:off x="28905480" y="17674920"/>
            <a:ext cx="12719160" cy="9106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subTitle"/>
          </p:nvPr>
        </p:nvSpPr>
        <p:spPr>
          <a:xfrm>
            <a:off x="2194560" y="7702560"/>
            <a:ext cx="39501720" cy="19092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2194560" y="7702560"/>
            <a:ext cx="39501720" cy="190922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92560" y="10226520"/>
            <a:ext cx="37305720" cy="32702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4"/>
          <p:cNvSpPr>
            <a:spLocks noGrp="1"/>
          </p:cNvSpPr>
          <p:nvPr>
            <p:ph type="body"/>
          </p:nvPr>
        </p:nvSpPr>
        <p:spPr>
          <a:xfrm>
            <a:off x="2194560" y="1767492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9"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4"/>
          <p:cNvSpPr>
            <a:spLocks noGrp="1"/>
          </p:cNvSpPr>
          <p:nvPr>
            <p:ph type="body"/>
          </p:nvPr>
        </p:nvSpPr>
        <p:spPr>
          <a:xfrm>
            <a:off x="22435200" y="1767492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92560" y="10226520"/>
            <a:ext cx="37305720" cy="705456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4"/>
          <p:cNvSpPr>
            <a:spLocks noGrp="1"/>
          </p:cNvSpPr>
          <p:nvPr>
            <p:ph type="body"/>
          </p:nvPr>
        </p:nvSpPr>
        <p:spPr>
          <a:xfrm>
            <a:off x="2194560" y="17674920"/>
            <a:ext cx="39501720" cy="91069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292560" y="10226520"/>
            <a:ext cx="37305720" cy="7054560"/>
          </a:xfrm>
          <a:prstGeom prst="rect">
            <a:avLst/>
          </a:prstGeom>
        </p:spPr>
        <p:txBody>
          <a:bodyPr lIns="438840" tIns="219600" rIns="438840" bIns="219600" anchor="ctr">
            <a:noAutofit/>
          </a:bodyPr>
          <a:lstStyle/>
          <a:p>
            <a:r>
              <a:rPr lang="en-US" sz="21100" b="0" strike="noStrike" spc="-1">
                <a:solidFill>
                  <a:srgbClr val="000000"/>
                </a:solidFill>
                <a:latin typeface="Arial"/>
              </a:rPr>
              <a:t>Click to edit the title text format</a:t>
            </a:r>
          </a:p>
        </p:txBody>
      </p:sp>
      <p:sp>
        <p:nvSpPr>
          <p:cNvPr id="6" name="PlaceHolder 2"/>
          <p:cNvSpPr>
            <a:spLocks noGrp="1"/>
          </p:cNvSpPr>
          <p:nvPr>
            <p:ph type="dt"/>
          </p:nvPr>
        </p:nvSpPr>
        <p:spPr>
          <a:xfrm>
            <a:off x="2193840" y="29976840"/>
            <a:ext cx="10242360" cy="2285640"/>
          </a:xfrm>
          <a:prstGeom prst="rect">
            <a:avLst/>
          </a:prstGeom>
        </p:spPr>
        <p:txBody>
          <a:bodyPr lIns="438840" tIns="219600" rIns="438840" bIns="219600">
            <a:noAutofit/>
          </a:bodyPr>
          <a:lstStyle/>
          <a:p>
            <a:endParaRPr lang="en-US" sz="2400" b="0" strike="noStrike" spc="-1">
              <a:latin typeface="Times New Roman"/>
            </a:endParaRPr>
          </a:p>
        </p:txBody>
      </p:sp>
      <p:sp>
        <p:nvSpPr>
          <p:cNvPr id="2" name="PlaceHolder 3"/>
          <p:cNvSpPr>
            <a:spLocks noGrp="1"/>
          </p:cNvSpPr>
          <p:nvPr>
            <p:ph type="ftr"/>
          </p:nvPr>
        </p:nvSpPr>
        <p:spPr>
          <a:xfrm>
            <a:off x="14995440" y="29976840"/>
            <a:ext cx="13899960" cy="2285640"/>
          </a:xfrm>
          <a:prstGeom prst="rect">
            <a:avLst/>
          </a:prstGeom>
        </p:spPr>
        <p:txBody>
          <a:bodyPr lIns="438840" tIns="219600" rIns="438840" bIns="219600">
            <a:noAutofit/>
          </a:bodyPr>
          <a:lstStyle/>
          <a:p>
            <a:endParaRPr lang="en-US" sz="2400" b="0" strike="noStrike" spc="-1">
              <a:latin typeface="Times New Roman"/>
            </a:endParaRPr>
          </a:p>
        </p:txBody>
      </p:sp>
      <p:sp>
        <p:nvSpPr>
          <p:cNvPr id="3" name="PlaceHolder 4"/>
          <p:cNvSpPr>
            <a:spLocks noGrp="1"/>
          </p:cNvSpPr>
          <p:nvPr>
            <p:ph type="sldNum"/>
          </p:nvPr>
        </p:nvSpPr>
        <p:spPr>
          <a:xfrm>
            <a:off x="31454640" y="29976840"/>
            <a:ext cx="10242360" cy="2285640"/>
          </a:xfrm>
          <a:prstGeom prst="rect">
            <a:avLst/>
          </a:prstGeom>
        </p:spPr>
        <p:txBody>
          <a:bodyPr lIns="438840" tIns="219600" rIns="438840" bIns="219600">
            <a:noAutofit/>
          </a:bodyPr>
          <a:lstStyle/>
          <a:p>
            <a:pPr algn="r">
              <a:lnSpc>
                <a:spcPct val="100000"/>
              </a:lnSpc>
              <a:tabLst>
                <a:tab pos="0" algn="l"/>
              </a:tabLst>
            </a:pPr>
            <a:fld id="{18D2B4E1-B7F0-4499-A430-AB0670D47DF9}" type="slidenum">
              <a:rPr lang="en-US" sz="6700" b="0" strike="noStrike" spc="-1">
                <a:solidFill>
                  <a:srgbClr val="000000"/>
                </a:solidFill>
                <a:latin typeface="Arial"/>
                <a:ea typeface="Arial"/>
              </a:rPr>
              <a:t>‹#›</a:t>
            </a:fld>
            <a:endParaRPr lang="en-US" sz="6700" b="0" strike="noStrike" spc="-1">
              <a:latin typeface="Times New Roman"/>
            </a:endParaRPr>
          </a:p>
        </p:txBody>
      </p:sp>
      <p:sp>
        <p:nvSpPr>
          <p:cNvPr id="4" name="PlaceHolder 5"/>
          <p:cNvSpPr>
            <a:spLocks noGrp="1"/>
          </p:cNvSpPr>
          <p:nvPr>
            <p:ph type="body"/>
          </p:nvPr>
        </p:nvSpPr>
        <p:spPr>
          <a:xfrm>
            <a:off x="2194560" y="7702560"/>
            <a:ext cx="39501720" cy="190922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A06C"/>
        </a:solidFill>
        <a:effectLst/>
      </p:bgPr>
    </p:bg>
    <p:spTree>
      <p:nvGrpSpPr>
        <p:cNvPr id="1" name=""/>
        <p:cNvGrpSpPr/>
        <p:nvPr/>
      </p:nvGrpSpPr>
      <p:grpSpPr>
        <a:xfrm>
          <a:off x="0" y="0"/>
          <a:ext cx="0" cy="0"/>
          <a:chOff x="0" y="0"/>
          <a:chExt cx="0" cy="0"/>
        </a:xfrm>
      </p:grpSpPr>
      <p:sp>
        <p:nvSpPr>
          <p:cNvPr id="52" name="CustomShape 6"/>
          <p:cNvSpPr/>
          <p:nvPr/>
        </p:nvSpPr>
        <p:spPr>
          <a:xfrm>
            <a:off x="32461200" y="685800"/>
            <a:ext cx="10515600" cy="31432320"/>
          </a:xfrm>
          <a:prstGeom prst="rect">
            <a:avLst/>
          </a:prstGeom>
          <a:solidFill>
            <a:srgbClr val="302709"/>
          </a:solidFill>
          <a:ln w="0">
            <a:noFill/>
          </a:ln>
          <a:effectLst>
            <a:outerShdw dist="323289" dir="2700000">
              <a:srgbClr val="000000">
                <a:alpha val="21000"/>
              </a:srgbClr>
            </a:outerShdw>
          </a:effectLst>
        </p:spPr>
        <p:style>
          <a:lnRef idx="0">
            <a:scrgbClr r="0" g="0" b="0"/>
          </a:lnRef>
          <a:fillRef idx="0">
            <a:scrgbClr r="0" g="0" b="0"/>
          </a:fillRef>
          <a:effectRef idx="0">
            <a:scrgbClr r="0" g="0" b="0"/>
          </a:effectRef>
          <a:fontRef idx="minor"/>
        </p:style>
      </p:sp>
      <p:sp>
        <p:nvSpPr>
          <p:cNvPr id="58" name="CustomShape 12"/>
          <p:cNvSpPr/>
          <p:nvPr/>
        </p:nvSpPr>
        <p:spPr>
          <a:xfrm>
            <a:off x="32689800" y="927000"/>
            <a:ext cx="10062720" cy="685800"/>
          </a:xfrm>
          <a:prstGeom prst="rect">
            <a:avLst/>
          </a:prstGeom>
          <a:solidFill>
            <a:srgbClr val="42956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4000" b="1" strike="noStrike" spc="-1">
                <a:solidFill>
                  <a:srgbClr val="302709"/>
                </a:solidFill>
                <a:latin typeface="Montserrat"/>
              </a:rPr>
              <a:t>DISCUSSION</a:t>
            </a:r>
            <a:endParaRPr lang="en-US" sz="4000" b="0" strike="noStrike" spc="-1">
              <a:solidFill>
                <a:srgbClr val="302709"/>
              </a:solidFill>
              <a:latin typeface="Arial"/>
            </a:endParaRPr>
          </a:p>
        </p:txBody>
      </p:sp>
      <p:sp>
        <p:nvSpPr>
          <p:cNvPr id="60" name="CustomShape 14"/>
          <p:cNvSpPr/>
          <p:nvPr/>
        </p:nvSpPr>
        <p:spPr>
          <a:xfrm>
            <a:off x="32677200" y="24914757"/>
            <a:ext cx="10062720" cy="685800"/>
          </a:xfrm>
          <a:prstGeom prst="rect">
            <a:avLst/>
          </a:prstGeom>
          <a:solidFill>
            <a:srgbClr val="42956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4000" b="1" strike="noStrike" spc="-1" dirty="0">
                <a:solidFill>
                  <a:srgbClr val="302709"/>
                </a:solidFill>
                <a:latin typeface="Montserrat"/>
              </a:rPr>
              <a:t>SELECTED REFERENCES</a:t>
            </a:r>
            <a:endParaRPr lang="en-US" sz="4000" b="0" strike="noStrike" spc="-1" dirty="0">
              <a:solidFill>
                <a:srgbClr val="302709"/>
              </a:solidFill>
              <a:latin typeface="Arial"/>
            </a:endParaRPr>
          </a:p>
        </p:txBody>
      </p:sp>
      <p:sp>
        <p:nvSpPr>
          <p:cNvPr id="62" name="TextShape 16"/>
          <p:cNvSpPr txBox="1"/>
          <p:nvPr/>
        </p:nvSpPr>
        <p:spPr>
          <a:xfrm>
            <a:off x="32716534" y="1563371"/>
            <a:ext cx="10058400" cy="7776360"/>
          </a:xfrm>
          <a:prstGeom prst="rect">
            <a:avLst/>
          </a:prstGeom>
          <a:noFill/>
          <a:ln w="0">
            <a:noFill/>
          </a:ln>
        </p:spPr>
        <p:txBody>
          <a:bodyPr lIns="90000" tIns="45000" rIns="90000" bIns="45000">
            <a:noAutofit/>
          </a:bodyPr>
          <a:lstStyle/>
          <a:p>
            <a:r>
              <a:rPr lang="en-US" sz="2000" b="1" strike="noStrike" spc="-1" dirty="0">
                <a:solidFill>
                  <a:srgbClr val="FFFFFF"/>
                </a:solidFill>
                <a:latin typeface="Montserrat"/>
              </a:rPr>
              <a:t>	.Correlating specific locations with information regarding anthropogenic impact on coral reefs (e.g. runoff and sedimentation, agricultural pollution, and land development) can indicate priority locations where coral reefs are being degraded as the result of human activity and interaction (Richmond, 1993). Coral reefs that are currently under vast amounts of anthropogenically induced stress can be used as indicators of poor water quality or detrimental human impact (Richmond, 1993). Data obtained while studying the decline of global coral reef populations can be used to set stricter regulations governing anthropogenic activity around bodies of water (Richmond, 1993). The onset of anthropogenic impact on coral reefs imply a cascading and negative outlook — not only for recreational and tourism activities, such as diving and snorkeling, but also worldwide biological diversity (Mansour et al., 2017). Home to 25% of all marine life, coral reefs are in serious decline despite small and large scale efforts to restore them (Hughes et al., 2003). Coral reefs not only provide shelter and a source of food for many aquatic species, but they are also vital to the fishing and pharmaceutical industries (NOAA, 2007). Fishermen rely on coral reefs to provide shelter to desirable sport fish and several pharmaceutical companies have turned to marine corals as a new source of medicine (NOAA, 2007). If action is taken now to protect the globe’s remaining coral reefs, damage not only to the ecosystem, but also to the human way of life, can be mitigated (Richmond, 1993).</a:t>
            </a:r>
          </a:p>
        </p:txBody>
      </p:sp>
      <p:sp>
        <p:nvSpPr>
          <p:cNvPr id="64" name="TextShape 18"/>
          <p:cNvSpPr txBox="1"/>
          <p:nvPr/>
        </p:nvSpPr>
        <p:spPr>
          <a:xfrm>
            <a:off x="32689800" y="25829157"/>
            <a:ext cx="10058400" cy="5067000"/>
          </a:xfrm>
          <a:prstGeom prst="rect">
            <a:avLst/>
          </a:prstGeom>
          <a:noFill/>
          <a:ln w="0">
            <a:noFill/>
          </a:ln>
        </p:spPr>
        <p:txBody>
          <a:bodyPr lIns="90000" tIns="45000" rIns="90000" bIns="45000">
            <a:noAutofit/>
          </a:bodyPr>
          <a:lstStyle/>
          <a:p>
            <a:pPr>
              <a:lnSpc>
                <a:spcPct val="100000"/>
              </a:lnSpc>
            </a:pPr>
            <a:r>
              <a:rPr lang="en-US" sz="2000" b="1" strike="noStrike" spc="-1">
                <a:solidFill>
                  <a:srgbClr val="FFFFFF"/>
                </a:solidFill>
                <a:latin typeface="Montserrat"/>
              </a:rPr>
              <a:t>Dataset: Global Bleaching and Environmental Data. (2019, July 18).</a:t>
            </a:r>
          </a:p>
          <a:p>
            <a:r>
              <a:rPr lang="en-US" sz="2000" b="1" strike="noStrike" spc="-1">
                <a:solidFill>
                  <a:srgbClr val="FFFFFF"/>
                </a:solidFill>
                <a:latin typeface="Montserrat"/>
              </a:rPr>
              <a:t>	Retrieved January 2, 2021, from</a:t>
            </a:r>
          </a:p>
          <a:p>
            <a:r>
              <a:rPr lang="en-US" sz="2000" b="1" strike="noStrike" spc="-1">
                <a:solidFill>
                  <a:srgbClr val="FFFFFF"/>
                </a:solidFill>
                <a:latin typeface="Montserrat"/>
              </a:rPr>
              <a:t>	https://www.bco-dmo.org/dataset/773466</a:t>
            </a:r>
          </a:p>
          <a:p>
            <a:r>
              <a:rPr lang="en-US" sz="2000" b="1" strike="noStrike" spc="-1">
                <a:solidFill>
                  <a:srgbClr val="FFFFFF"/>
                </a:solidFill>
                <a:latin typeface="Montserrat"/>
              </a:rPr>
              <a:t>Greenpeace East Asia. (2020, September 24). What is coral? What are the</a:t>
            </a:r>
          </a:p>
          <a:p>
            <a:r>
              <a:rPr lang="en-US" sz="2000" b="1" strike="noStrike" spc="-1">
                <a:solidFill>
                  <a:srgbClr val="FFFFFF"/>
                </a:solidFill>
                <a:latin typeface="Montserrat"/>
              </a:rPr>
              <a:t>	causes, impacts, and solutions of coral bleaching? Retrieved January</a:t>
            </a:r>
          </a:p>
          <a:p>
            <a:r>
              <a:rPr lang="en-US" sz="2000" b="1" strike="noStrike" spc="-1">
                <a:solidFill>
                  <a:srgbClr val="FFFFFF"/>
                </a:solidFill>
                <a:latin typeface="Montserrat"/>
              </a:rPr>
              <a:t>	01, 2021, from https://www.greenpeace.org/eastasia/blog/6119/what-is</a:t>
            </a:r>
          </a:p>
          <a:p>
            <a:r>
              <a:rPr lang="en-US" sz="2000" b="1" strike="noStrike" spc="-1">
                <a:solidFill>
                  <a:srgbClr val="FFFFFF"/>
                </a:solidFill>
                <a:latin typeface="Montserrat"/>
              </a:rPr>
              <a:t>	coral-what-are-the-causes-impacts-and-solutions-of-coral-bleaching/</a:t>
            </a:r>
          </a:p>
          <a:p>
            <a:r>
              <a:rPr lang="en-US" sz="2000" b="1" strike="noStrike" spc="-1">
                <a:solidFill>
                  <a:srgbClr val="FFFFFF"/>
                </a:solidFill>
                <a:latin typeface="Montserrat"/>
              </a:rPr>
              <a:t>Hao, K. (2020, April 02). What is machine learning? Retrieved January 06,</a:t>
            </a:r>
          </a:p>
          <a:p>
            <a:r>
              <a:rPr lang="en-US" sz="2000" b="1" strike="noStrike" spc="-1">
                <a:solidFill>
                  <a:srgbClr val="FFFFFF"/>
                </a:solidFill>
                <a:latin typeface="Montserrat"/>
              </a:rPr>
              <a:t>	2021, from </a:t>
            </a:r>
          </a:p>
          <a:p>
            <a:r>
              <a:rPr lang="en-US" sz="2000" b="1" strike="noStrike" spc="-1">
                <a:solidFill>
                  <a:srgbClr val="FFFFFF"/>
                </a:solidFill>
                <a:latin typeface="Montserrat"/>
              </a:rPr>
              <a:t>	https://www.technologyreview.com/2018/11/17/103781/what-is</a:t>
            </a:r>
          </a:p>
          <a:p>
            <a:r>
              <a:rPr lang="en-US" sz="2000" b="1" strike="noStrike" spc="-1">
                <a:solidFill>
                  <a:srgbClr val="FFFFFF"/>
                </a:solidFill>
                <a:latin typeface="Montserrat"/>
              </a:rPr>
              <a:t>	machine-learning-we-drew-you -another-flowch art/</a:t>
            </a:r>
          </a:p>
          <a:p>
            <a:r>
              <a:rPr lang="en-US" sz="2000" b="1" strike="noStrike" spc="-1">
                <a:solidFill>
                  <a:srgbClr val="FFFFFF"/>
                </a:solidFill>
                <a:latin typeface="Montserrat"/>
              </a:rPr>
              <a:t>Hughes, T. P., Baird, A. H., Bellwood, D. R., Card, M., Connolly, S. R., Folke,</a:t>
            </a:r>
          </a:p>
          <a:p>
            <a:r>
              <a:rPr lang="en-US" sz="2000" b="1" strike="noStrike" spc="-1">
                <a:solidFill>
                  <a:srgbClr val="FFFFFF"/>
                </a:solidFill>
                <a:latin typeface="Montserrat"/>
              </a:rPr>
              <a:t>	C., â€¦ Roughgarden, J. (2003). Climate change, human impacts, and</a:t>
            </a:r>
          </a:p>
          <a:p>
            <a:r>
              <a:rPr lang="en-US" sz="2000" b="1" strike="noStrike" spc="-1">
                <a:solidFill>
                  <a:srgbClr val="FFFFFF"/>
                </a:solidFill>
                <a:latin typeface="Montserrat"/>
              </a:rPr>
              <a:t>	the resilience of coral reefs. Science, 301(5635), 929â€“933.</a:t>
            </a:r>
          </a:p>
          <a:p>
            <a:r>
              <a:rPr lang="en-US" sz="2000" b="1" strike="noStrike" spc="-1">
                <a:solidFill>
                  <a:srgbClr val="FFFFFF"/>
                </a:solidFill>
                <a:latin typeface="Montserrat"/>
              </a:rPr>
              <a:t>	https://doi.org/10.1126/science.1085046</a:t>
            </a:r>
          </a:p>
          <a:p>
            <a:endParaRPr lang="en-US" sz="2000" b="1" strike="noStrike" spc="-1">
              <a:solidFill>
                <a:srgbClr val="FFFFFF"/>
              </a:solidFill>
              <a:latin typeface="Montserrat"/>
            </a:endParaRPr>
          </a:p>
        </p:txBody>
      </p:sp>
      <p:pic>
        <p:nvPicPr>
          <p:cNvPr id="73" name="Picture 72"/>
          <p:cNvPicPr/>
          <p:nvPr/>
        </p:nvPicPr>
        <p:blipFill>
          <a:blip r:embed="rId3"/>
          <a:stretch/>
        </p:blipFill>
        <p:spPr>
          <a:xfrm>
            <a:off x="35454454" y="8751271"/>
            <a:ext cx="4110339" cy="2532930"/>
          </a:xfrm>
          <a:prstGeom prst="rect">
            <a:avLst/>
          </a:prstGeom>
          <a:ln w="0">
            <a:noFill/>
          </a:ln>
        </p:spPr>
      </p:pic>
      <p:sp>
        <p:nvSpPr>
          <p:cNvPr id="83" name="TextShape 27"/>
          <p:cNvSpPr txBox="1"/>
          <p:nvPr/>
        </p:nvSpPr>
        <p:spPr>
          <a:xfrm>
            <a:off x="32753490" y="11262443"/>
            <a:ext cx="10021444" cy="2889720"/>
          </a:xfrm>
          <a:prstGeom prst="rect">
            <a:avLst/>
          </a:prstGeom>
          <a:noFill/>
          <a:ln w="0">
            <a:noFill/>
          </a:ln>
        </p:spPr>
        <p:txBody>
          <a:bodyPr lIns="90000" tIns="45000" rIns="90000" bIns="45000">
            <a:noAutofit/>
          </a:bodyPr>
          <a:lstStyle/>
          <a:p>
            <a:r>
              <a:rPr lang="en-US" sz="2000" b="0" i="1" strike="noStrike" spc="-1" dirty="0">
                <a:solidFill>
                  <a:srgbClr val="FFFFFF"/>
                </a:solidFill>
                <a:latin typeface="Montserrat"/>
              </a:rPr>
              <a:t>Figure 6 . </a:t>
            </a:r>
            <a:r>
              <a:rPr lang="en-US" sz="2000" b="0" strike="noStrike" spc="-1" dirty="0">
                <a:solidFill>
                  <a:srgbClr val="FFFFFF"/>
                </a:solidFill>
                <a:latin typeface="Montserrat"/>
              </a:rPr>
              <a:t>Line plot displaying the accuracy of the machine learning program. K refers to the number of nearest neighbors in a KNN algorithm. As illustrated by the line plot, the accuracy of the program fluctuates until the number of nearest neighbors nears 10, where it then stabilizes at ~69%.</a:t>
            </a:r>
            <a:endParaRPr lang="en-US" sz="2000" b="0" i="1" strike="noStrike" spc="-1" dirty="0">
              <a:solidFill>
                <a:srgbClr val="FFFFFF"/>
              </a:solidFill>
              <a:latin typeface="Montserrat"/>
            </a:endParaRPr>
          </a:p>
          <a:p>
            <a:endParaRPr lang="en-US" sz="2000" b="0" i="1" strike="noStrike" spc="-1" dirty="0">
              <a:solidFill>
                <a:srgbClr val="FFFFFF"/>
              </a:solidFill>
              <a:latin typeface="Montserrat"/>
            </a:endParaRPr>
          </a:p>
        </p:txBody>
      </p:sp>
      <p:pic>
        <p:nvPicPr>
          <p:cNvPr id="85" name="Picture 84"/>
          <p:cNvPicPr/>
          <p:nvPr/>
        </p:nvPicPr>
        <p:blipFill>
          <a:blip r:embed="rId4"/>
          <a:stretch/>
        </p:blipFill>
        <p:spPr>
          <a:xfrm>
            <a:off x="35172808" y="12758601"/>
            <a:ext cx="5135373" cy="5486400"/>
          </a:xfrm>
          <a:prstGeom prst="rect">
            <a:avLst/>
          </a:prstGeom>
          <a:ln w="0">
            <a:noFill/>
          </a:ln>
        </p:spPr>
      </p:pic>
      <p:sp>
        <p:nvSpPr>
          <p:cNvPr id="59" name="CustomShape 13"/>
          <p:cNvSpPr/>
          <p:nvPr/>
        </p:nvSpPr>
        <p:spPr>
          <a:xfrm>
            <a:off x="32689800" y="19416525"/>
            <a:ext cx="10062720" cy="685800"/>
          </a:xfrm>
          <a:prstGeom prst="rect">
            <a:avLst/>
          </a:prstGeom>
          <a:solidFill>
            <a:srgbClr val="42956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4000" b="1" strike="noStrike" spc="-1" dirty="0">
                <a:solidFill>
                  <a:srgbClr val="302709"/>
                </a:solidFill>
                <a:latin typeface="Montserrat"/>
              </a:rPr>
              <a:t>CONCLUSION</a:t>
            </a:r>
            <a:endParaRPr lang="en-US" sz="4000" b="0" strike="noStrike" spc="-1" dirty="0">
              <a:solidFill>
                <a:srgbClr val="302709"/>
              </a:solidFill>
              <a:latin typeface="Arial"/>
            </a:endParaRPr>
          </a:p>
        </p:txBody>
      </p:sp>
      <p:sp>
        <p:nvSpPr>
          <p:cNvPr id="91" name="TextShape 16">
            <a:extLst>
              <a:ext uri="{FF2B5EF4-FFF2-40B4-BE49-F238E27FC236}">
                <a16:creationId xmlns:a16="http://schemas.microsoft.com/office/drawing/2014/main" id="{1393BD2A-A52B-C24E-A64A-9802C4C4B96C}"/>
              </a:ext>
            </a:extLst>
          </p:cNvPr>
          <p:cNvSpPr txBox="1"/>
          <p:nvPr/>
        </p:nvSpPr>
        <p:spPr>
          <a:xfrm>
            <a:off x="32806260" y="20512822"/>
            <a:ext cx="10058400" cy="5363450"/>
          </a:xfrm>
          <a:prstGeom prst="rect">
            <a:avLst/>
          </a:prstGeom>
          <a:noFill/>
          <a:ln w="0">
            <a:noFill/>
          </a:ln>
        </p:spPr>
        <p:txBody>
          <a:bodyPr lIns="90000" tIns="45000" rIns="90000" bIns="45000">
            <a:noAutofit/>
          </a:bodyPr>
          <a:lstStyle/>
          <a:p>
            <a:r>
              <a:rPr lang="en-US" sz="2000" b="1" spc="-1" dirty="0">
                <a:solidFill>
                  <a:srgbClr val="FFFFFF"/>
                </a:solidFill>
                <a:latin typeface="Montserrat"/>
              </a:rPr>
              <a:t>	Data regarding anthropogenic activity in a certain region can be used to indicate potential areas of severe bleaching. This experiment shows that creating a model to predict severe coral bleaching based on reef-related tourism data successfully results in a moderately accurate prediction model. Although, tourism is just one of many factors that can affect the conditions of a coral reef system. While the model shows a rather accurate prediction rate, additional data on other forms of anthropogenic activity may be required in future experiments to produce a more accurate model. As the accuracy of coral bleaching models increases, these models could be more reliably used to predict potential severe bleaching sites. Once potential bleaching sites are predicted by the models, appropriate mitigation efforts can be made.</a:t>
            </a:r>
            <a:endParaRPr lang="en-US" sz="2000" b="1" strike="noStrike" spc="-1" dirty="0">
              <a:solidFill>
                <a:srgbClr val="FFFFFF"/>
              </a:solidFill>
              <a:latin typeface="Montserrat"/>
            </a:endParaRPr>
          </a:p>
        </p:txBody>
      </p:sp>
      <p:sp>
        <p:nvSpPr>
          <p:cNvPr id="86" name="TextShape 29"/>
          <p:cNvSpPr txBox="1"/>
          <p:nvPr/>
        </p:nvSpPr>
        <p:spPr>
          <a:xfrm>
            <a:off x="32716534" y="18297335"/>
            <a:ext cx="10148126" cy="1334520"/>
          </a:xfrm>
          <a:prstGeom prst="rect">
            <a:avLst/>
          </a:prstGeom>
          <a:noFill/>
          <a:ln w="0">
            <a:noFill/>
          </a:ln>
        </p:spPr>
        <p:txBody>
          <a:bodyPr lIns="90000" tIns="45000" rIns="90000" bIns="45000">
            <a:noAutofit/>
          </a:bodyPr>
          <a:lstStyle/>
          <a:p>
            <a:r>
              <a:rPr lang="en-US" sz="2000" b="0" i="1" strike="noStrike" spc="-1">
                <a:solidFill>
                  <a:srgbClr val="FFFFFF"/>
                </a:solidFill>
                <a:latin typeface="Montserrat"/>
              </a:rPr>
              <a:t>Figure </a:t>
            </a:r>
            <a:r>
              <a:rPr lang="en-US" sz="2000" i="1" spc="-1">
                <a:solidFill>
                  <a:srgbClr val="FFFFFF"/>
                </a:solidFill>
                <a:latin typeface="Montserrat"/>
              </a:rPr>
              <a:t>7</a:t>
            </a:r>
            <a:r>
              <a:rPr lang="en-US" sz="2000" b="0" i="1" strike="noStrike" spc="-1">
                <a:solidFill>
                  <a:srgbClr val="FFFFFF"/>
                </a:solidFill>
                <a:latin typeface="Montserrat"/>
              </a:rPr>
              <a:t>.   </a:t>
            </a:r>
            <a:r>
              <a:rPr lang="en-US" sz="2000" b="0" strike="noStrike" spc="-1" dirty="0">
                <a:solidFill>
                  <a:srgbClr val="FFFFFF"/>
                </a:solidFill>
                <a:latin typeface="Montserrat"/>
              </a:rPr>
              <a:t>Heatmap depicting the correlations between various economic parameters, and the income produced by reefs. Values closer to 1 indicate strong direct correlations. Constructed using </a:t>
            </a:r>
            <a:r>
              <a:rPr lang="en-US" sz="2000" b="0" strike="noStrike" spc="-1" dirty="0" err="1">
                <a:solidFill>
                  <a:srgbClr val="FFFFFF"/>
                </a:solidFill>
                <a:latin typeface="Montserrat"/>
              </a:rPr>
              <a:t>Numpy</a:t>
            </a:r>
            <a:r>
              <a:rPr lang="en-US" sz="2000" b="0" strike="noStrike" spc="-1" dirty="0">
                <a:solidFill>
                  <a:srgbClr val="FFFFFF"/>
                </a:solidFill>
                <a:latin typeface="Montserrat"/>
              </a:rPr>
              <a:t> and Seaborn packages.</a:t>
            </a:r>
            <a:endParaRPr lang="en-US" sz="2000" b="0" i="1" strike="noStrike" spc="-1" dirty="0">
              <a:solidFill>
                <a:srgbClr val="FFFFFF"/>
              </a:solidFill>
              <a:latin typeface="Montserrat"/>
            </a:endParaRPr>
          </a:p>
        </p:txBody>
      </p:sp>
      <p:sp>
        <p:nvSpPr>
          <p:cNvPr id="47" name="CustomShape 1"/>
          <p:cNvSpPr/>
          <p:nvPr/>
        </p:nvSpPr>
        <p:spPr>
          <a:xfrm>
            <a:off x="914400" y="4800600"/>
            <a:ext cx="10515600" cy="27203400"/>
          </a:xfrm>
          <a:prstGeom prst="rect">
            <a:avLst/>
          </a:prstGeom>
          <a:solidFill>
            <a:srgbClr val="2E2706"/>
          </a:solidFill>
          <a:ln w="0">
            <a:noFill/>
          </a:ln>
          <a:effectLst>
            <a:outerShdw dist="323289" dir="2700000">
              <a:srgbClr val="302709">
                <a:alpha val="21000"/>
              </a:srgbClr>
            </a:outerShdw>
          </a:effectLst>
        </p:spPr>
        <p:style>
          <a:lnRef idx="0">
            <a:scrgbClr r="0" g="0" b="0"/>
          </a:lnRef>
          <a:fillRef idx="0">
            <a:scrgbClr r="0" g="0" b="0"/>
          </a:fillRef>
          <a:effectRef idx="0">
            <a:scrgbClr r="0" g="0" b="0"/>
          </a:effectRef>
          <a:fontRef idx="minor"/>
        </p:style>
      </p:sp>
      <p:sp>
        <p:nvSpPr>
          <p:cNvPr id="48" name="CustomShape 2"/>
          <p:cNvSpPr/>
          <p:nvPr/>
        </p:nvSpPr>
        <p:spPr>
          <a:xfrm>
            <a:off x="866520" y="685800"/>
            <a:ext cx="10541880" cy="3657600"/>
          </a:xfrm>
          <a:prstGeom prst="rect">
            <a:avLst/>
          </a:prstGeom>
          <a:solidFill>
            <a:srgbClr val="268248"/>
          </a:solidFill>
          <a:ln w="0">
            <a:noFill/>
          </a:ln>
          <a:effectLst>
            <a:outerShdw dist="287141" dir="2700000">
              <a:srgbClr val="000000">
                <a:alpha val="21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spcAft>
                <a:spcPts val="1440"/>
              </a:spcAft>
            </a:pPr>
            <a:r>
              <a:rPr lang="en-US" sz="2500" b="1" strike="noStrike" spc="-1">
                <a:solidFill>
                  <a:srgbClr val="FFFFFF"/>
                </a:solidFill>
                <a:latin typeface="Montserrat"/>
              </a:rPr>
              <a:t>Alessandro Barlotta, Don Bonifacio,</a:t>
            </a:r>
            <a:endParaRPr lang="en-US" sz="2500" b="0" strike="noStrike" spc="-1">
              <a:solidFill>
                <a:srgbClr val="FFFFFF"/>
              </a:solidFill>
              <a:latin typeface="Arial"/>
            </a:endParaRPr>
          </a:p>
          <a:p>
            <a:pPr algn="ctr">
              <a:spcAft>
                <a:spcPts val="1440"/>
              </a:spcAft>
            </a:pPr>
            <a:r>
              <a:rPr lang="en-US" sz="2500" b="1" strike="noStrike" spc="-1">
                <a:solidFill>
                  <a:srgbClr val="FFFFFF"/>
                </a:solidFill>
                <a:latin typeface="Montserrat"/>
              </a:rPr>
              <a:t>Logan Bukowski, Sophia Capili,</a:t>
            </a:r>
            <a:endParaRPr lang="en-US" sz="2500" b="0" strike="noStrike" spc="-1">
              <a:solidFill>
                <a:srgbClr val="FFFFFF"/>
              </a:solidFill>
              <a:latin typeface="Arial"/>
            </a:endParaRPr>
          </a:p>
          <a:p>
            <a:pPr algn="ctr">
              <a:spcAft>
                <a:spcPts val="1440"/>
              </a:spcAft>
            </a:pPr>
            <a:r>
              <a:rPr lang="en-US" sz="2500" b="1" strike="noStrike" spc="-1">
                <a:solidFill>
                  <a:srgbClr val="FFFFFF"/>
                </a:solidFill>
                <a:latin typeface="Montserrat"/>
              </a:rPr>
              <a:t>Kiernan Geoghegan</a:t>
            </a:r>
            <a:endParaRPr lang="en-US" sz="2500" b="0" strike="noStrike" spc="-1">
              <a:solidFill>
                <a:srgbClr val="FFFFFF"/>
              </a:solidFill>
              <a:latin typeface="Arial"/>
            </a:endParaRPr>
          </a:p>
          <a:p>
            <a:pPr algn="ctr">
              <a:spcAft>
                <a:spcPts val="1440"/>
              </a:spcAft>
            </a:pPr>
            <a:r>
              <a:rPr lang="en-US" sz="2500" b="0" strike="noStrike" spc="-1">
                <a:solidFill>
                  <a:srgbClr val="FFFFFF"/>
                </a:solidFill>
                <a:latin typeface="Montserrat"/>
              </a:rPr>
              <a:t>Oceanography Mr.  Werner</a:t>
            </a:r>
            <a:endParaRPr lang="en-US" sz="2500" b="0" strike="noStrike" spc="-1">
              <a:solidFill>
                <a:srgbClr val="FFFFFF"/>
              </a:solidFill>
              <a:latin typeface="Arial"/>
            </a:endParaRPr>
          </a:p>
          <a:p>
            <a:pPr algn="ctr">
              <a:spcAft>
                <a:spcPts val="1440"/>
              </a:spcAft>
            </a:pPr>
            <a:r>
              <a:rPr lang="en-US" sz="2500" b="0" strike="noStrike" spc="-1">
                <a:solidFill>
                  <a:srgbClr val="FFFFFF"/>
                </a:solidFill>
                <a:latin typeface="Montserrat"/>
              </a:rPr>
              <a:t>Block 1 // January 2021</a:t>
            </a:r>
            <a:endParaRPr lang="en-US" sz="2500" b="0" strike="noStrike" spc="-1">
              <a:solidFill>
                <a:srgbClr val="FFFFFF"/>
              </a:solidFill>
              <a:latin typeface="Arial"/>
            </a:endParaRPr>
          </a:p>
        </p:txBody>
      </p:sp>
      <p:sp>
        <p:nvSpPr>
          <p:cNvPr id="50" name="TextShape 4"/>
          <p:cNvSpPr txBox="1"/>
          <p:nvPr/>
        </p:nvSpPr>
        <p:spPr>
          <a:xfrm>
            <a:off x="1200060" y="12687840"/>
            <a:ext cx="10058400" cy="10058040"/>
          </a:xfrm>
          <a:prstGeom prst="rect">
            <a:avLst/>
          </a:prstGeom>
          <a:noFill/>
          <a:ln w="0">
            <a:noFill/>
          </a:ln>
        </p:spPr>
        <p:txBody>
          <a:bodyPr lIns="90000" tIns="45000" rIns="90000" bIns="45000">
            <a:noAutofit/>
          </a:bodyPr>
          <a:lstStyle/>
          <a:p>
            <a:r>
              <a:rPr lang="en-US" sz="2000" b="0" strike="noStrike" spc="-1" dirty="0">
                <a:solidFill>
                  <a:srgbClr val="FFFFFF"/>
                </a:solidFill>
                <a:latin typeface="Montserrat"/>
              </a:rPr>
              <a:t>	Coral reefs are massive biodiverse ecosystems that can be found in various parts of the world, such as shallow and deep tropical waters, and even cold pockets of water (NOAA, 2013). Coral reefs are sometimes referred to as the “rainforests of the sea” (NOAA, 2013). These ecosystems contain more than a million of the world’s species, and “25% of the ocean’s fish depend on healthy coral reefs” (NOAA, 2013). Coral polyps are the organisms that build the reefs and may form sizable colonies or remain solitary (NOAA, 2014). The overall growth of coral reefs is fueled by biological processes, as habitats for aquatic organisms are created by “the growth and death of reef building corals, sponges, and other immobile marine animals” (Hughes et al., 2003). In order to prosper, reefs have developed symbiotic relationships with zooxanthellae, a photosynthetic algae that provides oxygen and carbohydrates for the coral and is able to remove waste (NOAA, 2013). In terms of their benefits, coral reefs are important for coastline protection, as they are “often the first line of defense against strong tropical storms for coastal communities” (Hughes et al., 2003). Additionally, they sustain almost half a billion people with food and income (Hughes et al., 2003). </a:t>
            </a:r>
            <a:endParaRPr lang="en-US" sz="2000" b="0" strike="noStrike" spc="-1" dirty="0">
              <a:solidFill>
                <a:srgbClr val="FFFFFF"/>
              </a:solidFill>
              <a:latin typeface="Moon"/>
            </a:endParaRPr>
          </a:p>
          <a:p>
            <a:r>
              <a:rPr lang="en-US" sz="2000" b="0" strike="noStrike" spc="-1" dirty="0">
                <a:solidFill>
                  <a:srgbClr val="FFFFFF"/>
                </a:solidFill>
                <a:latin typeface="Montserrat"/>
              </a:rPr>
              <a:t>	Reefs cover 249,423 km2 of total area worldwide. Of these thousands of kilometers of reefs approximately 29% are used for tourism, generating over thirty five billion U.S. dollars worth of revenue every year. This tourism can be broken down into adjacent reef tourism and on reef tourism. Adjacent reef tourism includes a wide array of benefits from coral reefs, including the use of nearby beaches, views for tourists, and the consumption of locally sourced seafood. This type of reef tourism comprises 45%, or roughly sixteen billion U.S. dollars worth of revenue. The other type of reef tourism is on reef tourism, which is associated with activities that take place in-water, directly near the reef. Examples of on reef tourism would include diving and snorkeling. This type of tourism accounts for about nineteen billion U.S. dollars worth of revenue, or 54% of total reef revenue.</a:t>
            </a:r>
            <a:endParaRPr lang="en-US" sz="2000" b="0" strike="noStrike" spc="-1" dirty="0">
              <a:solidFill>
                <a:srgbClr val="FFFFFF"/>
              </a:solidFill>
              <a:latin typeface="Moon"/>
            </a:endParaRPr>
          </a:p>
        </p:txBody>
      </p:sp>
      <p:sp>
        <p:nvSpPr>
          <p:cNvPr id="51" name="CustomShape 5"/>
          <p:cNvSpPr/>
          <p:nvPr/>
        </p:nvSpPr>
        <p:spPr>
          <a:xfrm>
            <a:off x="1143000" y="22053600"/>
            <a:ext cx="10062720" cy="685800"/>
          </a:xfrm>
          <a:prstGeom prst="rect">
            <a:avLst/>
          </a:prstGeom>
          <a:solidFill>
            <a:srgbClr val="42956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4000" b="1" strike="noStrike" spc="-1">
                <a:solidFill>
                  <a:srgbClr val="302709"/>
                </a:solidFill>
                <a:latin typeface="Montserrat"/>
              </a:rPr>
              <a:t>PROBLEM STATEMENT</a:t>
            </a:r>
            <a:endParaRPr lang="en-US" sz="4000" b="0" strike="noStrike" spc="-1">
              <a:solidFill>
                <a:srgbClr val="302709"/>
              </a:solidFill>
              <a:latin typeface="Arial"/>
            </a:endParaRPr>
          </a:p>
        </p:txBody>
      </p:sp>
      <p:sp>
        <p:nvSpPr>
          <p:cNvPr id="53" name="CustomShape 7"/>
          <p:cNvSpPr/>
          <p:nvPr/>
        </p:nvSpPr>
        <p:spPr>
          <a:xfrm>
            <a:off x="12344400" y="4879080"/>
            <a:ext cx="19202400" cy="799920"/>
          </a:xfrm>
          <a:prstGeom prst="rect">
            <a:avLst/>
          </a:prstGeom>
          <a:solidFill>
            <a:srgbClr val="302709"/>
          </a:solidFill>
          <a:ln w="0">
            <a:noFill/>
          </a:ln>
          <a:effectLst>
            <a:outerShdw dist="287141" dir="2700000">
              <a:srgbClr val="000000">
                <a:alpha val="21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000" b="1" strike="noStrike" spc="-1">
                <a:solidFill>
                  <a:srgbClr val="429560"/>
                </a:solidFill>
                <a:latin typeface="Montserrat"/>
              </a:rPr>
              <a:t>OBJECTIVE</a:t>
            </a:r>
            <a:endParaRPr lang="en-US" sz="4000" b="0" strike="noStrike" spc="-1">
              <a:latin typeface="Arial"/>
            </a:endParaRPr>
          </a:p>
        </p:txBody>
      </p:sp>
      <p:sp>
        <p:nvSpPr>
          <p:cNvPr id="54" name="CustomShape 8"/>
          <p:cNvSpPr/>
          <p:nvPr/>
        </p:nvSpPr>
        <p:spPr>
          <a:xfrm>
            <a:off x="12344400" y="5679000"/>
            <a:ext cx="19202400" cy="1086480"/>
          </a:xfrm>
          <a:prstGeom prst="rect">
            <a:avLst/>
          </a:prstGeom>
          <a:solidFill>
            <a:srgbClr val="278248"/>
          </a:solidFill>
          <a:ln w="0">
            <a:noFill/>
          </a:ln>
          <a:effectLst>
            <a:outerShdw dist="287141" dir="2700000">
              <a:srgbClr val="000000">
                <a:alpha val="21000"/>
              </a:srgbClr>
            </a:outerShdw>
          </a:effectLst>
        </p:spPr>
        <p:style>
          <a:lnRef idx="0">
            <a:scrgbClr r="0" g="0" b="0"/>
          </a:lnRef>
          <a:fillRef idx="0">
            <a:scrgbClr r="0" g="0" b="0"/>
          </a:fillRef>
          <a:effectRef idx="0">
            <a:scrgbClr r="0" g="0" b="0"/>
          </a:effectRef>
          <a:fontRef idx="minor"/>
        </p:style>
      </p:sp>
      <p:sp>
        <p:nvSpPr>
          <p:cNvPr id="55" name="TextShape 9"/>
          <p:cNvSpPr txBox="1"/>
          <p:nvPr/>
        </p:nvSpPr>
        <p:spPr>
          <a:xfrm>
            <a:off x="12458880" y="5679000"/>
            <a:ext cx="18973800" cy="1081080"/>
          </a:xfrm>
          <a:prstGeom prst="rect">
            <a:avLst/>
          </a:prstGeom>
          <a:noFill/>
          <a:ln w="0">
            <a:noFill/>
          </a:ln>
        </p:spPr>
        <p:txBody>
          <a:bodyPr lIns="90000" tIns="45000" rIns="90000" bIns="45000">
            <a:noAutofit/>
          </a:bodyPr>
          <a:lstStyle/>
          <a:p>
            <a:pPr algn="ctr">
              <a:lnSpc>
                <a:spcPct val="100000"/>
              </a:lnSpc>
            </a:pPr>
            <a:r>
              <a:rPr lang="en-US" sz="3200" b="0" strike="noStrike" spc="-1" dirty="0">
                <a:solidFill>
                  <a:srgbClr val="FFFFFF"/>
                </a:solidFill>
                <a:latin typeface="Montserrat"/>
              </a:rPr>
              <a:t>Use machine learning algorithms to predict whether a country will have severe bleaching based on anthropogenic activity.</a:t>
            </a:r>
          </a:p>
        </p:txBody>
      </p:sp>
      <p:sp>
        <p:nvSpPr>
          <p:cNvPr id="56" name="CustomShape 10"/>
          <p:cNvSpPr/>
          <p:nvPr/>
        </p:nvSpPr>
        <p:spPr>
          <a:xfrm>
            <a:off x="12344400" y="7393680"/>
            <a:ext cx="19202400" cy="799920"/>
          </a:xfrm>
          <a:prstGeom prst="rect">
            <a:avLst/>
          </a:prstGeom>
          <a:solidFill>
            <a:srgbClr val="302709"/>
          </a:solidFill>
          <a:ln w="0">
            <a:noFill/>
          </a:ln>
          <a:effectLst>
            <a:outerShdw dist="269322" dir="2700000">
              <a:srgbClr val="000000">
                <a:alpha val="21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000" b="1" strike="noStrike" spc="-1">
                <a:solidFill>
                  <a:srgbClr val="429560"/>
                </a:solidFill>
                <a:latin typeface="Montserrat"/>
              </a:rPr>
              <a:t>METHODOLOGY</a:t>
            </a:r>
            <a:endParaRPr lang="en-US" sz="4000" b="0" strike="noStrike" spc="-1">
              <a:latin typeface="Arial"/>
            </a:endParaRPr>
          </a:p>
        </p:txBody>
      </p:sp>
      <p:sp>
        <p:nvSpPr>
          <p:cNvPr id="57" name="CustomShape 11"/>
          <p:cNvSpPr/>
          <p:nvPr/>
        </p:nvSpPr>
        <p:spPr>
          <a:xfrm>
            <a:off x="12344400" y="22745880"/>
            <a:ext cx="19202400" cy="799920"/>
          </a:xfrm>
          <a:prstGeom prst="rect">
            <a:avLst/>
          </a:prstGeom>
          <a:solidFill>
            <a:srgbClr val="302709"/>
          </a:solidFill>
          <a:ln w="0">
            <a:noFill/>
          </a:ln>
          <a:effectLst>
            <a:outerShdw dist="269322" dir="2700000">
              <a:srgbClr val="000000">
                <a:alpha val="21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4000" b="1" strike="noStrike" spc="-1">
                <a:solidFill>
                  <a:srgbClr val="429560"/>
                </a:solidFill>
                <a:latin typeface="Montserrat"/>
              </a:rPr>
              <a:t>RESULTS</a:t>
            </a:r>
            <a:endParaRPr lang="en-US" sz="4000" b="0" strike="noStrike" spc="-1">
              <a:latin typeface="Arial"/>
            </a:endParaRPr>
          </a:p>
        </p:txBody>
      </p:sp>
      <p:sp>
        <p:nvSpPr>
          <p:cNvPr id="61" name="TextShape 15"/>
          <p:cNvSpPr txBox="1"/>
          <p:nvPr/>
        </p:nvSpPr>
        <p:spPr>
          <a:xfrm>
            <a:off x="1143000" y="22944600"/>
            <a:ext cx="10058400" cy="10058400"/>
          </a:xfrm>
          <a:prstGeom prst="rect">
            <a:avLst/>
          </a:prstGeom>
          <a:noFill/>
          <a:ln w="0">
            <a:noFill/>
          </a:ln>
        </p:spPr>
        <p:txBody>
          <a:bodyPr lIns="90000" tIns="45000" rIns="90000" bIns="45000">
            <a:noAutofit/>
          </a:bodyPr>
          <a:lstStyle/>
          <a:p>
            <a:r>
              <a:rPr lang="en-US" sz="2000" b="0" strike="noStrike" spc="-1">
                <a:solidFill>
                  <a:srgbClr val="FFFFFF"/>
                </a:solidFill>
                <a:latin typeface="Montserrat"/>
              </a:rPr>
              <a:t>	Coral bleaching occurs when coral experiences “whitening” due to “the loss of a coral’s symbiotic algaeâ€¦ or the degradation of the algae’s photosynthetic pigment” (Rafferty, 2019). The algae, typically zooxanthellae, that reside in the tissue of corals can degrade for a multitude of reasons ranging from increased water temperature to changes in seawater chemistry (Rafferty, 2019). Other causes of bleaching include anthropogenic pollutants like agricultural pesticides from rivers, wastewater discharged into the sea, and sunscreen and personal care products (e.g. benzophenone, octyl methoxycinnamate) that accumulate in high-human activity areas and disrupt organisms’s reproduction and growth cycles (Greenpeace East Asia, 2020). Bleaching does not directly kill coral; however, prolonged periods without zooxanthellae leads to starvation and a high-susceptibility to disease in bleached coral (Oceana, 2020).</a:t>
            </a:r>
            <a:endParaRPr lang="en-US" sz="2000" b="0" strike="noStrike" spc="-1">
              <a:latin typeface="Arial"/>
            </a:endParaRPr>
          </a:p>
          <a:p>
            <a:r>
              <a:rPr lang="en-US" sz="2000" b="0" strike="noStrike" spc="-1">
                <a:solidFill>
                  <a:srgbClr val="FFFFFF"/>
                </a:solidFill>
                <a:latin typeface="Montserrat"/>
              </a:rPr>
              <a:t>	Such heavy human activity in the water and in the regions around coral reefs has had a disastrous effect on many reefs around the world. Negative impacts have included instances of loss of marine life and overall degradation of reefs as a direct result of diving and snorkeling. Other human activities also have had a very serious effect on the wellbeing on reefs including but not limited to poorly planned coastal development and off shore fishing.</a:t>
            </a:r>
            <a:endParaRPr lang="en-US" sz="2000" b="0" strike="noStrike" spc="-1">
              <a:latin typeface="Arial"/>
            </a:endParaRPr>
          </a:p>
          <a:p>
            <a:r>
              <a:rPr lang="en-US" sz="2000" b="0" strike="noStrike" spc="-1">
                <a:solidFill>
                  <a:srgbClr val="FFFFFF"/>
                </a:solidFill>
                <a:latin typeface="Montserrat"/>
              </a:rPr>
              <a:t>	If human activity, particularly tourism, and coral reef bleaching are mapped, then areas of high human activity would result in critical coral reef damage. This study will heavily use machine learning algorithms to predict whether a country will have severe bleaching based on tourism. Action can be taken from the predictions (1) to pinpoint what places need to mitigate their anthropogenic impact and (2) illustrate the alarming spread of coral reef damage.</a:t>
            </a:r>
            <a:endParaRPr lang="en-US" sz="2000" b="0" strike="noStrike" spc="-1">
              <a:latin typeface="Arial"/>
            </a:endParaRPr>
          </a:p>
        </p:txBody>
      </p:sp>
      <p:sp>
        <p:nvSpPr>
          <p:cNvPr id="63" name="TextShape 17"/>
          <p:cNvSpPr txBox="1"/>
          <p:nvPr/>
        </p:nvSpPr>
        <p:spPr>
          <a:xfrm>
            <a:off x="29260800" y="22631400"/>
            <a:ext cx="685800" cy="346320"/>
          </a:xfrm>
          <a:prstGeom prst="rect">
            <a:avLst/>
          </a:prstGeom>
          <a:noFill/>
          <a:ln w="0">
            <a:noFill/>
          </a:ln>
        </p:spPr>
      </p:sp>
      <p:sp>
        <p:nvSpPr>
          <p:cNvPr id="65" name="TextShape 19"/>
          <p:cNvSpPr txBox="1"/>
          <p:nvPr/>
        </p:nvSpPr>
        <p:spPr>
          <a:xfrm>
            <a:off x="12344400" y="8451720"/>
            <a:ext cx="8458200" cy="15331320"/>
          </a:xfrm>
          <a:prstGeom prst="rect">
            <a:avLst/>
          </a:prstGeom>
          <a:noFill/>
          <a:ln w="0">
            <a:noFill/>
          </a:ln>
        </p:spPr>
        <p:txBody>
          <a:bodyPr lIns="90000" tIns="45000" rIns="90000" bIns="45000">
            <a:noAutofit/>
          </a:bodyPr>
          <a:lstStyle/>
          <a:p>
            <a:pPr algn="just"/>
            <a:r>
              <a:rPr lang="en-US" sz="2000" b="1" strike="noStrike" spc="-1" dirty="0">
                <a:solidFill>
                  <a:srgbClr val="FFFFFF"/>
                </a:solidFill>
                <a:latin typeface="Montserrat"/>
              </a:rPr>
              <a:t>1. Collect data: Major Reef Tourism Countries and Coral Bleaching Data </a:t>
            </a:r>
          </a:p>
          <a:p>
            <a:pPr algn="just"/>
            <a:r>
              <a:rPr lang="en-US" sz="2000" b="0" strike="noStrike" spc="-1" dirty="0">
                <a:solidFill>
                  <a:srgbClr val="FFFFFF"/>
                </a:solidFill>
                <a:latin typeface="Montserrat"/>
              </a:rPr>
              <a:t>	Reef-related tourism data is retrieved from the summary data of a previous study mapping reef-based tourism revenue (Spalding et al., 2017). The data includes relevant tourism information, such as reef tourism revenue and the number of reef tourists, on all countries and territories with a total coral reef area of &gt;50km-2 and a total reef-related expenditure of &gt;$10 million per year. Worldwide coral bleaching data is retrieved from the coral bleaching documentation compiled by the Biological and Chemical Oceanography Data Management Office. From these two datasets, one data set is formed containing both tourism-based parameters and a corresponding </a:t>
            </a:r>
            <a:r>
              <a:rPr lang="en-US" sz="2000" b="0" strike="noStrike" spc="-1" dirty="0" err="1">
                <a:solidFill>
                  <a:srgbClr val="FFFFFF"/>
                </a:solidFill>
                <a:latin typeface="Montserrat"/>
              </a:rPr>
              <a:t>boolean</a:t>
            </a:r>
            <a:r>
              <a:rPr lang="en-US" sz="2000" b="0" strike="noStrike" spc="-1" dirty="0">
                <a:solidFill>
                  <a:srgbClr val="FFFFFF"/>
                </a:solidFill>
                <a:latin typeface="Montserrat"/>
              </a:rPr>
              <a:t> indicating ‘severe’ coral bleaching, which is described by the Australian Institute of Marine Science to be &gt;60% community bleaching (“Coral bleaching events”, n.d.).</a:t>
            </a:r>
            <a:endParaRPr lang="en-US" sz="2000" b="1" strike="noStrike" spc="-1" dirty="0">
              <a:solidFill>
                <a:srgbClr val="FFFFFF"/>
              </a:solidFill>
              <a:latin typeface="Montserrat"/>
            </a:endParaRPr>
          </a:p>
          <a:p>
            <a:pPr algn="just"/>
            <a:endParaRPr lang="en-US" sz="2000" b="1" strike="noStrike" spc="-1" dirty="0">
              <a:solidFill>
                <a:srgbClr val="FFFFFF"/>
              </a:solidFill>
              <a:latin typeface="Montserrat"/>
            </a:endParaRPr>
          </a:p>
          <a:p>
            <a:pPr algn="just"/>
            <a:r>
              <a:rPr lang="en-US" sz="2000" b="1" strike="noStrike" spc="-1" dirty="0">
                <a:solidFill>
                  <a:srgbClr val="FFFFFF"/>
                </a:solidFill>
                <a:latin typeface="Montserrat"/>
              </a:rPr>
              <a:t>2. Setting up Machine Learning Algorithms</a:t>
            </a:r>
          </a:p>
          <a:p>
            <a:pPr algn="just"/>
            <a:r>
              <a:rPr lang="en-US" sz="2000" b="0" u="sng" strike="noStrike" spc="-1" dirty="0">
                <a:solidFill>
                  <a:srgbClr val="FFFFFF"/>
                </a:solidFill>
                <a:uFillTx/>
                <a:latin typeface="Montserrat"/>
              </a:rPr>
              <a:t>Machine Learning</a:t>
            </a:r>
            <a:endParaRPr lang="en-US" sz="2000" b="1" strike="noStrike" spc="-1" dirty="0">
              <a:solidFill>
                <a:srgbClr val="FFFFFF"/>
              </a:solidFill>
              <a:latin typeface="Montserrat"/>
            </a:endParaRPr>
          </a:p>
          <a:p>
            <a:pPr algn="just"/>
            <a:r>
              <a:rPr lang="en-US" sz="2000" b="0" strike="noStrike" spc="-1" dirty="0">
                <a:solidFill>
                  <a:srgbClr val="FFFFFF"/>
                </a:solidFill>
                <a:latin typeface="Montserrat"/>
              </a:rPr>
              <a:t>	In the most basic terms, machine learning is the use of both computational algorithms and </a:t>
            </a:r>
            <a:r>
              <a:rPr lang="en-US" sz="2000" b="0" strike="noStrike" spc="-1" dirty="0" err="1">
                <a:solidFill>
                  <a:srgbClr val="FFFFFF"/>
                </a:solidFill>
                <a:latin typeface="Montserrat"/>
              </a:rPr>
              <a:t>statististics</a:t>
            </a:r>
            <a:r>
              <a:rPr lang="en-US" sz="2000" b="0" strike="noStrike" spc="-1" dirty="0">
                <a:solidFill>
                  <a:srgbClr val="FFFFFF"/>
                </a:solidFill>
                <a:latin typeface="Montserrat"/>
              </a:rPr>
              <a:t> to find patterns in data. If the data is digital and can be read into a computer, it can be used in a machine-learning algorithm (Hao, 2020). There are three common types of machine learning: supervised, unsupervised, and reinforcement learning. Though the two other approaches of machine learning are useful in particular situations, this study focuses on the use of supervised learning, a type of learning which involves the user assigning both input and output data. The algorithm would then try to find patterns in the input data to lead to the correct output with the end goal of creating a model where the given input data can correctly predict the output (Wilson, 2019).</a:t>
            </a:r>
            <a:endParaRPr lang="en-US" sz="2000" b="1" strike="noStrike" spc="-1" dirty="0">
              <a:solidFill>
                <a:srgbClr val="FFFFFF"/>
              </a:solidFill>
              <a:latin typeface="Montserrat"/>
            </a:endParaRPr>
          </a:p>
          <a:p>
            <a:pPr algn="just"/>
            <a:r>
              <a:rPr lang="en-US" sz="2000" b="0" u="sng" strike="noStrike" spc="-1" dirty="0">
                <a:solidFill>
                  <a:srgbClr val="FFFFFF"/>
                </a:solidFill>
                <a:uFillTx/>
                <a:latin typeface="Montserrat"/>
              </a:rPr>
              <a:t>Preparing the Data</a:t>
            </a:r>
            <a:endParaRPr lang="en-US" sz="2000" b="1" strike="noStrike" spc="-1" dirty="0">
              <a:solidFill>
                <a:srgbClr val="FFFFFF"/>
              </a:solidFill>
              <a:latin typeface="Montserrat"/>
            </a:endParaRPr>
          </a:p>
          <a:p>
            <a:pPr algn="just"/>
            <a:r>
              <a:rPr lang="en-US" sz="2000" b="0" strike="noStrike" spc="-1" dirty="0">
                <a:solidFill>
                  <a:srgbClr val="FFFFFF"/>
                </a:solidFill>
                <a:latin typeface="Montserrat"/>
              </a:rPr>
              <a:t>	The data that will be used for the machine-learning model is the coral reef and reef-tourism revenue summary data retrieved from a previous study (Spalding et al., 2017). To begin, the data must be properly prepared for the algorithms. To do this, all null values are replaced with the median values of that column; this is done based on the assumption that the median is more applicable than the mean when referring to measurements such as revenue or GDP. </a:t>
            </a:r>
            <a:endParaRPr lang="en-US" sz="2000" b="1" strike="noStrike" spc="-1" dirty="0">
              <a:solidFill>
                <a:srgbClr val="FFFFFF"/>
              </a:solidFill>
              <a:latin typeface="Montserrat"/>
            </a:endParaRPr>
          </a:p>
          <a:p>
            <a:pPr algn="just"/>
            <a:r>
              <a:rPr lang="en-US" sz="2000" b="0" u="sng" strike="noStrike" spc="-1" dirty="0">
                <a:solidFill>
                  <a:srgbClr val="FFFFFF"/>
                </a:solidFill>
                <a:uFillTx/>
                <a:latin typeface="Montserrat"/>
              </a:rPr>
              <a:t>K-Nearest Neighbors</a:t>
            </a:r>
            <a:endParaRPr lang="en-US" sz="2000" b="1" strike="noStrike" spc="-1" dirty="0">
              <a:solidFill>
                <a:srgbClr val="FFFFFF"/>
              </a:solidFill>
              <a:latin typeface="Montserrat"/>
            </a:endParaRPr>
          </a:p>
          <a:p>
            <a:pPr algn="just"/>
            <a:r>
              <a:rPr lang="en-US" sz="2000" b="0" strike="noStrike" spc="-1" dirty="0">
                <a:solidFill>
                  <a:srgbClr val="FFFFFF"/>
                </a:solidFill>
                <a:latin typeface="Montserrat"/>
              </a:rPr>
              <a:t>	The prepared data will now be run through a simple k-nearest neighbors classifier model. The algorithm is run and the accuracy of the model is found using a confusion matrix.</a:t>
            </a:r>
            <a:endParaRPr lang="en-US" sz="2000" b="1" strike="noStrike" spc="-1" dirty="0">
              <a:solidFill>
                <a:srgbClr val="FFFFFF"/>
              </a:solidFill>
              <a:latin typeface="Montserrat"/>
            </a:endParaRPr>
          </a:p>
        </p:txBody>
      </p:sp>
      <p:pic>
        <p:nvPicPr>
          <p:cNvPr id="66" name="Picture 65"/>
          <p:cNvPicPr/>
          <p:nvPr/>
        </p:nvPicPr>
        <p:blipFill>
          <a:blip r:embed="rId5"/>
          <a:stretch/>
        </p:blipFill>
        <p:spPr>
          <a:xfrm>
            <a:off x="21031200" y="8893080"/>
            <a:ext cx="10528560" cy="2113920"/>
          </a:xfrm>
          <a:prstGeom prst="rect">
            <a:avLst/>
          </a:prstGeom>
          <a:ln w="0">
            <a:noFill/>
          </a:ln>
        </p:spPr>
      </p:pic>
      <p:pic>
        <p:nvPicPr>
          <p:cNvPr id="67" name="Picture 66"/>
          <p:cNvPicPr/>
          <p:nvPr/>
        </p:nvPicPr>
        <p:blipFill>
          <a:blip r:embed="rId6"/>
          <a:stretch/>
        </p:blipFill>
        <p:spPr>
          <a:xfrm>
            <a:off x="12534495" y="24086160"/>
            <a:ext cx="5898583" cy="6362900"/>
          </a:xfrm>
          <a:prstGeom prst="rect">
            <a:avLst/>
          </a:prstGeom>
          <a:ln w="0">
            <a:noFill/>
          </a:ln>
        </p:spPr>
      </p:pic>
      <p:grpSp>
        <p:nvGrpSpPr>
          <p:cNvPr id="68" name="Group 20"/>
          <p:cNvGrpSpPr/>
          <p:nvPr/>
        </p:nvGrpSpPr>
        <p:grpSpPr>
          <a:xfrm>
            <a:off x="18437595" y="24060240"/>
            <a:ext cx="6219812" cy="6388820"/>
            <a:chOff x="18246600" y="23639040"/>
            <a:chExt cx="7931520" cy="8449560"/>
          </a:xfrm>
        </p:grpSpPr>
        <p:pic>
          <p:nvPicPr>
            <p:cNvPr id="69" name="Picture 68"/>
            <p:cNvPicPr/>
            <p:nvPr/>
          </p:nvPicPr>
          <p:blipFill>
            <a:blip r:embed="rId7"/>
            <a:stretch/>
          </p:blipFill>
          <p:spPr>
            <a:xfrm>
              <a:off x="18246600" y="27868320"/>
              <a:ext cx="3960720" cy="4220280"/>
            </a:xfrm>
            <a:prstGeom prst="rect">
              <a:avLst/>
            </a:prstGeom>
            <a:ln w="0">
              <a:noFill/>
            </a:ln>
          </p:spPr>
        </p:pic>
        <p:pic>
          <p:nvPicPr>
            <p:cNvPr id="70" name="Picture 69"/>
            <p:cNvPicPr/>
            <p:nvPr/>
          </p:nvPicPr>
          <p:blipFill>
            <a:blip r:embed="rId8"/>
            <a:stretch/>
          </p:blipFill>
          <p:spPr>
            <a:xfrm>
              <a:off x="18248400" y="23639040"/>
              <a:ext cx="3964680" cy="4224960"/>
            </a:xfrm>
            <a:prstGeom prst="rect">
              <a:avLst/>
            </a:prstGeom>
            <a:ln w="0">
              <a:noFill/>
            </a:ln>
          </p:spPr>
        </p:pic>
        <p:pic>
          <p:nvPicPr>
            <p:cNvPr id="71" name="Picture 70"/>
            <p:cNvPicPr/>
            <p:nvPr/>
          </p:nvPicPr>
          <p:blipFill>
            <a:blip r:embed="rId9"/>
            <a:stretch/>
          </p:blipFill>
          <p:spPr>
            <a:xfrm>
              <a:off x="22213080" y="23639040"/>
              <a:ext cx="3965040" cy="4224960"/>
            </a:xfrm>
            <a:prstGeom prst="rect">
              <a:avLst/>
            </a:prstGeom>
            <a:ln w="0">
              <a:noFill/>
            </a:ln>
          </p:spPr>
        </p:pic>
        <p:pic>
          <p:nvPicPr>
            <p:cNvPr id="72" name="Picture 71"/>
            <p:cNvPicPr/>
            <p:nvPr/>
          </p:nvPicPr>
          <p:blipFill>
            <a:blip r:embed="rId10"/>
            <a:stretch/>
          </p:blipFill>
          <p:spPr>
            <a:xfrm>
              <a:off x="22207320" y="27864000"/>
              <a:ext cx="3965400" cy="4224600"/>
            </a:xfrm>
            <a:prstGeom prst="rect">
              <a:avLst/>
            </a:prstGeom>
            <a:ln w="0">
              <a:noFill/>
            </a:ln>
          </p:spPr>
        </p:pic>
      </p:grpSp>
      <p:sp>
        <p:nvSpPr>
          <p:cNvPr id="74" name="TextShape 21"/>
          <p:cNvSpPr txBox="1"/>
          <p:nvPr/>
        </p:nvSpPr>
        <p:spPr>
          <a:xfrm>
            <a:off x="21031200" y="8458200"/>
            <a:ext cx="5801400" cy="401400"/>
          </a:xfrm>
          <a:prstGeom prst="rect">
            <a:avLst/>
          </a:prstGeom>
          <a:noFill/>
          <a:ln w="0">
            <a:noFill/>
          </a:ln>
        </p:spPr>
        <p:txBody>
          <a:bodyPr lIns="90000" tIns="45000" rIns="90000" bIns="45000">
            <a:noAutofit/>
          </a:bodyPr>
          <a:lstStyle/>
          <a:p>
            <a:r>
              <a:rPr lang="en-US" sz="2000" b="0" i="1" strike="noStrike" spc="-1">
                <a:solidFill>
                  <a:srgbClr val="FFFFFF"/>
                </a:solidFill>
                <a:latin typeface="Montserrat"/>
              </a:rPr>
              <a:t>Table 1.</a:t>
            </a:r>
            <a:r>
              <a:rPr lang="en-US" sz="2000" b="0" strike="noStrike" spc="-1">
                <a:solidFill>
                  <a:srgbClr val="FFFFFF"/>
                </a:solidFill>
                <a:latin typeface="Montserrat"/>
              </a:rPr>
              <a:t> Preview of the dataset.</a:t>
            </a:r>
            <a:endParaRPr lang="en-US" sz="2000" b="0" i="1" strike="noStrike" spc="-1">
              <a:solidFill>
                <a:srgbClr val="FFFFFF"/>
              </a:solidFill>
              <a:latin typeface="Montserrat"/>
            </a:endParaRPr>
          </a:p>
        </p:txBody>
      </p:sp>
      <p:grpSp>
        <p:nvGrpSpPr>
          <p:cNvPr id="75" name="Group 22"/>
          <p:cNvGrpSpPr/>
          <p:nvPr/>
        </p:nvGrpSpPr>
        <p:grpSpPr>
          <a:xfrm>
            <a:off x="21031200" y="18745200"/>
            <a:ext cx="10587600" cy="3813120"/>
            <a:chOff x="21031200" y="18745200"/>
            <a:chExt cx="10587600" cy="3813120"/>
          </a:xfrm>
        </p:grpSpPr>
        <p:pic>
          <p:nvPicPr>
            <p:cNvPr id="76" name="Picture 75"/>
            <p:cNvPicPr/>
            <p:nvPr/>
          </p:nvPicPr>
          <p:blipFill>
            <a:blip r:embed="rId11"/>
            <a:srcRect b="59551"/>
            <a:stretch/>
          </p:blipFill>
          <p:spPr>
            <a:xfrm>
              <a:off x="21031200" y="18745200"/>
              <a:ext cx="10587600" cy="3135600"/>
            </a:xfrm>
            <a:prstGeom prst="rect">
              <a:avLst/>
            </a:prstGeom>
            <a:ln w="0">
              <a:noFill/>
            </a:ln>
          </p:spPr>
        </p:pic>
        <p:sp>
          <p:nvSpPr>
            <p:cNvPr id="77" name="TextShape 23"/>
            <p:cNvSpPr txBox="1"/>
            <p:nvPr/>
          </p:nvSpPr>
          <p:spPr>
            <a:xfrm>
              <a:off x="21031560" y="21880800"/>
              <a:ext cx="9024120" cy="677520"/>
            </a:xfrm>
            <a:prstGeom prst="rect">
              <a:avLst/>
            </a:prstGeom>
            <a:noFill/>
            <a:ln w="0">
              <a:noFill/>
            </a:ln>
          </p:spPr>
          <p:txBody>
            <a:bodyPr lIns="90000" tIns="45000" rIns="90000" bIns="45000">
              <a:noAutofit/>
            </a:bodyPr>
            <a:lstStyle/>
            <a:p>
              <a:r>
                <a:rPr lang="en-US" sz="2000" b="0" i="1" strike="noStrike" spc="-1">
                  <a:solidFill>
                    <a:srgbClr val="FFFFFF"/>
                  </a:solidFill>
                  <a:latin typeface="Montserrat"/>
                </a:rPr>
                <a:t>Figure 2.</a:t>
              </a:r>
              <a:r>
                <a:rPr lang="en-US" sz="2000" b="0" strike="noStrike" spc="-1">
                  <a:solidFill>
                    <a:srgbClr val="FFFFFF"/>
                  </a:solidFill>
                  <a:latin typeface="Montserrat"/>
                </a:rPr>
                <a:t> KNN code with accuracies with varying K-neighbors.</a:t>
              </a:r>
              <a:endParaRPr lang="en-US" sz="2000" b="0" i="1" strike="noStrike" spc="-1">
                <a:solidFill>
                  <a:srgbClr val="FFFFFF"/>
                </a:solidFill>
                <a:latin typeface="Montserrat"/>
              </a:endParaRPr>
            </a:p>
          </p:txBody>
        </p:sp>
      </p:grpSp>
      <p:sp>
        <p:nvSpPr>
          <p:cNvPr id="78" name="TextShape 24"/>
          <p:cNvSpPr txBox="1"/>
          <p:nvPr/>
        </p:nvSpPr>
        <p:spPr>
          <a:xfrm>
            <a:off x="21031560" y="17858160"/>
            <a:ext cx="9024120" cy="712440"/>
          </a:xfrm>
          <a:prstGeom prst="rect">
            <a:avLst/>
          </a:prstGeom>
          <a:noFill/>
          <a:ln w="0">
            <a:noFill/>
          </a:ln>
        </p:spPr>
        <p:txBody>
          <a:bodyPr lIns="90000" tIns="45000" rIns="90000" bIns="45000">
            <a:noAutofit/>
          </a:bodyPr>
          <a:lstStyle/>
          <a:p>
            <a:r>
              <a:rPr lang="en-US" sz="2000" b="0" i="1" strike="noStrike" spc="-1">
                <a:solidFill>
                  <a:srgbClr val="FFFFFF"/>
                </a:solidFill>
                <a:latin typeface="Montserrat"/>
              </a:rPr>
              <a:t>Figure 1. .</a:t>
            </a:r>
            <a:r>
              <a:rPr lang="en-US" sz="2000" b="0" strike="noStrike" spc="-1">
                <a:solidFill>
                  <a:srgbClr val="FFFFFF"/>
                </a:solidFill>
                <a:latin typeface="Montserrat"/>
              </a:rPr>
              <a:t> Artificial neural network (ANN) code with ANN accuracy of 0.69.</a:t>
            </a:r>
            <a:endParaRPr lang="en-US" sz="2000" b="0" i="1" strike="noStrike" spc="-1">
              <a:solidFill>
                <a:srgbClr val="FFFFFF"/>
              </a:solidFill>
              <a:latin typeface="Montserrat"/>
            </a:endParaRPr>
          </a:p>
        </p:txBody>
      </p:sp>
      <p:grpSp>
        <p:nvGrpSpPr>
          <p:cNvPr id="79" name="Group 25"/>
          <p:cNvGrpSpPr/>
          <p:nvPr/>
        </p:nvGrpSpPr>
        <p:grpSpPr>
          <a:xfrm>
            <a:off x="21031200" y="11284200"/>
            <a:ext cx="10729800" cy="6521040"/>
            <a:chOff x="21031200" y="11284200"/>
            <a:chExt cx="10729800" cy="6521040"/>
          </a:xfrm>
        </p:grpSpPr>
        <p:pic>
          <p:nvPicPr>
            <p:cNvPr id="80" name="Picture 79"/>
            <p:cNvPicPr/>
            <p:nvPr/>
          </p:nvPicPr>
          <p:blipFill>
            <a:blip r:embed="rId12"/>
            <a:srcRect t="67558"/>
            <a:stretch/>
          </p:blipFill>
          <p:spPr>
            <a:xfrm>
              <a:off x="21031200" y="15196680"/>
              <a:ext cx="10729440" cy="2608560"/>
            </a:xfrm>
            <a:prstGeom prst="rect">
              <a:avLst/>
            </a:prstGeom>
            <a:ln w="0">
              <a:noFill/>
            </a:ln>
          </p:spPr>
        </p:pic>
        <p:pic>
          <p:nvPicPr>
            <p:cNvPr id="81" name="Picture 80"/>
            <p:cNvPicPr/>
            <p:nvPr/>
          </p:nvPicPr>
          <p:blipFill>
            <a:blip r:embed="rId12"/>
            <a:srcRect b="51352"/>
            <a:stretch/>
          </p:blipFill>
          <p:spPr>
            <a:xfrm>
              <a:off x="21031560" y="11284200"/>
              <a:ext cx="10729440" cy="3912480"/>
            </a:xfrm>
            <a:prstGeom prst="rect">
              <a:avLst/>
            </a:prstGeom>
            <a:ln w="0">
              <a:noFill/>
            </a:ln>
          </p:spPr>
        </p:pic>
      </p:grpSp>
      <p:sp>
        <p:nvSpPr>
          <p:cNvPr id="82" name="TextShape 26"/>
          <p:cNvSpPr txBox="1"/>
          <p:nvPr/>
        </p:nvSpPr>
        <p:spPr>
          <a:xfrm>
            <a:off x="18430133" y="30564541"/>
            <a:ext cx="6223040" cy="712440"/>
          </a:xfrm>
          <a:prstGeom prst="rect">
            <a:avLst/>
          </a:prstGeom>
          <a:noFill/>
          <a:ln w="0">
            <a:noFill/>
          </a:ln>
        </p:spPr>
        <p:txBody>
          <a:bodyPr lIns="90000" tIns="45000" rIns="90000" bIns="45000">
            <a:noAutofit/>
          </a:bodyPr>
          <a:lstStyle/>
          <a:p>
            <a:r>
              <a:rPr lang="en-US" sz="2000" b="0" i="1" strike="noStrike" spc="-1" dirty="0">
                <a:solidFill>
                  <a:srgbClr val="FFFFFF"/>
                </a:solidFill>
                <a:latin typeface="Montserrat"/>
              </a:rPr>
              <a:t>Figure 4..</a:t>
            </a:r>
            <a:r>
              <a:rPr lang="en-US" sz="2000" b="0" strike="noStrike" spc="-1" dirty="0">
                <a:solidFill>
                  <a:srgbClr val="FFFFFF"/>
                </a:solidFill>
                <a:latin typeface="Montserrat"/>
              </a:rPr>
              <a:t> Bokeh maps of different parameters, red being higher scores.</a:t>
            </a:r>
            <a:endParaRPr lang="en-US" sz="2000" b="0" i="1" strike="noStrike" spc="-1" dirty="0">
              <a:solidFill>
                <a:srgbClr val="FFFFFF"/>
              </a:solidFill>
              <a:latin typeface="Montserrat"/>
            </a:endParaRPr>
          </a:p>
        </p:txBody>
      </p:sp>
      <p:sp>
        <p:nvSpPr>
          <p:cNvPr id="84" name="TextShape 28"/>
          <p:cNvSpPr txBox="1"/>
          <p:nvPr/>
        </p:nvSpPr>
        <p:spPr>
          <a:xfrm>
            <a:off x="12745394" y="30551760"/>
            <a:ext cx="5695971" cy="2267640"/>
          </a:xfrm>
          <a:prstGeom prst="rect">
            <a:avLst/>
          </a:prstGeom>
          <a:noFill/>
          <a:ln w="0">
            <a:noFill/>
          </a:ln>
        </p:spPr>
        <p:txBody>
          <a:bodyPr lIns="90000" tIns="45000" rIns="90000" bIns="45000">
            <a:noAutofit/>
          </a:bodyPr>
          <a:lstStyle/>
          <a:p>
            <a:r>
              <a:rPr lang="en-US" sz="2000" b="0" i="1" strike="noStrike" spc="-1" dirty="0">
                <a:solidFill>
                  <a:srgbClr val="FFFFFF"/>
                </a:solidFill>
                <a:latin typeface="Montserrat"/>
              </a:rPr>
              <a:t>Figure 3 . </a:t>
            </a:r>
            <a:r>
              <a:rPr lang="en-US" sz="2000" b="0" strike="noStrike" spc="-1" dirty="0">
                <a:solidFill>
                  <a:srgbClr val="FFFFFF"/>
                </a:solidFill>
                <a:latin typeface="Montserrat"/>
              </a:rPr>
              <a:t>Average cumulative impact score for coral reefs near and around Australia. Darker red spots indicate higher rates of cumulative anthropogenic effect (e.g. pollution, coral bleaching, destructive fishing, and nutrient runoff). </a:t>
            </a:r>
            <a:endParaRPr lang="en-US" sz="2000" b="0" i="1" strike="noStrike" spc="-1" dirty="0">
              <a:solidFill>
                <a:srgbClr val="FFFFFF"/>
              </a:solidFill>
              <a:latin typeface="Montserrat"/>
            </a:endParaRPr>
          </a:p>
        </p:txBody>
      </p:sp>
      <p:sp>
        <p:nvSpPr>
          <p:cNvPr id="46" name="TextShape 4">
            <a:extLst>
              <a:ext uri="{FF2B5EF4-FFF2-40B4-BE49-F238E27FC236}">
                <a16:creationId xmlns:a16="http://schemas.microsoft.com/office/drawing/2014/main" id="{5AF1C4A8-A9ED-9445-AE88-C327075BA2A1}"/>
              </a:ext>
            </a:extLst>
          </p:cNvPr>
          <p:cNvSpPr txBox="1"/>
          <p:nvPr/>
        </p:nvSpPr>
        <p:spPr>
          <a:xfrm>
            <a:off x="1204380" y="5839518"/>
            <a:ext cx="10058400" cy="10058040"/>
          </a:xfrm>
          <a:prstGeom prst="rect">
            <a:avLst/>
          </a:prstGeom>
          <a:noFill/>
          <a:ln w="0">
            <a:noFill/>
          </a:ln>
        </p:spPr>
        <p:txBody>
          <a:bodyPr lIns="90000" tIns="45000" rIns="90000" bIns="45000">
            <a:noAutofit/>
          </a:bodyPr>
          <a:lstStyle/>
          <a:p>
            <a:r>
              <a:rPr lang="en-US" sz="2000" spc="-1" dirty="0">
                <a:solidFill>
                  <a:srgbClr val="FFFFFF"/>
                </a:solidFill>
                <a:latin typeface="Montserrat"/>
              </a:rPr>
              <a:t>	Coral reefs, crucial ecosystems that collectively support 25% of the ocean’s fish, suffer coral bleaching or “whitening.” Anthropogenic pollutants like agricultural pesticides from rivers, wastewater discharged into the sea, and sunscreen and personal care products (e.g. benzophenone, octyl methoxycinnamate) that accumulate in high-human activity areas and disrupt </a:t>
            </a:r>
            <a:r>
              <a:rPr lang="en-US" sz="2000" spc="-1" dirty="0" err="1">
                <a:solidFill>
                  <a:srgbClr val="FFFFFF"/>
                </a:solidFill>
                <a:latin typeface="Montserrat"/>
              </a:rPr>
              <a:t>organisms’s</a:t>
            </a:r>
            <a:r>
              <a:rPr lang="en-US" sz="2000" spc="-1" dirty="0">
                <a:solidFill>
                  <a:srgbClr val="FFFFFF"/>
                </a:solidFill>
                <a:latin typeface="Montserrat"/>
              </a:rPr>
              <a:t> reproduction and growth </a:t>
            </a:r>
            <a:r>
              <a:rPr lang="en-US" sz="2000" spc="-1" dirty="0" err="1">
                <a:solidFill>
                  <a:srgbClr val="FFFFFF"/>
                </a:solidFill>
                <a:latin typeface="Montserrat"/>
              </a:rPr>
              <a:t>cycles.Such</a:t>
            </a:r>
            <a:r>
              <a:rPr lang="en-US" sz="2000" spc="-1" dirty="0">
                <a:solidFill>
                  <a:srgbClr val="FFFFFF"/>
                </a:solidFill>
                <a:latin typeface="Montserrat"/>
              </a:rPr>
              <a:t> heavy human activity in the water and in the regions around coral reefs has had a disastrous effect on many reefs around the world. Other human activities also have had a very serious effect on the wellbeing on reefs including but not limited to poorly planned coastal development and off shore fishing. If human activity, particularly tourism, and coral reef bleaching are mapped, then areas of high human activity would result in critical coral reef damage. This study will heavily use machine learning algorithms to predict whether a country will have severe bleaching based on tourism. Given parameters of anthropogenic activities, the resulting machine learning model can predict severe coral reef bleaching with a 69% accuracy. Action can be taken from the predictions (1) to pinpoint what places need to mitigate their anthropogenic impact and (2) illustrate the alarming spread of coral reef damage.</a:t>
            </a:r>
            <a:endParaRPr lang="en-US" sz="2000" b="0" strike="noStrike" spc="-1" dirty="0">
              <a:solidFill>
                <a:srgbClr val="FFFFFF"/>
              </a:solidFill>
              <a:latin typeface="Moon"/>
            </a:endParaRPr>
          </a:p>
        </p:txBody>
      </p:sp>
      <p:sp>
        <p:nvSpPr>
          <p:cNvPr id="87" name="CustomShape 30"/>
          <p:cNvSpPr/>
          <p:nvPr/>
        </p:nvSpPr>
        <p:spPr>
          <a:xfrm>
            <a:off x="12344400" y="800280"/>
            <a:ext cx="19202400" cy="3543120"/>
          </a:xfrm>
          <a:prstGeom prst="rect">
            <a:avLst/>
          </a:prstGeom>
          <a:solidFill>
            <a:srgbClr val="2E2606"/>
          </a:solidFill>
          <a:ln w="0">
            <a:noFill/>
          </a:ln>
          <a:effectLst>
            <a:outerShdw dist="287141" dir="2700000">
              <a:srgbClr val="000000">
                <a:alpha val="21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en-US" sz="6000" b="1" strike="noStrike" spc="-1">
                <a:solidFill>
                  <a:srgbClr val="429560"/>
                </a:solidFill>
                <a:latin typeface="Montserrat"/>
              </a:rPr>
              <a:t>Predicting Severe Coral Reef Bleaching</a:t>
            </a:r>
            <a:endParaRPr lang="en-US" sz="6000" b="1" strike="noStrike" spc="-1">
              <a:latin typeface="Arial"/>
            </a:endParaRPr>
          </a:p>
          <a:p>
            <a:pPr algn="ctr">
              <a:lnSpc>
                <a:spcPct val="100000"/>
              </a:lnSpc>
            </a:pPr>
            <a:r>
              <a:rPr lang="en-US" sz="6000" b="1" strike="noStrike" spc="-1">
                <a:solidFill>
                  <a:srgbClr val="429560"/>
                </a:solidFill>
                <a:latin typeface="Montserrat"/>
              </a:rPr>
              <a:t>Based on Global Anthropogenic Activity</a:t>
            </a:r>
            <a:endParaRPr lang="en-US" sz="6000" b="1" strike="noStrike" spc="-1">
              <a:latin typeface="Arial"/>
            </a:endParaRPr>
          </a:p>
        </p:txBody>
      </p:sp>
      <p:sp>
        <p:nvSpPr>
          <p:cNvPr id="88" name="CustomShape 31"/>
          <p:cNvSpPr/>
          <p:nvPr/>
        </p:nvSpPr>
        <p:spPr>
          <a:xfrm>
            <a:off x="1143000" y="5029200"/>
            <a:ext cx="10062720" cy="685800"/>
          </a:xfrm>
          <a:prstGeom prst="rect">
            <a:avLst/>
          </a:prstGeom>
          <a:solidFill>
            <a:srgbClr val="42956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4000" b="1" strike="noStrike" spc="-1">
                <a:solidFill>
                  <a:srgbClr val="302709"/>
                </a:solidFill>
                <a:latin typeface="Montserrat"/>
              </a:rPr>
              <a:t>ABSTRACT</a:t>
            </a:r>
            <a:endParaRPr lang="en-US" sz="4000" b="0" strike="noStrike" spc="-1">
              <a:solidFill>
                <a:srgbClr val="302709"/>
              </a:solidFill>
              <a:latin typeface="Arial"/>
            </a:endParaRPr>
          </a:p>
        </p:txBody>
      </p:sp>
      <p:sp>
        <p:nvSpPr>
          <p:cNvPr id="89" name="CustomShape 32"/>
          <p:cNvSpPr/>
          <p:nvPr/>
        </p:nvSpPr>
        <p:spPr>
          <a:xfrm>
            <a:off x="1200060" y="11899080"/>
            <a:ext cx="10062720" cy="685800"/>
          </a:xfrm>
          <a:prstGeom prst="rect">
            <a:avLst/>
          </a:prstGeom>
          <a:solidFill>
            <a:srgbClr val="42956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US" sz="4000" b="1" strike="noStrike" spc="-1" dirty="0">
                <a:solidFill>
                  <a:srgbClr val="302709"/>
                </a:solidFill>
                <a:latin typeface="Montserrat"/>
              </a:rPr>
              <a:t>INTRODUCTION</a:t>
            </a:r>
            <a:endParaRPr lang="en-US" sz="4000" b="0" strike="noStrike" spc="-1" dirty="0">
              <a:solidFill>
                <a:srgbClr val="302709"/>
              </a:solidFill>
              <a:latin typeface="Arial"/>
            </a:endParaRPr>
          </a:p>
        </p:txBody>
      </p:sp>
      <p:pic>
        <p:nvPicPr>
          <p:cNvPr id="1026" name="Picture 2">
            <a:extLst>
              <a:ext uri="{FF2B5EF4-FFF2-40B4-BE49-F238E27FC236}">
                <a16:creationId xmlns:a16="http://schemas.microsoft.com/office/drawing/2014/main" id="{D58FF31D-BE5E-B347-8810-26CF40FB723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657125" y="24070690"/>
            <a:ext cx="5996860" cy="6378370"/>
          </a:xfrm>
          <a:prstGeom prst="rect">
            <a:avLst/>
          </a:prstGeom>
          <a:noFill/>
          <a:extLst>
            <a:ext uri="{909E8E84-426E-40DD-AFC4-6F175D3DCCD1}">
              <a14:hiddenFill xmlns:a14="http://schemas.microsoft.com/office/drawing/2010/main">
                <a:solidFill>
                  <a:srgbClr val="FFFFFF"/>
                </a:solidFill>
              </a14:hiddenFill>
            </a:ext>
          </a:extLst>
        </p:spPr>
      </p:pic>
      <p:sp>
        <p:nvSpPr>
          <p:cNvPr id="90" name="TextShape 26">
            <a:extLst>
              <a:ext uri="{FF2B5EF4-FFF2-40B4-BE49-F238E27FC236}">
                <a16:creationId xmlns:a16="http://schemas.microsoft.com/office/drawing/2014/main" id="{6328D20D-0151-2C40-A54C-08455A507C03}"/>
              </a:ext>
            </a:extLst>
          </p:cNvPr>
          <p:cNvSpPr txBox="1"/>
          <p:nvPr/>
        </p:nvSpPr>
        <p:spPr>
          <a:xfrm>
            <a:off x="24653173" y="30576790"/>
            <a:ext cx="6223040" cy="712440"/>
          </a:xfrm>
          <a:prstGeom prst="rect">
            <a:avLst/>
          </a:prstGeom>
          <a:noFill/>
          <a:ln w="0">
            <a:noFill/>
          </a:ln>
        </p:spPr>
        <p:txBody>
          <a:bodyPr lIns="90000" tIns="45000" rIns="90000" bIns="45000">
            <a:noAutofit/>
          </a:bodyPr>
          <a:lstStyle/>
          <a:p>
            <a:r>
              <a:rPr lang="en-US" sz="2000" b="0" i="1" strike="noStrike" spc="-1" dirty="0">
                <a:solidFill>
                  <a:srgbClr val="FFFFFF"/>
                </a:solidFill>
                <a:latin typeface="Montserrat"/>
              </a:rPr>
              <a:t>Figure </a:t>
            </a:r>
            <a:r>
              <a:rPr lang="en-US" sz="2000" i="1" spc="-1" dirty="0">
                <a:solidFill>
                  <a:srgbClr val="FFFFFF"/>
                </a:solidFill>
                <a:latin typeface="Montserrat"/>
              </a:rPr>
              <a:t>5</a:t>
            </a:r>
            <a:r>
              <a:rPr lang="en-US" sz="2000" b="0" i="1" strike="noStrike" spc="-1" dirty="0">
                <a:solidFill>
                  <a:srgbClr val="FFFFFF"/>
                </a:solidFill>
                <a:latin typeface="Montserrat"/>
              </a:rPr>
              <a:t>.</a:t>
            </a:r>
            <a:r>
              <a:rPr lang="en-US" sz="2000" b="0" strike="noStrike" spc="-1" dirty="0">
                <a:solidFill>
                  <a:srgbClr val="FFFFFF"/>
                </a:solidFill>
                <a:latin typeface="Montserrat"/>
              </a:rPr>
              <a:t> T</a:t>
            </a:r>
            <a:r>
              <a:rPr lang="en-US" sz="2000" spc="-1" dirty="0">
                <a:solidFill>
                  <a:srgbClr val="FFFFFF"/>
                </a:solidFill>
                <a:latin typeface="Montserrat"/>
              </a:rPr>
              <a:t>he effects of destructive benthic fishing around Australia. Fishing methods such as dredging damage the ecosystem and expedite the rate at which coral bleaching occurs.</a:t>
            </a:r>
            <a:endParaRPr lang="en-US" sz="2000" b="0" i="1" strike="noStrike" spc="-1" dirty="0">
              <a:solidFill>
                <a:srgbClr val="FFFFFF"/>
              </a:solidFill>
              <a:latin typeface="Montserra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2309</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Montserrat</vt:lpstr>
      <vt:lpstr>Moon</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jwnek</dc:creator>
  <dc:description/>
  <cp:lastModifiedBy>Sophia Capili</cp:lastModifiedBy>
  <cp:revision>22</cp:revision>
  <dcterms:created xsi:type="dcterms:W3CDTF">2009-03-20T03:11:57Z</dcterms:created>
  <dcterms:modified xsi:type="dcterms:W3CDTF">2021-01-19T06:13:51Z</dcterms:modified>
  <dc:language>en-US</dc:language>
</cp:coreProperties>
</file>