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description and demonstration of an intelligent stock trader application created as part of a Software Engineering course at Solent University.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39bbabe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39bbabe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Unfamiliarty with PyQt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Timestamps were deconstructed into raw elements: Day, Month, Year, Day of Week, Week of Year and Day of Year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Less general h</a:t>
            </a:r>
            <a:r>
              <a:rPr lang="en-GB"/>
              <a:t>ybrid </a:t>
            </a:r>
            <a:r>
              <a:rPr lang="en-GB"/>
              <a:t>model may be more successful, using one model such as random forest to forecast the prices of competitor stocks to be used as inputs to another model specific to a single stock.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8ec3ffd7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8ec3ffd7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3fba11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3fba11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8ec3ffd7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8ec3ffd7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End.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39bbabee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39bbabee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trading is a profitable endeavor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Carries high risk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 it is profitable and there is a large amount of stock market data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 is a common topic for machine learning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8ec3ffd7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8ec3ffd7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Predicting stock prices is a r</a:t>
            </a:r>
            <a:r>
              <a:rPr lang="en-GB"/>
              <a:t>egression</a:t>
            </a:r>
            <a:r>
              <a:rPr lang="en-GB"/>
              <a:t> problem against time-series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Principal difficulties are: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volatility and high variance of the data. The data is noisy. Subject to rapid changes that are hard to anticipate.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 large number of variables involved. Including different stocks, different statistics.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External influences that are not present in the stock data itself, such as world events.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e39bbabee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e39bbabee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 this project the stock market data was gathered from Yahoo Finance.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Missing values were substituted with the last known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was also scaled into a uniform range to reduce bias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new features were generated including a daily rate-of-change and moving averages to reduce noise.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regarding external factors is not used.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39bbabee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39bbabee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 are </a:t>
            </a:r>
            <a:r>
              <a:rPr lang="en-GB"/>
              <a:t>consistently</a:t>
            </a:r>
            <a:r>
              <a:rPr lang="en-GB"/>
              <a:t> shown to be successful in forecasting financial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MLPs were chosen for this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a random forest regressor for comparison.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Each of these models is tuned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models were trained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39bbabee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39bbabee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</a:t>
            </a:r>
            <a:r>
              <a:rPr lang="en-GB"/>
              <a:t>piece</a:t>
            </a:r>
            <a:r>
              <a:rPr lang="en-GB"/>
              <a:t> of software was developed to test these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Written in Python, using PyQt for the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interface is threaded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Sklearn was used for the machine learning models, with pandas for data manipulation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39bbabe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39bbabe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</a:t>
            </a:r>
            <a:r>
              <a:rPr lang="en-GB"/>
              <a:t>application</a:t>
            </a:r>
            <a:r>
              <a:rPr lang="en-GB"/>
              <a:t> was developed following an agile method, using a kanban board for task management and milestones for prioritisation.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code for the project was version controlled through git and stored on GitHub, which was also used for management.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8ec3ffd7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8ec3ffd7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39bbabe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39bbabe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implemented models were tested on different ranges of training and testing data, and error metrics were recorded.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Random Forest gave the lowest error rates of the three models.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Full MLP model had the largest search space for hyper-parameters and took the longest time to train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second graph shows that it still found the same optimal neuron configuration of (5, 10) most frequently.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Nunito"/>
              <a:buNone/>
              <a:defRPr sz="5200">
                <a:latin typeface="Nunito"/>
                <a:ea typeface="Nunito"/>
                <a:cs typeface="Nunito"/>
                <a:sym typeface="Nuni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rebuchet MS"/>
              <a:buNone/>
              <a:defRPr sz="28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●"/>
              <a:defRPr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●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○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Char char="■"/>
              <a:defRPr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logos" TargetMode="External"/><Relationship Id="rId4" Type="http://schemas.openxmlformats.org/officeDocument/2006/relationships/hyperlink" Target="https://doi.org/10.1109/MCSE.2007.55" TargetMode="External"/><Relationship Id="rId9" Type="http://schemas.openxmlformats.org/officeDocument/2006/relationships/hyperlink" Target="https://uk.finance.yahoo.com/" TargetMode="External"/><Relationship Id="rId5" Type="http://schemas.openxmlformats.org/officeDocument/2006/relationships/hyperlink" Target="https://otexts.com/fpp2/" TargetMode="External"/><Relationship Id="rId6" Type="http://schemas.openxmlformats.org/officeDocument/2006/relationships/hyperlink" Target="https://www.riverbankcomputing.com/static/Docs/PyQt5/introduction.html#" TargetMode="External"/><Relationship Id="rId7" Type="http://schemas.openxmlformats.org/officeDocument/2006/relationships/hyperlink" Target="https://git-scm.com/downloads/logos" TargetMode="External"/><Relationship Id="rId8" Type="http://schemas.openxmlformats.org/officeDocument/2006/relationships/hyperlink" Target="https://doi.org/10.5281/zenodo.350913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Intelligent Stock Trader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2666">
                <a:latin typeface="Trebuchet MS"/>
                <a:ea typeface="Trebuchet MS"/>
                <a:cs typeface="Trebuchet MS"/>
                <a:sym typeface="Trebuchet MS"/>
              </a:rPr>
              <a:t>Kieron Gillingham</a:t>
            </a:r>
            <a:endParaRPr sz="2666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754"/>
              <a:t>BSc Software Engineering 2021</a:t>
            </a:r>
            <a:endParaRPr sz="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4500000"/>
            <a:ext cx="91440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38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Solent University</a:t>
            </a:r>
            <a:endParaRPr sz="1438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8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Faculty of Business, Law and Digital Technologies</a:t>
            </a:r>
            <a:endParaRPr sz="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696925" y="1424350"/>
            <a:ext cx="5644800" cy="31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Inexperience with PyQt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Limited input features; multiple outputs</a:t>
            </a:r>
            <a:endParaRPr/>
          </a:p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118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955700"/>
            <a:ext cx="8520600" cy="26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⦁ Feature-rich ⦁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⦁ Poor accuracy from MLP models ⦁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⦁ Better accuracy from Random Forest ⦁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⦁ Application is extendable 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References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GITHUB, INC., 2021</a:t>
            </a:r>
            <a:r>
              <a:rPr lang="en-GB"/>
              <a:t>.</a:t>
            </a:r>
            <a:r>
              <a:rPr lang="en-GB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en-GB">
                <a:latin typeface="Trebuchet MS"/>
                <a:ea typeface="Trebuchet MS"/>
                <a:cs typeface="Trebuchet MS"/>
                <a:sym typeface="Trebuchet MS"/>
              </a:rPr>
              <a:t>GitHub log</a:t>
            </a:r>
            <a:r>
              <a:rPr i="1" lang="en-GB"/>
              <a:t>o</a:t>
            </a:r>
            <a:r>
              <a:rPr lang="en-GB"/>
              <a:t> Available from: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https://github.com/logos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HUNTER, J.D., 2007. </a:t>
            </a:r>
            <a:r>
              <a:rPr i="1" lang="en-GB"/>
              <a:t>Matplotlib: A 2D graphics environment</a:t>
            </a:r>
            <a:r>
              <a:rPr lang="en-GB"/>
              <a:t>. Computing in Science \&amp; Engineering, 9(3), pp.90-95 DOI: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https://doi.org/10.1109/MCSE.2007.55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HYNDMAN, R.J. and ATHANASOPOULOS, G., 2021. </a:t>
            </a:r>
            <a:r>
              <a:rPr i="1" lang="en-GB"/>
              <a:t>Forecasting: Principles and Practice</a:t>
            </a:r>
            <a:r>
              <a:rPr lang="en-GB"/>
              <a:t>, 2nd Edition [viewed 29/05/ 2021]. Available from: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https://otexts.com/fpp2/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PEDREGOSA, F. et al., 2011. </a:t>
            </a:r>
            <a:r>
              <a:rPr i="1" lang="en-GB"/>
              <a:t>Scikit-learn: Machine Learning in Python</a:t>
            </a:r>
            <a:r>
              <a:rPr lang="en-GB"/>
              <a:t>. Journal of Machine Learning Research, 12, pp.2825-2830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RIVERBANK COMPUTING, 2021. </a:t>
            </a:r>
            <a:r>
              <a:rPr i="1" lang="en-GB"/>
              <a:t>PyQt5 Documentation</a:t>
            </a:r>
            <a:r>
              <a:rPr lang="en-GB"/>
              <a:t> Available from: </a:t>
            </a:r>
            <a:r>
              <a:rPr lang="en-GB" u="sng">
                <a:solidFill>
                  <a:schemeClr val="hlink"/>
                </a:solidFill>
                <a:hlinkClick r:id="rId6"/>
              </a:rPr>
              <a:t>https://www.riverbankcomputing.com/static/Docs/PyQt5/introduction.html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SOFTWARE FREEDOM CONSERVANCY, INC., n.d. </a:t>
            </a:r>
            <a:r>
              <a:rPr i="1" lang="en-GB"/>
              <a:t>Git logo</a:t>
            </a:r>
            <a:r>
              <a:rPr lang="en-GB"/>
              <a:t> Available from: </a:t>
            </a:r>
            <a:r>
              <a:rPr lang="en-GB" u="sng">
                <a:solidFill>
                  <a:schemeClr val="hlink"/>
                </a:solidFill>
                <a:hlinkClick r:id="rId7"/>
              </a:rPr>
              <a:t>https://git-scm.com/downloads/logos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THE PANDAS DEVELOPMENT TEAM, 2020. </a:t>
            </a:r>
            <a:r>
              <a:rPr i="1" lang="en-GB"/>
              <a:t>pandas-dev/pandas</a:t>
            </a:r>
            <a:r>
              <a:rPr lang="en-GB"/>
              <a:t>: Pandas. DOI: </a:t>
            </a:r>
            <a:r>
              <a:rPr lang="en-GB" u="sng">
                <a:solidFill>
                  <a:schemeClr val="hlink"/>
                </a:solidFill>
                <a:hlinkClick r:id="rId8"/>
              </a:rPr>
              <a:t>https://doi.org/10.5281/zenodo.3509134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VERIZON MEDIA, 2021. </a:t>
            </a:r>
            <a:r>
              <a:rPr i="1" lang="en-GB"/>
              <a:t>Yahoo Finance Homepage</a:t>
            </a:r>
            <a:r>
              <a:rPr lang="en-GB"/>
              <a:t> Available from: </a:t>
            </a:r>
            <a:r>
              <a:rPr lang="en-GB" u="sng">
                <a:solidFill>
                  <a:schemeClr val="hlink"/>
                </a:solidFill>
                <a:hlinkClick r:id="rId9"/>
              </a:rPr>
              <a:t>https://uk.finance.yahoo.com/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End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Stock Trading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Profitable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Risky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Lots of data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Machine Learning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/>
              <a:t>Regression - Time-series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Difficulties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Volatility / High variance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 dimensionality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External factors</a:t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Analysis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550" y="1152470"/>
            <a:ext cx="4074475" cy="251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181788" y="36687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(Hyndman and Athanasopoulos 2018)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Processing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093800" y="1318125"/>
            <a:ext cx="343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Cleaning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Missing values replaced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Scaling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Generated Inputs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Momentum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Differencing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Moving averages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Yahoo! Finance - Wikipedia"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225" y="2100349"/>
            <a:ext cx="3064574" cy="11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1503663" y="3224050"/>
            <a:ext cx="1829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(Verizon Media 2021)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534450" y="4111800"/>
            <a:ext cx="20751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Hyper-parameter tuning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63" y="1927355"/>
            <a:ext cx="2383225" cy="2706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0634" y="1971275"/>
            <a:ext cx="2574541" cy="270624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758000" y="1097675"/>
            <a:ext cx="35598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Decision trees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forest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228625" y="1097688"/>
            <a:ext cx="44841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Neural networks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Multi-layer perceptron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Software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20275" y="1017725"/>
            <a:ext cx="26667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Threading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PyQt5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(Riverbank Computing 2021)</a:t>
            </a:r>
            <a:endParaRPr sz="11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488" y="1164325"/>
            <a:ext cx="3780426" cy="23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31850"/>
            <a:ext cx="1653150" cy="1170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5105088" y="3476225"/>
            <a:ext cx="37272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Access / Persistence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Training / Persistence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Graphical Display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Investment Calculations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Investment Suggestions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50" y="4073200"/>
            <a:ext cx="2569851" cy="61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41050" y="2494300"/>
            <a:ext cx="1829600" cy="11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2441000" y="3476225"/>
            <a:ext cx="18297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(Pedregosa et al. 2011)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620125" y="4525625"/>
            <a:ext cx="18297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(Hunter 2007)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23425" y="4280450"/>
            <a:ext cx="18297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(Hunter 2007)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Development Process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33297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Scrum / Kanban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Milestones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875" y="1503950"/>
            <a:ext cx="4885401" cy="253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19"/>
          <p:cNvGrpSpPr/>
          <p:nvPr/>
        </p:nvGrpSpPr>
        <p:grpSpPr>
          <a:xfrm>
            <a:off x="476538" y="3363612"/>
            <a:ext cx="3000013" cy="1376863"/>
            <a:chOff x="3005300" y="1891112"/>
            <a:chExt cx="3000013" cy="1376863"/>
          </a:xfrm>
        </p:grpSpPr>
        <p:pic>
          <p:nvPicPr>
            <p:cNvPr id="111" name="Google Shape;11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920848" y="1891112"/>
              <a:ext cx="1168925" cy="48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831613" y="2500799"/>
              <a:ext cx="1347378" cy="552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9"/>
            <p:cNvSpPr txBox="1"/>
            <p:nvPr/>
          </p:nvSpPr>
          <p:spPr>
            <a:xfrm>
              <a:off x="3005313" y="2314400"/>
              <a:ext cx="3000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(Software Freedom Conservancy, Inc. n.d.)</a:t>
              </a:r>
              <a:endParaRPr sz="1100"/>
            </a:p>
          </p:txBody>
        </p:sp>
        <p:sp>
          <p:nvSpPr>
            <p:cNvPr id="114" name="Google Shape;114;p19"/>
            <p:cNvSpPr txBox="1"/>
            <p:nvPr/>
          </p:nvSpPr>
          <p:spPr>
            <a:xfrm>
              <a:off x="3005300" y="2913975"/>
              <a:ext cx="30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(GitHub, Inc. 2021)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Demonst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Varied training data (1 month, 3 months, 6 months, 1 year, 2 years)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Varied testing data (1 week, 2 weeks, 1 month)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Mean Absolute Error, Mean Squared Error, Explained Variance Score, R² Score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572" y="2571750"/>
            <a:ext cx="3209025" cy="213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50" y="2084925"/>
            <a:ext cx="3964800" cy="29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