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Playfair Display"/>
      <p:regular r:id="rId31"/>
      <p:bold r:id="rId32"/>
      <p:italic r:id="rId33"/>
      <p:boldItalic r:id="rId34"/>
    </p:embeddedFont>
    <p:embeddedFont>
      <p:font typeface="Montserrat"/>
      <p:regular r:id="rId35"/>
      <p:bold r:id="rId36"/>
      <p:italic r:id="rId37"/>
      <p:boldItalic r:id="rId38"/>
    </p:embeddedFont>
    <p:embeddedFont>
      <p:font typeface="Oswald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1" roundtripDataSignature="AMtx7mj+M/oXY3Bir1VepJ3KBWImZBmX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FD7F03-4F66-4F28-8C52-4C073EB38EB6}">
  <a:tblStyle styleId="{1CFD7F03-4F66-4F28-8C52-4C073EB38EB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bold.fntdata"/><Relationship Id="rId20" Type="http://schemas.openxmlformats.org/officeDocument/2006/relationships/slide" Target="slides/slide14.xml"/><Relationship Id="rId41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layfairDisplay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layfairDisplay-italic.fntdata"/><Relationship Id="rId10" Type="http://schemas.openxmlformats.org/officeDocument/2006/relationships/slide" Target="slides/slide4.xml"/><Relationship Id="rId32" Type="http://schemas.openxmlformats.org/officeDocument/2006/relationships/font" Target="fonts/PlayfairDisplay-bold.fntdata"/><Relationship Id="rId13" Type="http://schemas.openxmlformats.org/officeDocument/2006/relationships/slide" Target="slides/slide7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34" Type="http://schemas.openxmlformats.org/officeDocument/2006/relationships/font" Target="fonts/PlayfairDisplay-boldItalic.fntdata"/><Relationship Id="rId15" Type="http://schemas.openxmlformats.org/officeDocument/2006/relationships/slide" Target="slides/slide9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bold.fntdata"/><Relationship Id="rId17" Type="http://schemas.openxmlformats.org/officeDocument/2006/relationships/slide" Target="slides/slide11.xml"/><Relationship Id="rId39" Type="http://schemas.openxmlformats.org/officeDocument/2006/relationships/font" Target="fonts/Oswald-regular.fntdata"/><Relationship Id="rId16" Type="http://schemas.openxmlformats.org/officeDocument/2006/relationships/slide" Target="slides/slide10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a650f6605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3a650f660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a650f660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3a650f660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a650f66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a650f66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a650f660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a650f660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a650f660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a650f660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a650f660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3a650f660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a650f660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a650f660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0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0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29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22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7" name="Google Shape;27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2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27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27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b="0" i="0" sz="18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Predicting King County, Washington House Prices</a:t>
            </a:r>
            <a:endParaRPr/>
          </a:p>
        </p:txBody>
      </p:sp>
      <p:sp>
        <p:nvSpPr>
          <p:cNvPr id="59" name="Google Shape;59;p1"/>
          <p:cNvSpPr txBox="1"/>
          <p:nvPr>
            <p:ph idx="1" type="subTitle"/>
          </p:nvPr>
        </p:nvSpPr>
        <p:spPr>
          <a:xfrm>
            <a:off x="344250" y="3703050"/>
            <a:ext cx="4910100" cy="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By: Kierra Dangerfield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highlight>
                  <a:schemeClr val="lt1"/>
                </a:highlight>
              </a:rPr>
              <a:t>Random Forest Features Importance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16" name="Google Shape;116;p6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8108"/>
              <a:buChar char="❖"/>
            </a:pPr>
            <a:r>
              <a:rPr lang="en"/>
              <a:t> “Grade” represents the overall grade given to the housing unit, based on King County grading system. 1 poor ,13 excellent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8108"/>
              <a:buChar char="❖"/>
            </a:pPr>
            <a:r>
              <a:rPr lang="en"/>
              <a:t>“lat” and “long”  represents the latitude and longitude of a house.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8108"/>
              <a:buChar char="❖"/>
            </a:pPr>
            <a:r>
              <a:rPr lang="en"/>
              <a:t>We will focus on these top 4 features in determining the price.</a:t>
            </a:r>
            <a:endParaRPr/>
          </a:p>
        </p:txBody>
      </p:sp>
      <p:pic>
        <p:nvPicPr>
          <p:cNvPr descr="A picture containing graphical user interface&#10;&#10;Description automatically generated" id="117" name="Google Shape;1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1600" y="1604653"/>
            <a:ext cx="4402725" cy="2593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highlight>
                  <a:schemeClr val="lt1"/>
                </a:highlight>
              </a:rPr>
              <a:t>SHAP Feature Importance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1289575" y="1234050"/>
            <a:ext cx="39771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SHAP is based on feature attributions.</a:t>
            </a:r>
            <a:endParaRPr/>
          </a:p>
          <a:p>
            <a:pPr indent="-31083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Based on the SHAP feature importance, “sqft_living”, “grade”, “long”, “sqft_living15” are the top four features.</a:t>
            </a:r>
            <a:endParaRPr/>
          </a:p>
          <a:p>
            <a:pPr indent="-31083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RF Feature Importance and the SHAP Feature Importance have similar top 4 important features.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descr="Graphical user interface, application&#10;&#10;Description automatically generated" id="124" name="Google Shape;12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263755"/>
            <a:ext cx="4220997" cy="3275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highlight>
                  <a:schemeClr val="lt1"/>
                </a:highlight>
              </a:rPr>
              <a:t>Analysis: Square Footage vs Price</a:t>
            </a:r>
            <a:endParaRPr/>
          </a:p>
        </p:txBody>
      </p:sp>
      <p:sp>
        <p:nvSpPr>
          <p:cNvPr id="130" name="Google Shape;130;p8"/>
          <p:cNvSpPr txBox="1"/>
          <p:nvPr>
            <p:ph idx="1" type="body"/>
          </p:nvPr>
        </p:nvSpPr>
        <p:spPr>
          <a:xfrm>
            <a:off x="311700" y="1234050"/>
            <a:ext cx="3357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This chart is showing that the higher the square footage of a house,  typically the higher the price will be.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 The most expensive home has 12,000 square feet.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Most of the homes are between 2,000 and 6,000 square feet.</a:t>
            </a:r>
            <a:endParaRPr/>
          </a:p>
        </p:txBody>
      </p:sp>
      <p:pic>
        <p:nvPicPr>
          <p:cNvPr id="131" name="Google Shape;13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9488" y="1234050"/>
            <a:ext cx="5705475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highlight>
                  <a:schemeClr val="lt1"/>
                </a:highlight>
              </a:rPr>
              <a:t>Analysis: Grade vs Price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37" name="Google Shape;137;p9"/>
          <p:cNvSpPr txBox="1"/>
          <p:nvPr>
            <p:ph idx="1" type="body"/>
          </p:nvPr>
        </p:nvSpPr>
        <p:spPr>
          <a:xfrm>
            <a:off x="64700" y="1100975"/>
            <a:ext cx="2532300" cy="38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470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14"/>
              <a:buChar char="●"/>
            </a:pPr>
            <a:r>
              <a:rPr lang="en"/>
              <a:t>The grade is based off of King County’s grading system. </a:t>
            </a:r>
            <a:endParaRPr/>
          </a:p>
          <a:p>
            <a:pPr indent="-32470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14"/>
              <a:buChar char="●"/>
            </a:pPr>
            <a:r>
              <a:rPr lang="en"/>
              <a:t>You should expect a higher house price if you have a better grade.</a:t>
            </a:r>
            <a:endParaRPr/>
          </a:p>
          <a:p>
            <a:pPr indent="-32470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14"/>
              <a:buChar char="●"/>
            </a:pPr>
            <a:r>
              <a:rPr lang="en"/>
              <a:t>Typically, the houses with a higher grade have a higher house price. </a:t>
            </a:r>
            <a:endParaRPr/>
          </a:p>
        </p:txBody>
      </p:sp>
      <p:pic>
        <p:nvPicPr>
          <p:cNvPr id="138" name="Google Shape;13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9100" y="864275"/>
            <a:ext cx="6015275" cy="407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>
                <a:highlight>
                  <a:schemeClr val="lt1"/>
                </a:highlight>
              </a:rPr>
              <a:t>Analysis: Latitude vs Price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44" name="Google Shape;144;p10"/>
          <p:cNvSpPr txBox="1"/>
          <p:nvPr>
            <p:ph idx="1" type="body"/>
          </p:nvPr>
        </p:nvSpPr>
        <p:spPr>
          <a:xfrm>
            <a:off x="311700" y="1234050"/>
            <a:ext cx="345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Seattle, Washington has a latitude of 47.608013. 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The closer a house is near Seattle, it’s a possibility of it will have a higher house price.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The higher priced homes are in between 47.5 and 47.7 latitude. </a:t>
            </a:r>
            <a:endParaRPr/>
          </a:p>
        </p:txBody>
      </p:sp>
      <p:pic>
        <p:nvPicPr>
          <p:cNvPr id="145" name="Google Shape;14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675" y="1475225"/>
            <a:ext cx="5262225" cy="199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>
                <a:highlight>
                  <a:schemeClr val="lt1"/>
                </a:highlight>
              </a:rPr>
              <a:t>Analysis: Longitude vs Price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51" name="Google Shape;151;p11"/>
          <p:cNvSpPr txBox="1"/>
          <p:nvPr>
            <p:ph idx="1" type="body"/>
          </p:nvPr>
        </p:nvSpPr>
        <p:spPr>
          <a:xfrm>
            <a:off x="311700" y="1234050"/>
            <a:ext cx="3564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Seattle, Washington has a longitude of -122.335167. 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The closer a house’s longitude is near Seattle, it’s a possibility of it will have a higher house price.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The higher priced homes are in between -122.4 and -122.2 longitude.</a:t>
            </a:r>
            <a:endParaRPr/>
          </a:p>
        </p:txBody>
      </p:sp>
      <p:pic>
        <p:nvPicPr>
          <p:cNvPr id="152" name="Google Shape;15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700" y="1234050"/>
            <a:ext cx="5115000" cy="1934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highlight>
                  <a:schemeClr val="lt1"/>
                </a:highlight>
              </a:rPr>
              <a:t>Results: Top Features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58" name="Google Shape;158;p12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‘grade’, ‘sqft_living’, ‘lat’, and ‘long’ are the top features in considering a house’s price.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“Bedrooms”, “condition”, “floors”, “yr_renovated” are insignificant variables based on the feature importance.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 used 3 models to determine the best model to use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descr="A picture containing graphical user interface&#10;&#10;Description automatically generated" id="159" name="Google Shape;1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1600" y="1539338"/>
            <a:ext cx="4624475" cy="2724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>
                <a:highlight>
                  <a:schemeClr val="lt1"/>
                </a:highlight>
              </a:rPr>
              <a:t>Results: Three Models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65" name="Google Shape;165;p13"/>
          <p:cNvSpPr txBox="1"/>
          <p:nvPr>
            <p:ph idx="1" type="body"/>
          </p:nvPr>
        </p:nvSpPr>
        <p:spPr>
          <a:xfrm>
            <a:off x="311700" y="119920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470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14"/>
              <a:buChar char="❖"/>
            </a:pPr>
            <a:r>
              <a:rPr b="1" lang="en"/>
              <a:t>Linear Regression</a:t>
            </a:r>
            <a:r>
              <a:rPr lang="en"/>
              <a:t> shows the relationship between 2 variables. 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/>
              <a:t>Ridge Regression</a:t>
            </a:r>
            <a:r>
              <a:rPr lang="en"/>
              <a:t> is a L2 </a:t>
            </a:r>
            <a:r>
              <a:rPr lang="en"/>
              <a:t>regularization</a:t>
            </a:r>
            <a:r>
              <a:rPr lang="en"/>
              <a:t> that helps with overfitting.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>
                <a:highlight>
                  <a:schemeClr val="lt1"/>
                </a:highlight>
              </a:rPr>
              <a:t>Random Forest Regressor </a:t>
            </a:r>
            <a:r>
              <a:rPr lang="en">
                <a:highlight>
                  <a:schemeClr val="lt1"/>
                </a:highlight>
              </a:rPr>
              <a:t>is a supervised learning algorithm that uses ensemble learning method for regression to make a more accurate prediction than a single model.</a:t>
            </a:r>
            <a:endParaRPr/>
          </a:p>
        </p:txBody>
      </p:sp>
      <p:graphicFrame>
        <p:nvGraphicFramePr>
          <p:cNvPr id="166" name="Google Shape;166;p13"/>
          <p:cNvGraphicFramePr/>
          <p:nvPr/>
        </p:nvGraphicFramePr>
        <p:xfrm>
          <a:off x="4612225" y="11346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{1CFD7F03-4F66-4F28-8C52-4C073EB38EB6}</a:tableStyleId>
              </a:tblPr>
              <a:tblGrid>
                <a:gridCol w="1132675"/>
                <a:gridCol w="1375550"/>
                <a:gridCol w="942525"/>
                <a:gridCol w="769325"/>
              </a:tblGrid>
              <a:tr h="81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highlight>
                            <a:srgbClr val="FFFFFF"/>
                          </a:highlight>
                        </a:rPr>
                        <a:t>Model</a:t>
                      </a:r>
                      <a:endParaRPr b="1" sz="15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highlight>
                            <a:srgbClr val="FFFFFF"/>
                          </a:highlight>
                        </a:rPr>
                        <a:t>Best Parameters</a:t>
                      </a:r>
                      <a:endParaRPr b="1" sz="15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highlight>
                            <a:srgbClr val="FFFFFF"/>
                          </a:highlight>
                        </a:rPr>
                        <a:t>RMSE Score</a:t>
                      </a:r>
                      <a:endParaRPr b="1" sz="15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highlight>
                            <a:srgbClr val="FFFFFF"/>
                          </a:highlight>
                        </a:rPr>
                        <a:t>MAPE</a:t>
                      </a:r>
                      <a:endParaRPr b="1" sz="15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526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Linear Regression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highlight>
                            <a:srgbClr val="FFFFFF"/>
                          </a:highlight>
                        </a:rPr>
                        <a:t>n/a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$202,853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26.7%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51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Ridge Regression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highlight>
                            <a:srgbClr val="FFFFFF"/>
                          </a:highlight>
                        </a:rPr>
                        <a:t>n_jobs</a:t>
                      </a: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: 1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$202,870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26.7%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118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Random Forest Regressor 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highlight>
                            <a:srgbClr val="FFFFFF"/>
                          </a:highlight>
                        </a:rPr>
                        <a:t>max_depth</a:t>
                      </a: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: 30, </a:t>
                      </a:r>
                      <a:r>
                        <a:rPr b="1" lang="en" sz="1200" u="none" cap="none" strike="noStrike">
                          <a:highlight>
                            <a:srgbClr val="FFFFFF"/>
                          </a:highlight>
                        </a:rPr>
                        <a:t>max_features</a:t>
                      </a: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: 'auto', </a:t>
                      </a:r>
                      <a:r>
                        <a:rPr b="1" lang="en" sz="1200" u="none" cap="none" strike="noStrike">
                          <a:highlight>
                            <a:srgbClr val="FFFFFF"/>
                          </a:highlight>
                        </a:rPr>
                        <a:t>n_estimators</a:t>
                      </a: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: 400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$127,996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13.1%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a650f6605_0_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>
                <a:highlight>
                  <a:schemeClr val="lt1"/>
                </a:highlight>
              </a:rPr>
              <a:t>Results: Three Models - cont.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72" name="Google Shape;172;g13a650f6605_0_56"/>
          <p:cNvSpPr txBox="1"/>
          <p:nvPr>
            <p:ph idx="1" type="body"/>
          </p:nvPr>
        </p:nvSpPr>
        <p:spPr>
          <a:xfrm>
            <a:off x="311700" y="119920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470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14"/>
              <a:buChar char="●"/>
            </a:pPr>
            <a:r>
              <a:rPr lang="en"/>
              <a:t>I used a Linear Regression, Ridge Regression, and a Random Forest Regression model.</a:t>
            </a:r>
            <a:endParaRPr/>
          </a:p>
          <a:p>
            <a:pPr indent="-32470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14"/>
              <a:buChar char="●"/>
            </a:pPr>
            <a:r>
              <a:rPr lang="en"/>
              <a:t>Used GridSearchCV to determine the best parameters </a:t>
            </a:r>
            <a:endParaRPr/>
          </a:p>
          <a:p>
            <a:pPr indent="-32470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14"/>
              <a:buChar char="●"/>
            </a:pPr>
            <a:r>
              <a:rPr lang="en"/>
              <a:t>Random Forest Regressor performed the best based on the RMSE (root mean squared error)</a:t>
            </a:r>
            <a:endParaRPr/>
          </a:p>
        </p:txBody>
      </p:sp>
      <p:graphicFrame>
        <p:nvGraphicFramePr>
          <p:cNvPr id="173" name="Google Shape;173;g13a650f6605_0_56"/>
          <p:cNvGraphicFramePr/>
          <p:nvPr/>
        </p:nvGraphicFramePr>
        <p:xfrm>
          <a:off x="4612225" y="11346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{1CFD7F03-4F66-4F28-8C52-4C073EB38EB6}</a:tableStyleId>
              </a:tblPr>
              <a:tblGrid>
                <a:gridCol w="1132675"/>
                <a:gridCol w="1375550"/>
                <a:gridCol w="942525"/>
                <a:gridCol w="769325"/>
              </a:tblGrid>
              <a:tr h="81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highlight>
                            <a:srgbClr val="FFFFFF"/>
                          </a:highlight>
                        </a:rPr>
                        <a:t>Model</a:t>
                      </a:r>
                      <a:endParaRPr b="1" sz="15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highlight>
                            <a:srgbClr val="FFFFFF"/>
                          </a:highlight>
                        </a:rPr>
                        <a:t>Best Parameters</a:t>
                      </a:r>
                      <a:endParaRPr b="1" sz="15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highlight>
                            <a:srgbClr val="FFFFFF"/>
                          </a:highlight>
                        </a:rPr>
                        <a:t>RMSE Score</a:t>
                      </a:r>
                      <a:endParaRPr b="1" sz="15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highlight>
                            <a:srgbClr val="FFFFFF"/>
                          </a:highlight>
                        </a:rPr>
                        <a:t>MAPE</a:t>
                      </a:r>
                      <a:endParaRPr b="1" sz="15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526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Linear Regression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highlight>
                            <a:srgbClr val="FFFFFF"/>
                          </a:highlight>
                        </a:rPr>
                        <a:t>n/a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$202,853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26.7%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51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Ridge Regression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highlight>
                            <a:srgbClr val="FFFFFF"/>
                          </a:highlight>
                        </a:rPr>
                        <a:t>n_jobs</a:t>
                      </a: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: 1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$202,870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26.7%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118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Random Forest Regressor 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highlight>
                            <a:srgbClr val="FFFFFF"/>
                          </a:highlight>
                        </a:rPr>
                        <a:t>max_depth</a:t>
                      </a: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: 30, </a:t>
                      </a:r>
                      <a:r>
                        <a:rPr b="1" lang="en" sz="1200" u="none" cap="none" strike="noStrike">
                          <a:highlight>
                            <a:srgbClr val="FFFFFF"/>
                          </a:highlight>
                        </a:rPr>
                        <a:t>max_features</a:t>
                      </a: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: 'auto', </a:t>
                      </a:r>
                      <a:r>
                        <a:rPr b="1" lang="en" sz="1200" u="none" cap="none" strike="noStrike">
                          <a:highlight>
                            <a:srgbClr val="FFFFFF"/>
                          </a:highlight>
                        </a:rPr>
                        <a:t>n_estimators</a:t>
                      </a: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: 400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$127,996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13.1%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>
                <a:highlight>
                  <a:schemeClr val="lt1"/>
                </a:highlight>
              </a:rPr>
              <a:t>Results: RMSE AND MAPE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79" name="Google Shape;179;p14"/>
          <p:cNvSpPr txBox="1"/>
          <p:nvPr>
            <p:ph idx="1" type="body"/>
          </p:nvPr>
        </p:nvSpPr>
        <p:spPr>
          <a:xfrm>
            <a:off x="311700" y="1199200"/>
            <a:ext cx="3999900" cy="36693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"/>
              <a:t>Root Mean Squared Error (RMSE) is the square root of the average squared error.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"/>
              <a:t>RMSE is used to evaluate the quality of predictions by showing how far predictions fall from measured true values.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"/>
              <a:t>Mean Absolute Percentage Error (MAPE) is used to measure forecast accuracy.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"/>
              <a:t>MAPE is the average of the percentage errors</a:t>
            </a:r>
            <a:endParaRPr/>
          </a:p>
        </p:txBody>
      </p:sp>
      <p:graphicFrame>
        <p:nvGraphicFramePr>
          <p:cNvPr id="180" name="Google Shape;180;p14"/>
          <p:cNvGraphicFramePr/>
          <p:nvPr/>
        </p:nvGraphicFramePr>
        <p:xfrm>
          <a:off x="4612225" y="11346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{1CFD7F03-4F66-4F28-8C52-4C073EB38EB6}</a:tableStyleId>
              </a:tblPr>
              <a:tblGrid>
                <a:gridCol w="1132675"/>
                <a:gridCol w="1375550"/>
                <a:gridCol w="942525"/>
                <a:gridCol w="769325"/>
              </a:tblGrid>
              <a:tr h="81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highlight>
                            <a:srgbClr val="FFFFFF"/>
                          </a:highlight>
                        </a:rPr>
                        <a:t>Model</a:t>
                      </a:r>
                      <a:endParaRPr b="1" sz="15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highlight>
                            <a:srgbClr val="FFFFFF"/>
                          </a:highlight>
                        </a:rPr>
                        <a:t>Best Parameters</a:t>
                      </a:r>
                      <a:endParaRPr b="1" sz="15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highlight>
                            <a:srgbClr val="FFFFFF"/>
                          </a:highlight>
                        </a:rPr>
                        <a:t>RMSE Score</a:t>
                      </a:r>
                      <a:endParaRPr b="1" sz="15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highlight>
                            <a:srgbClr val="FFFFFF"/>
                          </a:highlight>
                        </a:rPr>
                        <a:t>MAPE</a:t>
                      </a:r>
                      <a:endParaRPr b="1" sz="15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526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Linear Regression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highlight>
                            <a:srgbClr val="FFFFFF"/>
                          </a:highlight>
                        </a:rPr>
                        <a:t>n/a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$202,853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26.7%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51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Ridge Regression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highlight>
                            <a:srgbClr val="FFFFFF"/>
                          </a:highlight>
                        </a:rPr>
                        <a:t>n_jobs</a:t>
                      </a: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: 1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$202,870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26.7%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118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Random Forest Regressor 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highlight>
                            <a:srgbClr val="FFFFFF"/>
                          </a:highlight>
                        </a:rPr>
                        <a:t>max_depth</a:t>
                      </a: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: 30, </a:t>
                      </a:r>
                      <a:r>
                        <a:rPr b="1" lang="en" sz="1200" u="none" cap="none" strike="noStrike">
                          <a:highlight>
                            <a:srgbClr val="FFFFFF"/>
                          </a:highlight>
                        </a:rPr>
                        <a:t>max_features</a:t>
                      </a: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: 'auto', </a:t>
                      </a:r>
                      <a:r>
                        <a:rPr b="1" lang="en" sz="1200" u="none" cap="none" strike="noStrike">
                          <a:highlight>
                            <a:srgbClr val="FFFFFF"/>
                          </a:highlight>
                        </a:rPr>
                        <a:t>n_estimators</a:t>
                      </a: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: 400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$127,996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13.1%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>
                <a:highlight>
                  <a:schemeClr val="lt1"/>
                </a:highlight>
              </a:rPr>
              <a:t>Problem</a:t>
            </a:r>
            <a:endParaRPr sz="3100">
              <a:highlight>
                <a:schemeClr val="lt1"/>
              </a:highlight>
            </a:endParaRPr>
          </a:p>
        </p:txBody>
      </p:sp>
      <p:sp>
        <p:nvSpPr>
          <p:cNvPr id="65" name="Google Shape;65;p2"/>
          <p:cNvSpPr txBox="1"/>
          <p:nvPr>
            <p:ph idx="1" type="body"/>
          </p:nvPr>
        </p:nvSpPr>
        <p:spPr>
          <a:xfrm>
            <a:off x="311700" y="1234075"/>
            <a:ext cx="81438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2705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900"/>
              <a:t>Buying and/or selling a home can be a stressful time in someone’s life. </a:t>
            </a:r>
            <a:endParaRPr sz="1900"/>
          </a:p>
          <a:p>
            <a:pPr indent="-32705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900"/>
              <a:t>Buyers and sellers need to be able to predict house prices.</a:t>
            </a:r>
            <a:endParaRPr sz="1900"/>
          </a:p>
          <a:p>
            <a:pPr indent="-32705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900"/>
              <a:t>It can be difficult to determine what features of a house will affect a home’s price.</a:t>
            </a:r>
            <a:endParaRPr sz="1900"/>
          </a:p>
          <a:p>
            <a:pPr indent="-32705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900"/>
              <a:t>Need to create a predictive model that home sellers, home buyers, and online property listings can use.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>
                <a:highlight>
                  <a:schemeClr val="lt1"/>
                </a:highlight>
              </a:rPr>
              <a:t>Results: Random Forest Models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86" name="Google Shape;186;p15"/>
          <p:cNvSpPr txBox="1"/>
          <p:nvPr>
            <p:ph idx="1" type="body"/>
          </p:nvPr>
        </p:nvSpPr>
        <p:spPr>
          <a:xfrm>
            <a:off x="311700" y="119920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"/>
              <a:t>The parameters for the model is the following: max_depth=30, max_features='auto', n_estimators=400)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"/>
              <a:t>I created 4 different Random Forest Models with different independent variables.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"/>
              <a:t>‘Rf_model’ is the model with the original independent variables. </a:t>
            </a:r>
            <a:endParaRPr/>
          </a:p>
        </p:txBody>
      </p:sp>
      <p:graphicFrame>
        <p:nvGraphicFramePr>
          <p:cNvPr id="187" name="Google Shape;187;p15"/>
          <p:cNvGraphicFramePr/>
          <p:nvPr/>
        </p:nvGraphicFramePr>
        <p:xfrm>
          <a:off x="4311600" y="119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{1CFD7F03-4F66-4F28-8C52-4C073EB38EB6}</a:tableStyleId>
              </a:tblPr>
              <a:tblGrid>
                <a:gridCol w="913450"/>
                <a:gridCol w="1451925"/>
                <a:gridCol w="1222025"/>
                <a:gridCol w="1021525"/>
              </a:tblGrid>
              <a:tr h="58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highlight>
                            <a:srgbClr val="FFFFFF"/>
                          </a:highlight>
                        </a:rPr>
                        <a:t>Model</a:t>
                      </a:r>
                      <a:endParaRPr b="1" sz="15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highlight>
                            <a:srgbClr val="FFFFFF"/>
                          </a:highlight>
                        </a:rPr>
                        <a:t>Test R² score</a:t>
                      </a:r>
                      <a:endParaRPr b="1" sz="1500" u="none" cap="none" strike="noStrike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highlight>
                            <a:srgbClr val="FFFFFF"/>
                          </a:highlight>
                        </a:rPr>
                        <a:t>RMSE Score</a:t>
                      </a:r>
                      <a:endParaRPr b="1" sz="15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highlight>
                            <a:srgbClr val="FFFFFF"/>
                          </a:highlight>
                        </a:rPr>
                        <a:t>MAPE</a:t>
                      </a:r>
                      <a:endParaRPr b="1" sz="15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49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rf_model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0.88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$126,597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13%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32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rf_model2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0.87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$142,506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13.8%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49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rf_model3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0.83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$159,335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15%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49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rf_model4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0.70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$213,361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29%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6666"/>
              <a:buNone/>
            </a:pPr>
            <a:r>
              <a:rPr lang="en">
                <a:highlight>
                  <a:schemeClr val="lt1"/>
                </a:highlight>
              </a:rPr>
              <a:t>Results: Random Forest Models Cont.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93" name="Google Shape;193;p16"/>
          <p:cNvSpPr txBox="1"/>
          <p:nvPr>
            <p:ph idx="1" type="body"/>
          </p:nvPr>
        </p:nvSpPr>
        <p:spPr>
          <a:xfrm>
            <a:off x="311700" y="1199200"/>
            <a:ext cx="3999900" cy="37311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"/>
              <a:t>“rf_model2”  is without the insignificant variables based on the Random Forest Feature Importance. 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"/>
              <a:t>"rf_model3” is the top features based on the Random Forest feature importance.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"/>
              <a:t>“rf_model4” is the top features based in the SHAP feature importance. 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"/>
              <a:t>“rf_model” is the model that has performed the best.</a:t>
            </a:r>
            <a:endParaRPr/>
          </a:p>
        </p:txBody>
      </p:sp>
      <p:graphicFrame>
        <p:nvGraphicFramePr>
          <p:cNvPr id="194" name="Google Shape;194;p16"/>
          <p:cNvGraphicFramePr/>
          <p:nvPr/>
        </p:nvGraphicFramePr>
        <p:xfrm>
          <a:off x="4311600" y="137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{1CFD7F03-4F66-4F28-8C52-4C073EB38EB6}</a:tableStyleId>
              </a:tblPr>
              <a:tblGrid>
                <a:gridCol w="913450"/>
                <a:gridCol w="1451925"/>
                <a:gridCol w="1222025"/>
                <a:gridCol w="1021525"/>
              </a:tblGrid>
              <a:tr h="58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highlight>
                            <a:srgbClr val="FFFFFF"/>
                          </a:highlight>
                        </a:rPr>
                        <a:t>Model</a:t>
                      </a:r>
                      <a:endParaRPr b="1" sz="15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highlight>
                            <a:srgbClr val="FFFFFF"/>
                          </a:highlight>
                        </a:rPr>
                        <a:t>Test R² score</a:t>
                      </a:r>
                      <a:endParaRPr b="1" sz="1500" u="none" cap="none" strike="noStrike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highlight>
                            <a:srgbClr val="FFFFFF"/>
                          </a:highlight>
                        </a:rPr>
                        <a:t>RMSE Score</a:t>
                      </a:r>
                      <a:endParaRPr b="1" sz="15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highlight>
                            <a:srgbClr val="FFFFFF"/>
                          </a:highlight>
                        </a:rPr>
                        <a:t>MAPE</a:t>
                      </a:r>
                      <a:endParaRPr b="1" sz="15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49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rf_model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0.88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$126,597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13%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32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rf_model2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0.87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$142,506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13.8%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49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rf_model3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0.83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$159,335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15%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  <a:tr h="49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rf_model4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0.70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$213,361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highlight>
                            <a:srgbClr val="FFFFFF"/>
                          </a:highlight>
                        </a:rPr>
                        <a:t>29%</a:t>
                      </a:r>
                      <a:endParaRPr sz="120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highlight>
                  <a:schemeClr val="lt1"/>
                </a:highlight>
              </a:rPr>
              <a:t>Conclusion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00" name="Google Shape;200;p17"/>
          <p:cNvSpPr txBox="1"/>
          <p:nvPr>
            <p:ph idx="1" type="body"/>
          </p:nvPr>
        </p:nvSpPr>
        <p:spPr>
          <a:xfrm>
            <a:off x="311700" y="1199200"/>
            <a:ext cx="3999900" cy="36322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8108"/>
              <a:buChar char="❖"/>
            </a:pPr>
            <a:r>
              <a:rPr lang="en"/>
              <a:t>Before a home buyer, home seller, or online property listing can use this model, there will need to be improvements. </a:t>
            </a:r>
            <a:endParaRPr/>
          </a:p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8108"/>
              <a:buChar char="❖"/>
            </a:pPr>
            <a:r>
              <a:rPr lang="en"/>
              <a:t>Based on the residuals plot for the “rf_model”, it shows that there is overfitting.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8108"/>
              <a:buChar char="❖"/>
            </a:pPr>
            <a:r>
              <a:rPr lang="en"/>
              <a:t>The residuals plot shows the errors of the prediction between the observed value and the predicted value.</a:t>
            </a:r>
            <a:endParaRPr/>
          </a:p>
        </p:txBody>
      </p:sp>
      <p:pic>
        <p:nvPicPr>
          <p:cNvPr descr="Chart, scatter chart&#10;&#10;Description automatically generated" id="201" name="Google Shape;20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1600" y="1041717"/>
            <a:ext cx="4295140" cy="3060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highlight>
                  <a:schemeClr val="lt1"/>
                </a:highlight>
              </a:rPr>
              <a:t>Conclusion: Cont.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07" name="Google Shape;207;p18"/>
          <p:cNvSpPr txBox="1"/>
          <p:nvPr>
            <p:ph idx="1" type="body"/>
          </p:nvPr>
        </p:nvSpPr>
        <p:spPr>
          <a:xfrm>
            <a:off x="311700" y="1199200"/>
            <a:ext cx="3999900" cy="36322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The next step is to correct the overfitting.</a:t>
            </a:r>
            <a:endParaRPr/>
          </a:p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One way to correct the overfitting is to get more data on the houses sold. 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Hopefully, after making those improvements, this model can be used for a home buyer/seller or an online property listing. </a:t>
            </a:r>
            <a:endParaRPr/>
          </a:p>
        </p:txBody>
      </p:sp>
      <p:pic>
        <p:nvPicPr>
          <p:cNvPr descr="Chart, scatter chart&#10;&#10;Description automatically generated" id="208" name="Google Shape;20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1600" y="1041717"/>
            <a:ext cx="4295140" cy="3060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a650f6605_0_26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a650f6605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Data: Overview &amp; Cleaning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71" name="Google Shape;71;g13a650f6605_0_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Data is from Kaggle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 Data is based on houses sold between May 2014 to May 2015.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There were no duplicates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a650f6605_0_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Data Cleaning: Missing Values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77" name="Google Shape;77;g13a650f6605_0_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There were some missing values.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There were only 2 rows with missing values in the ‘sqft_above'.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There is a row with the "bedrooms" column as 33.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a650f6605_0_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Data Cleaning: Outliers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83" name="Google Shape;83;g13a650f6605_0_1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There are 13 rows with the “bedrooms” column as 0.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There are outliers in the "sqft_lot" column.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There are 5 rows with the “sqft_lot” above 75,000 square footage.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The average went from over 15k to almost 10k square footage.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a650f6605_0_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highlight>
                  <a:schemeClr val="lt1"/>
                </a:highlight>
              </a:rPr>
              <a:t>Analysis: Location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89" name="Google Shape;89;g13a650f6605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0550"/>
            <a:ext cx="716159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a650f6605_0_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Analysis: Location Cont.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95" name="Google Shape;95;g13a650f6605_0_3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g13a650f6605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4075"/>
            <a:ext cx="7050601" cy="37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highlight>
                  <a:schemeClr val="lt1"/>
                </a:highlight>
              </a:rPr>
              <a:t>Distribution of Target Variable: Price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233225" y="1017725"/>
            <a:ext cx="32094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the distribution of price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two modes: </a:t>
            </a:r>
            <a:r>
              <a:rPr b="1" lang="en"/>
              <a:t>$350,000</a:t>
            </a:r>
            <a:r>
              <a:rPr lang="en"/>
              <a:t> and </a:t>
            </a:r>
            <a:r>
              <a:rPr b="1" lang="en"/>
              <a:t>$450,000</a:t>
            </a:r>
            <a:r>
              <a:rPr lang="en"/>
              <a:t>.</a:t>
            </a:r>
            <a:endParaRPr/>
          </a:p>
        </p:txBody>
      </p:sp>
      <p:pic>
        <p:nvPicPr>
          <p:cNvPr id="103" name="Google Shape;10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0600" y="931550"/>
            <a:ext cx="5676599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>
                <a:highlight>
                  <a:schemeClr val="lt1"/>
                </a:highlight>
              </a:rPr>
              <a:t>Random Forest Features Importance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The feature importance chart tells us the most important features in determining the price of the house.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“Sqft_living” is the square footage of a house.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It is the most important feature in determining the price of a home.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descr="A picture containing graphical user interface&#10;&#10;Description automatically generated" id="110" name="Google Shape;1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1600" y="1539338"/>
            <a:ext cx="4624475" cy="2724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