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Oswald" pitchFamily="2" charset="77"/>
      <p:regular r:id="rId25"/>
      <p:bold r:id="rId26"/>
    </p:embeddedFont>
    <p:embeddedFont>
      <p:font typeface="Playfair Displ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D33AF4-7632-469C-942C-7B3BB11D3272}">
  <a:tblStyle styleId="{6AD33AF4-7632-469C-942C-7B3BB11D3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3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f03275bc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f03275bc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f03275bc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f03275bc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55ff1af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55ff1af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2f0102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2f0102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2f0102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2f0102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7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f03275bc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f03275bc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55ff1a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55ff1a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55ff1a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55ff1a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55ff1af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55ff1af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0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8f03275b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8f03275b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f03275b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f03275b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68ece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68ece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f03275bc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f03275bc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f03275bc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f03275bc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2f0102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22f0102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f03275bc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f03275bc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f03275bc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f03275bc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King County, Washington House Prices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7030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Kierra Dangerfield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Latitude vs 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45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latitude of 47.608013. 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 is near Seattle, it’s a possibility of it will have a higher house price.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47.5 and 47.7 latitude.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675" y="1475225"/>
            <a:ext cx="5262225" cy="19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Longitude vs 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564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longitude of -122.335167. 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house’s longitude is near Seattle, it’s a possibility of it will have a higher house price.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-122.4 and -122.2 longitude.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00" y="1234050"/>
            <a:ext cx="5115000" cy="193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Results: Top Features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 dirty="0">
              <a:highlight>
                <a:schemeClr val="lt1"/>
              </a:highlight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‘grade’, ‘sqft_living’, ‘lat’, and ‘long’ are the top features in considering a house’s price.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“Bedrooms”, “condition”, “floors”, “yr_renovated” are insignificant variables based on the feature importance.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3 models to determine the best model to use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41D4EE-FD9E-B11F-5A1B-60CA45B38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0" y="1539338"/>
            <a:ext cx="4624475" cy="2724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 dirty="0">
                <a:highlight>
                  <a:schemeClr val="lt1"/>
                </a:highlight>
              </a:rPr>
              <a:t>Results: Three Models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a Linear Regression, Ridge Regression, and a Random Forest Regression model.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GridSearchCV to determine the best parameters 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Regressor performed the best based on the RMSE (root mean squared error)</a:t>
            </a: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890215695"/>
              </p:ext>
            </p:extLst>
          </p:nvPr>
        </p:nvGraphicFramePr>
        <p:xfrm>
          <a:off x="4612225" y="1134660"/>
          <a:ext cx="4220075" cy="3228236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11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highlight>
                            <a:srgbClr val="FFFFFF"/>
                          </a:highlight>
                        </a:rPr>
                        <a:t>Model</a:t>
                      </a:r>
                      <a:endParaRPr sz="1500" b="1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highlight>
                            <a:srgbClr val="FFFFFF"/>
                          </a:highlight>
                        </a:rPr>
                        <a:t>MAPE</a:t>
                      </a:r>
                      <a:endParaRPr sz="1500" b="1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$202,853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1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$202,870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9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$127,996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13.1%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 dirty="0">
                <a:highlight>
                  <a:schemeClr val="lt1"/>
                </a:highlight>
              </a:rPr>
              <a:t>Results: RMSE AND MAPE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66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>
              <a:lnSpc>
                <a:spcPct val="200000"/>
              </a:lnSpc>
            </a:pPr>
            <a:r>
              <a:rPr lang="en-US" dirty="0"/>
              <a:t>Root Mean Squared Error (RMSE) is the square root of the average squared error.</a:t>
            </a:r>
          </a:p>
          <a:p>
            <a:pPr>
              <a:lnSpc>
                <a:spcPct val="200000"/>
              </a:lnSpc>
            </a:pPr>
            <a:r>
              <a:rPr lang="en-US" dirty="0"/>
              <a:t>RMSE is used to evaluate the quality of predictions by showing how far predictions fall from measured true values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Mean Absolute Percentage Error (MAPE) is used to measure forecast accuracy.</a:t>
            </a:r>
          </a:p>
          <a:p>
            <a:pPr>
              <a:lnSpc>
                <a:spcPct val="200000"/>
              </a:lnSpc>
            </a:pPr>
            <a:r>
              <a:rPr lang="en-US" dirty="0"/>
              <a:t>MAPE is the average of the percentage errors</a:t>
            </a:r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4612225" y="1134660"/>
          <a:ext cx="4220075" cy="3228236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11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highlight>
                            <a:srgbClr val="FFFFFF"/>
                          </a:highlight>
                        </a:rPr>
                        <a:t>Model</a:t>
                      </a:r>
                      <a:endParaRPr sz="1500" b="1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highlight>
                            <a:srgbClr val="FFFFFF"/>
                          </a:highlight>
                        </a:rPr>
                        <a:t>MAPE</a:t>
                      </a:r>
                      <a:endParaRPr sz="1500" b="1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$202,853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1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$202,870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9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lang="en" sz="1200" b="1" dirty="0" err="1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$127,996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13.1%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84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 dirty="0">
                <a:highlight>
                  <a:schemeClr val="lt1"/>
                </a:highlight>
              </a:rPr>
              <a:t>Results: Random Forest Models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parameters for the model is the following: </a:t>
            </a:r>
            <a:r>
              <a:rPr lang="en" dirty="0" err="1"/>
              <a:t>max_depth</a:t>
            </a:r>
            <a:r>
              <a:rPr lang="en" dirty="0"/>
              <a:t>=30, </a:t>
            </a:r>
            <a:r>
              <a:rPr lang="en" dirty="0" err="1"/>
              <a:t>max_features</a:t>
            </a:r>
            <a:r>
              <a:rPr lang="en" dirty="0"/>
              <a:t>='auto', </a:t>
            </a:r>
            <a:r>
              <a:rPr lang="en" dirty="0" err="1"/>
              <a:t>n_estimators</a:t>
            </a:r>
            <a:r>
              <a:rPr lang="en" dirty="0"/>
              <a:t>=400)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 created 4 different Random Forest Models with different independent variables.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‘</a:t>
            </a:r>
            <a:r>
              <a:rPr lang="en" dirty="0" err="1"/>
              <a:t>Rf_model</a:t>
            </a:r>
            <a:r>
              <a:rPr lang="en" dirty="0"/>
              <a:t>’ is the model with the original independent variables. </a:t>
            </a:r>
            <a:endParaRPr dirty="0"/>
          </a:p>
        </p:txBody>
      </p:sp>
      <p:graphicFrame>
        <p:nvGraphicFramePr>
          <p:cNvPr id="149" name="Google Shape;149;p26"/>
          <p:cNvGraphicFramePr/>
          <p:nvPr>
            <p:extLst>
              <p:ext uri="{D42A27DB-BD31-4B8C-83A1-F6EECF244321}">
                <p14:modId xmlns:p14="http://schemas.microsoft.com/office/powerpoint/2010/main" val="778855775"/>
              </p:ext>
            </p:extLst>
          </p:nvPr>
        </p:nvGraphicFramePr>
        <p:xfrm>
          <a:off x="4311600" y="1199200"/>
          <a:ext cx="4608925" cy="2383692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9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6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highlight>
                            <a:srgbClr val="FFFFFF"/>
                          </a:highlight>
                        </a:rPr>
                        <a:t>Model</a:t>
                      </a:r>
                      <a:endParaRPr sz="1500" b="1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sz="15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MAPE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$126,597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13%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0.87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$142,506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13.8%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$159,335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FFFF"/>
                          </a:highlight>
                        </a:rPr>
                        <a:t>15%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rf_model4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$213,361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29%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35304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36666"/>
            </a:pPr>
            <a:r>
              <a:rPr lang="en" dirty="0">
                <a:highlight>
                  <a:schemeClr val="lt1"/>
                </a:highlight>
              </a:rPr>
              <a:t>Results: Random Forest Models Cont.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731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“rf_model2”  is without the insignificant variables based on the Random Forest Feature Importance. </a:t>
            </a:r>
            <a:endParaRPr dirty="0"/>
          </a:p>
          <a:p>
            <a:pPr lvl="0">
              <a:lnSpc>
                <a:spcPct val="200000"/>
              </a:lnSpc>
            </a:pPr>
            <a:r>
              <a:rPr lang="en" dirty="0"/>
              <a:t>"rf_model3” is the top features based on the Random Forest feature importance.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“rf_model4” is the top features based in the SHAP feature importance. 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“</a:t>
            </a:r>
            <a:r>
              <a:rPr lang="en" dirty="0" err="1"/>
              <a:t>rf_model</a:t>
            </a:r>
            <a:r>
              <a:rPr lang="en" dirty="0"/>
              <a:t>” is the model that has performed the best.</a:t>
            </a:r>
            <a:endParaRPr dirty="0"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4311600" y="1199200"/>
          <a:ext cx="4608925" cy="1891645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9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Model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sz="15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highlight>
                            <a:srgbClr val="FFFFFF"/>
                          </a:highlight>
                        </a:rPr>
                        <a:t>MAPE</a:t>
                      </a:r>
                      <a:endParaRPr sz="1500" b="1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$137,152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13.2%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$135,670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$158,108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15.1%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Conclusion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632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Before a home buyer, home seller, or online property listing can use this model, there will need to be improvements.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Based on the residuals plot for the “</a:t>
            </a:r>
            <a:r>
              <a:rPr lang="en" dirty="0" err="1"/>
              <a:t>rf_model</a:t>
            </a:r>
            <a:r>
              <a:rPr lang="en" dirty="0"/>
              <a:t>”, it shows that there is overfitting.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endParaRPr lang="en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The residuals plot shows the errors of the prediction between the observed value and the predicted value.</a:t>
            </a:r>
            <a:endParaRPr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B7D4E5-A94D-1073-C9C1-38779A5B4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1041717"/>
            <a:ext cx="4295140" cy="30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Conclusion: Cont.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99200"/>
            <a:ext cx="3999900" cy="3632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Char char="❖"/>
            </a:pPr>
            <a:r>
              <a:rPr lang="en-US" dirty="0"/>
              <a:t>The next step is to correct the overfitting.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en-US" dirty="0"/>
          </a:p>
          <a:p>
            <a:pPr lvl="0">
              <a:lnSpc>
                <a:spcPct val="150000"/>
              </a:lnSpc>
              <a:buChar char="❖"/>
            </a:pPr>
            <a:r>
              <a:rPr lang="en-US" dirty="0"/>
              <a:t>One way to correct the overfitting is to get more data on the houses sold. </a:t>
            </a:r>
          </a:p>
          <a:p>
            <a:pPr lvl="0">
              <a:lnSpc>
                <a:spcPct val="150000"/>
              </a:lnSpc>
              <a:buChar char="❖"/>
            </a:pPr>
            <a:endParaRPr lang="en-US" dirty="0"/>
          </a:p>
          <a:p>
            <a:pPr lvl="0">
              <a:lnSpc>
                <a:spcPct val="150000"/>
              </a:lnSpc>
              <a:buChar char="❖"/>
            </a:pPr>
            <a:r>
              <a:rPr lang="en-US" dirty="0"/>
              <a:t>Hopefully, after making those improvements, this model can be used for a home buyer/seller or an online property listing.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B7D4E5-A94D-1073-C9C1-38779A5B4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1041717"/>
            <a:ext cx="4295140" cy="306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8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highlight>
                  <a:schemeClr val="lt1"/>
                </a:highlight>
              </a:rPr>
              <a:t>Problem</a:t>
            </a:r>
            <a:endParaRPr sz="3100"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1438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 dirty="0"/>
              <a:t>Buying and/or selling a home can be a stressful time in someone’s life. </a:t>
            </a:r>
            <a:endParaRPr sz="1900" dirty="0"/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 dirty="0"/>
              <a:t>Buyers and sellers need to be able to predict house prices.</a:t>
            </a:r>
            <a:endParaRPr sz="1900" dirty="0"/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 dirty="0"/>
              <a:t>It can be difficult to determine what features of a house will affect a home’s price.</a:t>
            </a:r>
            <a:endParaRPr sz="1900" dirty="0"/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 dirty="0"/>
              <a:t>Need to create a predictive model that home sellers, home buyers, and online property listings can use.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Location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9763"/>
          <a:stretch/>
        </p:blipFill>
        <p:spPr>
          <a:xfrm>
            <a:off x="215500" y="1017725"/>
            <a:ext cx="8136425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Distribution of Price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33225" y="1017725"/>
            <a:ext cx="32094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on the distribution of price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two modes: </a:t>
            </a:r>
            <a:r>
              <a:rPr lang="en" b="1" dirty="0"/>
              <a:t>$350,000</a:t>
            </a:r>
            <a:r>
              <a:rPr lang="en" dirty="0"/>
              <a:t> and </a:t>
            </a:r>
            <a:r>
              <a:rPr lang="en" b="1" dirty="0"/>
              <a:t>$450,000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00" y="779150"/>
            <a:ext cx="5676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The feature importance chart tells us the most important features in determining the price of the house.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dirty="0"/>
              <a:t>“</a:t>
            </a:r>
            <a:r>
              <a:rPr lang="en" dirty="0" err="1"/>
              <a:t>Sqft_living</a:t>
            </a:r>
            <a:r>
              <a:rPr lang="en" dirty="0"/>
              <a:t>” is the square footage of a house.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It is the most important feature in determining the price of a home.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BB3BAF-A25D-BCD0-C4E6-B75812716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0" y="1539338"/>
            <a:ext cx="4624475" cy="27242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“Grade” represents the overall grade given to the housing unit, based on King County grading system. 1 poor ,13 excellent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“lat” and “long”  represents the latitude and longitude of a house.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We will focus on these top 4 features in determining the price.</a:t>
            </a:r>
            <a:endParaRPr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1BD0D8-AA8D-F404-D52D-1AE47205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00" y="1604653"/>
            <a:ext cx="4402725" cy="25935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SHAP Feature Importance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4482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SHAP is based on feature attributions.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the SHAP feature importance, “sqft_living”, “grade”, “long”, “lat” are the top four features.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RF Feature Importance and the SHAP Feature Importance have the same top 4 important features.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D66D33-277A-B006-9F0B-73B62EA3B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3755"/>
            <a:ext cx="4220997" cy="3275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Square Footage vs Price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5382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This chart is showing that the higher the square footage of a house,  typically the higher the price will be.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The most expensive home has 12,000 square feet.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Most of the homes are between 2,000 and 6,000 square feet.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75" y="1017725"/>
            <a:ext cx="5280726" cy="39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Grade vs 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64700" y="1100975"/>
            <a:ext cx="22098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grade is based off of King County’s grading system.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should expect a higher house price if you have a better grade.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Typically, the houses with a higher grade have a higher house price.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825" y="864275"/>
            <a:ext cx="7037550" cy="40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1036</Words>
  <Application>Microsoft Macintosh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Montserrat</vt:lpstr>
      <vt:lpstr>Playfair Display</vt:lpstr>
      <vt:lpstr>Oswald</vt:lpstr>
      <vt:lpstr>Arial</vt:lpstr>
      <vt:lpstr>Pop</vt:lpstr>
      <vt:lpstr>Predicting King County, Washington House Prices</vt:lpstr>
      <vt:lpstr>Problem</vt:lpstr>
      <vt:lpstr>Analysis: Location</vt:lpstr>
      <vt:lpstr>Distribution of Price</vt:lpstr>
      <vt:lpstr>Random Forest Features Importance</vt:lpstr>
      <vt:lpstr>Random Forest Features Importance </vt:lpstr>
      <vt:lpstr>SHAP Feature Importance</vt:lpstr>
      <vt:lpstr>Analysis: Square Footage vs Price</vt:lpstr>
      <vt:lpstr>Analysis: Grade vs Price </vt:lpstr>
      <vt:lpstr>Analysis: Latitude vs Price </vt:lpstr>
      <vt:lpstr>Analysis: Longitude vs Price </vt:lpstr>
      <vt:lpstr>Results: Top Features </vt:lpstr>
      <vt:lpstr>Results: Three Models</vt:lpstr>
      <vt:lpstr>Results: RMSE AND MAPE</vt:lpstr>
      <vt:lpstr>Results: Random Forest Models</vt:lpstr>
      <vt:lpstr>Results: Random Forest Models Cont.</vt:lpstr>
      <vt:lpstr>Conclusion</vt:lpstr>
      <vt:lpstr>Conclusion: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King County, Washington House Prices</dc:title>
  <cp:lastModifiedBy>kierra dangerfield</cp:lastModifiedBy>
  <cp:revision>3</cp:revision>
  <dcterms:modified xsi:type="dcterms:W3CDTF">2022-06-23T14:29:33Z</dcterms:modified>
</cp:coreProperties>
</file>