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33AF4-7632-469C-942C-7B3BB11D3272}">
  <a:tblStyle styleId="{6AD33AF4-7632-469C-942C-7B3BB11D3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f03275b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f03275b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f03275b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f03275b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55ff1a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f55ff1a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2f0102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2f0102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f03275b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f03275b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55ff1a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55ff1a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55ff1a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55ff1a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8f03275b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8f03275b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f03275b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f03275b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68ece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68ec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f03275bc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f03275bc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f03275b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f03275b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2f010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22f010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f03275b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f03275b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f03275bc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f03275bc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King County, Washington House Prices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7030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Kierra Dangerfield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Analysis: Latitude vs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34050"/>
            <a:ext cx="345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Seattle, Washington has a latitude of 47.608013.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closer a house is near Seattle, it’s a possibility of it will have a higher house price.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higher priced homes are in between 47.5 and 47.7 latitude.</a:t>
            </a:r>
            <a:r>
              <a:rPr lang="en"/>
              <a:t> 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675" y="1475225"/>
            <a:ext cx="5262225" cy="19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Analysis: Longitude vs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34050"/>
            <a:ext cx="3564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Seattle, Washington has a longitude of -122.335167.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closer a house’s longitude is near Seattle, it’s a possibility of it will have a higher house price.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higher priced homes are in between -122.4 and -122.2 longitude.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700" y="1234050"/>
            <a:ext cx="5115000" cy="193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Results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‘grade’, ‘sqft_living’, ‘lat’, and ‘long’ are the top features in considering a house’s price.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“Bedrooms”, “condition”, “floors”, “yr_renovated” are insignificant variables based on the feature importance.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3 models to determine the best model to use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425" y="1063500"/>
            <a:ext cx="4651875" cy="32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a Linear Regression, Ridge Regression, and a Random Forest Regression model.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GridSearchCV to determine the best </a:t>
            </a:r>
            <a:r>
              <a:rPr lang="en"/>
              <a:t>parameters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Regressor performed the best based on the RMSE (root mean squared error)</a:t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4781225" y="8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1132675"/>
                <a:gridCol w="1375550"/>
                <a:gridCol w="942525"/>
                <a:gridCol w="769325"/>
              </a:tblGrid>
              <a:tr h="59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Best Parameters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3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n/a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$213,499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25.5%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68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Ridge Regression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copy_X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True, 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fit_intercept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True, 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n_jobs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1,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normalize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False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$213,519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25.5%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23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 Regressor 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max_depth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30, 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max_features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'auto', </a:t>
                      </a:r>
                      <a:r>
                        <a:rPr b="1" lang="en" sz="1200">
                          <a:highlight>
                            <a:srgbClr val="FFFFFF"/>
                          </a:highlight>
                        </a:rPr>
                        <a:t>n_estimators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: 400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$138,081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13.3%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parameters for the model is the following: max_depth=30, max_features='auto', n_estimators=400)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created 3 </a:t>
            </a:r>
            <a:r>
              <a:rPr lang="en"/>
              <a:t>different</a:t>
            </a:r>
            <a:r>
              <a:rPr lang="en"/>
              <a:t> Random Forest Models with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independent</a:t>
            </a:r>
            <a:r>
              <a:rPr lang="en"/>
              <a:t> variables.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‘Rf_model’ is the model with the original independent variables. 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4311600" y="11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913450"/>
                <a:gridCol w="1451925"/>
                <a:gridCol w="1222025"/>
                <a:gridCol w="1021525"/>
              </a:tblGrid>
              <a:tr h="5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Test R² score</a:t>
                      </a:r>
                      <a:endParaRPr b="1" sz="15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7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$137,152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13.2%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$135,670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13.3%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rf_model3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$158,108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15.1%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‘Rf_model2’  is without the insignificant variables based on the Random Forest Feature Importance.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‘Rf_model3’ is the top features based on the Random Forest and SHAP feature importance.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“Rf_model” is the model that has performed the best.</a:t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4311600" y="11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{6AD33AF4-7632-469C-942C-7B3BB11D3272}</a:tableStyleId>
              </a:tblPr>
              <a:tblGrid>
                <a:gridCol w="913450"/>
                <a:gridCol w="1451925"/>
                <a:gridCol w="1222025"/>
                <a:gridCol w="1021525"/>
              </a:tblGrid>
              <a:tr h="5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Test R² score</a:t>
                      </a:r>
                      <a:endParaRPr b="1" sz="15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7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$137,152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13.2%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rf_model2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0.86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$135,670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13.3%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rf_model3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0.80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$158,108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15.1%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Conclusion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Based on the residuals plot for the “rf_model”, it shows that there is overfitting.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next step is to correct the overfitting.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One way to correct the overfitting is to get more data on the houses sold. 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88" y="871525"/>
            <a:ext cx="46958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highlight>
                  <a:schemeClr val="lt1"/>
                </a:highlight>
              </a:rPr>
              <a:t>Problem</a:t>
            </a:r>
            <a:endParaRPr sz="3100"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143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Buying and/or selling a home can be a stressful time in someone’s life. </a:t>
            </a:r>
            <a:endParaRPr sz="200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Buys and sellers need to be able to predict house prices.</a:t>
            </a:r>
            <a:endParaRPr sz="200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It can be difficult to determine what features of a house will affect a home’s price.</a:t>
            </a:r>
            <a:endParaRPr sz="2000"/>
          </a:p>
          <a:p>
            <a:pPr indent="-3270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Need to create a predictive model that home sellers, home buyers, and online property listings can use.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Location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9763" l="0" r="0" t="0"/>
          <a:stretch/>
        </p:blipFill>
        <p:spPr>
          <a:xfrm>
            <a:off x="215500" y="1017725"/>
            <a:ext cx="8136425" cy="39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Distribution of Price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3225" y="1017725"/>
            <a:ext cx="3209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distribution of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modes: </a:t>
            </a:r>
            <a:r>
              <a:rPr b="1" lang="en"/>
              <a:t>$350,000</a:t>
            </a:r>
            <a:r>
              <a:rPr lang="en"/>
              <a:t> and </a:t>
            </a:r>
            <a:r>
              <a:rPr b="1" lang="en"/>
              <a:t>$450,000</a:t>
            </a:r>
            <a:r>
              <a:rPr lang="en"/>
              <a:t>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600" y="779150"/>
            <a:ext cx="5676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Random Forest Features Importance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feature importance chart tells us the most important features in determining the price of the house.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“Sqft_living” is the square footage of a house.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It is the most important feature in </a:t>
            </a:r>
            <a:r>
              <a:rPr lang="en"/>
              <a:t>determining</a:t>
            </a:r>
            <a:r>
              <a:rPr lang="en"/>
              <a:t> the price of a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425" y="1063500"/>
            <a:ext cx="4651875" cy="32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Random Forest Features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“Grade” represents the overall grade given to the housing unit, based on King County grading system. 1 poor ,13 excellent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“lat” and “long”  represents the latitude and longitude of a house.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We will focus on these top 4 features in </a:t>
            </a:r>
            <a:r>
              <a:rPr lang="en"/>
              <a:t>determining</a:t>
            </a:r>
            <a:r>
              <a:rPr lang="en"/>
              <a:t> the price.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425" y="1063500"/>
            <a:ext cx="4651875" cy="32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SHAP Feature Importance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4050"/>
            <a:ext cx="448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SHAP is based on feature attributions.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Based on the SHAP feature importance, “sqft_living”, “grade”, “long”, “lat” are the top four features.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RF Feature Importance and the SHAP Feature Importance have the same top 4 important features.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200" y="1364175"/>
            <a:ext cx="3824100" cy="307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Square Footage vs Price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34050"/>
            <a:ext cx="3538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This chart is showing that the higher the square footage of a house,  typically the higher the price will be.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The most expensive home has 12,000 square feet.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Most of the homes are between 2,000 and 6,000 square feet.</a:t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275" y="1017725"/>
            <a:ext cx="5280726" cy="39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Grade vs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4700" y="1100975"/>
            <a:ext cx="22098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grade is based off of King County’s grading system.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should expect a higher house price if you have a better grade.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Typically, the houses with a higher grade have a higher house price.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825" y="864275"/>
            <a:ext cx="7037550" cy="40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