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63" r:id="rId6"/>
    <p:sldId id="264" r:id="rId7"/>
    <p:sldId id="265" r:id="rId8"/>
    <p:sldId id="266" r:id="rId9"/>
    <p:sldId id="282" r:id="rId10"/>
    <p:sldId id="283" r:id="rId11"/>
    <p:sldId id="284" r:id="rId12"/>
    <p:sldId id="280" r:id="rId13"/>
    <p:sldId id="285" r:id="rId14"/>
    <p:sldId id="286"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p:cViewPr varScale="1">
        <p:scale>
          <a:sx n="138" d="100"/>
          <a:sy n="138" d="100"/>
        </p:scale>
        <p:origin x="176"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E42E7-EF28-47F6-81EF-86DA216DBA28}"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A3EDA2EC-153B-4C00-BBAA-F2A673EA98DF}">
      <dgm:prSet/>
      <dgm:spPr/>
      <dgm:t>
        <a:bodyPr/>
        <a:lstStyle/>
        <a:p>
          <a:r>
            <a:rPr lang="en-US" b="1" i="0" baseline="0" dirty="0"/>
            <a:t>Findings</a:t>
          </a:r>
          <a:endParaRPr lang="en-US" dirty="0"/>
        </a:p>
      </dgm:t>
    </dgm:pt>
    <dgm:pt modelId="{EB2F0F12-5D62-4466-98ED-232DEC742F6B}" type="parTrans" cxnId="{B640EAF0-04AF-46E0-85E4-D3A7F97C2F5B}">
      <dgm:prSet/>
      <dgm:spPr/>
      <dgm:t>
        <a:bodyPr/>
        <a:lstStyle/>
        <a:p>
          <a:endParaRPr lang="en-US"/>
        </a:p>
      </dgm:t>
    </dgm:pt>
    <dgm:pt modelId="{D7151119-7DF7-462F-A25C-F631D48B6951}" type="sibTrans" cxnId="{B640EAF0-04AF-46E0-85E4-D3A7F97C2F5B}">
      <dgm:prSet/>
      <dgm:spPr/>
      <dgm:t>
        <a:bodyPr/>
        <a:lstStyle/>
        <a:p>
          <a:endParaRPr lang="en-US"/>
        </a:p>
      </dgm:t>
    </dgm:pt>
    <dgm:pt modelId="{32EDF66A-954C-4DC4-93D2-767165B12F04}">
      <dgm:prSet/>
      <dgm:spPr/>
      <dgm:t>
        <a:bodyPr/>
        <a:lstStyle/>
        <a:p>
          <a:br>
            <a:rPr lang="en-US" b="1" i="0" baseline="0" dirty="0"/>
          </a:br>
          <a:r>
            <a:rPr lang="en-US" b="1" i="0" baseline="0" dirty="0"/>
            <a:t>Insights</a:t>
          </a:r>
          <a:endParaRPr lang="en-US" dirty="0"/>
        </a:p>
      </dgm:t>
    </dgm:pt>
    <dgm:pt modelId="{F4DC80E8-6987-4E6C-8E14-0F686237ACEC}" type="parTrans" cxnId="{F666FDCA-0643-4CFE-A914-DF1183D7DC7E}">
      <dgm:prSet/>
      <dgm:spPr/>
      <dgm:t>
        <a:bodyPr/>
        <a:lstStyle/>
        <a:p>
          <a:endParaRPr lang="en-US"/>
        </a:p>
      </dgm:t>
    </dgm:pt>
    <dgm:pt modelId="{C492C211-5650-41D3-8ADD-E1972F3B875C}" type="sibTrans" cxnId="{F666FDCA-0643-4CFE-A914-DF1183D7DC7E}">
      <dgm:prSet/>
      <dgm:spPr/>
      <dgm:t>
        <a:bodyPr/>
        <a:lstStyle/>
        <a:p>
          <a:endParaRPr lang="en-US"/>
        </a:p>
      </dgm:t>
    </dgm:pt>
    <dgm:pt modelId="{C0C8EB6D-3004-4E95-96BB-E3B974A71854}">
      <dgm:prSet custT="1"/>
      <dgm:spPr/>
      <dgm:t>
        <a:bodyPr/>
        <a:lstStyle/>
        <a:p>
          <a:pPr>
            <a:buFont typeface="Arial" panose="020B0604020202020204" pitchFamily="34" charset="0"/>
            <a:buNone/>
          </a:pPr>
          <a:r>
            <a:rPr lang="en-GB" sz="11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Đây</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là</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tệp</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khách</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hàng</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trẻ</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tuổi</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thu</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nhập</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khá</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tần</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suất</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mua</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sắm</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cao</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và</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tập</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trung</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vào</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ba</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danh</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mục</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Điện</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tử</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Thể</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thao</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và</a:t>
          </a:r>
          <a:r>
            <a:rPr lang="en-GB" sz="1300" b="0" i="0" kern="1200" dirty="0">
              <a:solidFill>
                <a:prstClr val="black">
                  <a:hueOff val="0"/>
                  <a:satOff val="0"/>
                  <a:lumOff val="0"/>
                  <a:alphaOff val="0"/>
                </a:prstClr>
              </a:solidFill>
              <a:latin typeface="Calibri" panose="020F0502020204030204"/>
              <a:ea typeface="+mn-ea"/>
              <a:cs typeface="+mn-cs"/>
            </a:rPr>
            <a:t> Trang </a:t>
          </a:r>
          <a:r>
            <a:rPr lang="en-GB" sz="1300" b="0" i="0" kern="1200" dirty="0" err="1">
              <a:solidFill>
                <a:prstClr val="black">
                  <a:hueOff val="0"/>
                  <a:satOff val="0"/>
                  <a:lumOff val="0"/>
                  <a:alphaOff val="0"/>
                </a:prstClr>
              </a:solidFill>
              <a:latin typeface="Calibri" panose="020F0502020204030204"/>
              <a:ea typeface="+mn-ea"/>
              <a:cs typeface="+mn-cs"/>
            </a:rPr>
            <a:t>trí</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nhà</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cửa</a:t>
          </a:r>
          <a:r>
            <a:rPr lang="en-GB" sz="1300" b="0" i="0" kern="1200" dirty="0">
              <a:solidFill>
                <a:prstClr val="black">
                  <a:hueOff val="0"/>
                  <a:satOff val="0"/>
                  <a:lumOff val="0"/>
                  <a:alphaOff val="0"/>
                </a:prstClr>
              </a:solidFill>
              <a:latin typeface="Calibri" panose="020F0502020204030204"/>
              <a:ea typeface="+mn-ea"/>
              <a:cs typeface="+mn-cs"/>
            </a:rPr>
            <a:t>.</a:t>
          </a:r>
        </a:p>
      </dgm:t>
    </dgm:pt>
    <dgm:pt modelId="{15037AC7-DD71-4E8F-912D-E64373E6610A}" type="parTrans" cxnId="{7D20AEC2-118B-4B6A-95FF-872ECAB2026F}">
      <dgm:prSet/>
      <dgm:spPr/>
      <dgm:t>
        <a:bodyPr/>
        <a:lstStyle/>
        <a:p>
          <a:endParaRPr lang="en-US"/>
        </a:p>
      </dgm:t>
    </dgm:pt>
    <dgm:pt modelId="{A026A9EA-BFAB-4248-BFB5-2458A1AA91E7}" type="sibTrans" cxnId="{7D20AEC2-118B-4B6A-95FF-872ECAB2026F}">
      <dgm:prSet/>
      <dgm:spPr/>
      <dgm:t>
        <a:bodyPr/>
        <a:lstStyle/>
        <a:p>
          <a:endParaRPr lang="en-US"/>
        </a:p>
      </dgm:t>
    </dgm:pt>
    <dgm:pt modelId="{2E6E989E-20E3-465F-9A17-06BDF70B711D}">
      <dgm:prSet custT="1"/>
      <dgm:spPr/>
      <dgm:t>
        <a:bodyPr/>
        <a:lstStyle/>
        <a:p>
          <a:r>
            <a:rPr lang="en-GB" sz="1300" b="1" i="0" dirty="0"/>
            <a:t>Average Age</a:t>
          </a:r>
          <a:r>
            <a:rPr lang="en-GB" sz="1300" b="0" i="0" dirty="0"/>
            <a:t>: 28 (</a:t>
          </a:r>
          <a:r>
            <a:rPr lang="en-GB" sz="1300" b="0" i="0" dirty="0" err="1"/>
            <a:t>khách</a:t>
          </a:r>
          <a:r>
            <a:rPr lang="en-GB" sz="1300" b="0" i="0" dirty="0"/>
            <a:t> </a:t>
          </a:r>
          <a:r>
            <a:rPr lang="en-GB" sz="1300" b="0" i="0" dirty="0" err="1"/>
            <a:t>hàng</a:t>
          </a:r>
          <a:r>
            <a:rPr lang="en-GB" sz="1300" b="0" i="0" dirty="0"/>
            <a:t> </a:t>
          </a:r>
          <a:r>
            <a:rPr lang="en-GB" sz="1300" b="0" i="0" dirty="0" err="1"/>
            <a:t>trẻ</a:t>
          </a:r>
          <a:r>
            <a:rPr lang="en-GB" sz="1300" b="0" i="0" dirty="0"/>
            <a:t>)</a:t>
          </a:r>
          <a:endParaRPr lang="en-US" sz="1300" dirty="0"/>
        </a:p>
      </dgm:t>
    </dgm:pt>
    <dgm:pt modelId="{C50D0EA6-C6CA-4E80-A425-5E06C6A6C536}" type="sibTrans" cxnId="{07868E23-BB8D-4588-A379-3CAF270CBD15}">
      <dgm:prSet/>
      <dgm:spPr/>
      <dgm:t>
        <a:bodyPr/>
        <a:lstStyle/>
        <a:p>
          <a:endParaRPr lang="en-US"/>
        </a:p>
      </dgm:t>
    </dgm:pt>
    <dgm:pt modelId="{440503AE-1A12-46FF-854F-BDAA72129B5A}" type="parTrans" cxnId="{07868E23-BB8D-4588-A379-3CAF270CBD15}">
      <dgm:prSet/>
      <dgm:spPr/>
      <dgm:t>
        <a:bodyPr/>
        <a:lstStyle/>
        <a:p>
          <a:endParaRPr lang="en-US"/>
        </a:p>
      </dgm:t>
    </dgm:pt>
    <dgm:pt modelId="{4AF057CC-AF46-C649-84DD-B73923E2007D}">
      <dgm:prSet custT="1"/>
      <dgm:spPr/>
      <dgm:t>
        <a:bodyPr/>
        <a:lstStyle/>
        <a:p>
          <a:pPr>
            <a:buFont typeface="Arial" panose="020B0604020202020204" pitchFamily="34" charset="0"/>
            <a:buChar char="•"/>
          </a:pPr>
          <a:r>
            <a:rPr lang="en-GB" sz="1300" b="1" i="0" dirty="0"/>
            <a:t>Average Income</a:t>
          </a:r>
          <a:r>
            <a:rPr lang="en-GB" sz="1300" b="0" i="0" dirty="0"/>
            <a:t>: $88,163 (</a:t>
          </a:r>
          <a:r>
            <a:rPr lang="en-GB" sz="1300" b="0" i="0" dirty="0" err="1"/>
            <a:t>khá</a:t>
          </a:r>
          <a:r>
            <a:rPr lang="en-GB" sz="1300" b="0" i="0" dirty="0"/>
            <a:t>)</a:t>
          </a:r>
        </a:p>
      </dgm:t>
    </dgm:pt>
    <dgm:pt modelId="{848742B2-A6A7-2D49-AF01-7ED50A910D0F}" type="parTrans" cxnId="{0C568829-5CD2-7F42-B54D-8229D8045AAA}">
      <dgm:prSet/>
      <dgm:spPr/>
      <dgm:t>
        <a:bodyPr/>
        <a:lstStyle/>
        <a:p>
          <a:endParaRPr lang="en-GB"/>
        </a:p>
      </dgm:t>
    </dgm:pt>
    <dgm:pt modelId="{4BE4A34F-AF1C-FC47-A84C-5FDB6017844E}" type="sibTrans" cxnId="{0C568829-5CD2-7F42-B54D-8229D8045AAA}">
      <dgm:prSet/>
      <dgm:spPr/>
      <dgm:t>
        <a:bodyPr/>
        <a:lstStyle/>
        <a:p>
          <a:endParaRPr lang="en-GB"/>
        </a:p>
      </dgm:t>
    </dgm:pt>
    <dgm:pt modelId="{9F75E401-278F-0444-B2CF-16094A875862}">
      <dgm:prSet custT="1"/>
      <dgm:spPr/>
      <dgm:t>
        <a:bodyPr/>
        <a:lstStyle/>
        <a:p>
          <a:pPr>
            <a:buFont typeface="Arial" panose="020B0604020202020204" pitchFamily="34" charset="0"/>
            <a:buChar char="•"/>
          </a:pPr>
          <a:r>
            <a:rPr lang="en-GB" sz="1300" b="1" i="0" dirty="0"/>
            <a:t>Gender</a:t>
          </a:r>
          <a:r>
            <a:rPr lang="en-GB" sz="1300" b="0" i="0" dirty="0"/>
            <a:t>: Male</a:t>
          </a:r>
        </a:p>
      </dgm:t>
    </dgm:pt>
    <dgm:pt modelId="{B2AEDDE3-6174-C546-AA5F-D3D27AF8A6E2}" type="parTrans" cxnId="{78F9A292-A3DA-F64C-BB9E-D4A190F6F717}">
      <dgm:prSet/>
      <dgm:spPr/>
      <dgm:t>
        <a:bodyPr/>
        <a:lstStyle/>
        <a:p>
          <a:endParaRPr lang="en-GB"/>
        </a:p>
      </dgm:t>
    </dgm:pt>
    <dgm:pt modelId="{8F97475D-042C-0241-AB36-69827DFF67BC}" type="sibTrans" cxnId="{78F9A292-A3DA-F64C-BB9E-D4A190F6F717}">
      <dgm:prSet/>
      <dgm:spPr/>
      <dgm:t>
        <a:bodyPr/>
        <a:lstStyle/>
        <a:p>
          <a:endParaRPr lang="en-GB"/>
        </a:p>
      </dgm:t>
    </dgm:pt>
    <dgm:pt modelId="{B4BCB9B3-A6C3-1440-A3BE-73CF6362C9E2}">
      <dgm:prSet custT="1"/>
      <dgm:spPr/>
      <dgm:t>
        <a:bodyPr/>
        <a:lstStyle/>
        <a:p>
          <a:pPr>
            <a:buFont typeface="Arial" panose="020B0604020202020204" pitchFamily="34" charset="0"/>
            <a:buChar char="•"/>
          </a:pPr>
          <a:r>
            <a:rPr lang="en-GB" sz="1300" b="1" i="0" dirty="0"/>
            <a:t>Moderate Spending Score</a:t>
          </a:r>
          <a:r>
            <a:rPr lang="en-GB" sz="1300" b="0" i="0" dirty="0"/>
            <a:t>: 51</a:t>
          </a:r>
        </a:p>
      </dgm:t>
    </dgm:pt>
    <dgm:pt modelId="{C3E7BAD9-54BD-7942-917C-D46E18C3A568}" type="parTrans" cxnId="{BC8243BE-582F-F747-9F1C-A0A092609455}">
      <dgm:prSet/>
      <dgm:spPr/>
      <dgm:t>
        <a:bodyPr/>
        <a:lstStyle/>
        <a:p>
          <a:endParaRPr lang="en-GB"/>
        </a:p>
      </dgm:t>
    </dgm:pt>
    <dgm:pt modelId="{644DBEB9-9B55-6A4F-9C35-F2F941502918}" type="sibTrans" cxnId="{BC8243BE-582F-F747-9F1C-A0A092609455}">
      <dgm:prSet/>
      <dgm:spPr/>
      <dgm:t>
        <a:bodyPr/>
        <a:lstStyle/>
        <a:p>
          <a:endParaRPr lang="en-GB"/>
        </a:p>
      </dgm:t>
    </dgm:pt>
    <dgm:pt modelId="{68D2DA74-B5F9-0A46-BBA4-D39906063872}">
      <dgm:prSet custT="1"/>
      <dgm:spPr/>
      <dgm:t>
        <a:bodyPr/>
        <a:lstStyle/>
        <a:p>
          <a:pPr>
            <a:buFont typeface="Arial" panose="020B0604020202020204" pitchFamily="34" charset="0"/>
            <a:buChar char="•"/>
          </a:pPr>
          <a:r>
            <a:rPr lang="en-GB" sz="1300" b="1" i="0" dirty="0"/>
            <a:t>Purchase Frequency</a:t>
          </a:r>
          <a:r>
            <a:rPr lang="en-GB" sz="1300" b="0" i="0" dirty="0"/>
            <a:t>: 28 </a:t>
          </a:r>
          <a:r>
            <a:rPr lang="en-GB" sz="1300" b="0" i="0" dirty="0" err="1"/>
            <a:t>lần</a:t>
          </a:r>
          <a:r>
            <a:rPr lang="en-GB" sz="1300" b="0" i="0" dirty="0"/>
            <a:t> /</a:t>
          </a:r>
          <a:r>
            <a:rPr lang="en-GB" sz="1300" b="0" i="0" dirty="0" err="1"/>
            <a:t>năm</a:t>
          </a:r>
          <a:r>
            <a:rPr lang="en-GB" sz="1300" b="0" i="0" dirty="0"/>
            <a:t> (</a:t>
          </a:r>
          <a:r>
            <a:rPr lang="en-GB" sz="1300" b="0" i="0" dirty="0" err="1"/>
            <a:t>tần</a:t>
          </a:r>
          <a:r>
            <a:rPr lang="en-GB" sz="1300" b="0" i="0" dirty="0"/>
            <a:t> </a:t>
          </a:r>
          <a:r>
            <a:rPr lang="en-GB" sz="1300" b="0" i="0" dirty="0" err="1"/>
            <a:t>suất</a:t>
          </a:r>
          <a:r>
            <a:rPr lang="en-GB" sz="1300" b="0" i="0" dirty="0"/>
            <a:t> </a:t>
          </a:r>
          <a:r>
            <a:rPr lang="en-GB" sz="1300" b="0" i="0" dirty="0" err="1"/>
            <a:t>mua</a:t>
          </a:r>
          <a:r>
            <a:rPr lang="en-GB" sz="1300" b="0" i="0" dirty="0"/>
            <a:t> </a:t>
          </a:r>
          <a:r>
            <a:rPr lang="en-GB" sz="1300" b="0" i="0" dirty="0" err="1"/>
            <a:t>sắm</a:t>
          </a:r>
          <a:r>
            <a:rPr lang="en-GB" sz="1300" b="0" i="0" dirty="0"/>
            <a:t> </a:t>
          </a:r>
          <a:r>
            <a:rPr lang="en-GB" sz="1300" b="0" i="0" dirty="0" err="1"/>
            <a:t>khá</a:t>
          </a:r>
          <a:r>
            <a:rPr lang="en-GB" sz="1300" b="0" i="0" dirty="0"/>
            <a:t> </a:t>
          </a:r>
          <a:r>
            <a:rPr lang="en-GB" sz="1300" b="0" i="0" dirty="0" err="1"/>
            <a:t>cao</a:t>
          </a:r>
          <a:r>
            <a:rPr lang="en-GB" sz="1300" b="0" i="0" dirty="0"/>
            <a:t>)</a:t>
          </a:r>
        </a:p>
      </dgm:t>
    </dgm:pt>
    <dgm:pt modelId="{6329330E-FCAB-134F-994E-921A9F9C0CFB}" type="parTrans" cxnId="{3519BE35-488A-324D-9FB2-BCCB9AF90973}">
      <dgm:prSet/>
      <dgm:spPr/>
      <dgm:t>
        <a:bodyPr/>
        <a:lstStyle/>
        <a:p>
          <a:endParaRPr lang="en-GB"/>
        </a:p>
      </dgm:t>
    </dgm:pt>
    <dgm:pt modelId="{A4666DB8-005D-3441-8B95-376A1D703891}" type="sibTrans" cxnId="{3519BE35-488A-324D-9FB2-BCCB9AF90973}">
      <dgm:prSet/>
      <dgm:spPr/>
      <dgm:t>
        <a:bodyPr/>
        <a:lstStyle/>
        <a:p>
          <a:endParaRPr lang="en-GB"/>
        </a:p>
      </dgm:t>
    </dgm:pt>
    <dgm:pt modelId="{AD29BC8B-9B93-084B-BCE5-64477D22F5F4}">
      <dgm:prSet custT="1"/>
      <dgm:spPr/>
      <dgm:t>
        <a:bodyPr/>
        <a:lstStyle/>
        <a:p>
          <a:pPr>
            <a:buFont typeface="Arial" panose="020B0604020202020204" pitchFamily="34" charset="0"/>
            <a:buChar char="•"/>
          </a:pPr>
          <a:r>
            <a:rPr lang="en-GB" sz="1300" b="1" i="0" dirty="0"/>
            <a:t>Most preferred category</a:t>
          </a:r>
          <a:r>
            <a:rPr lang="en-GB" sz="1300" b="0" i="0" dirty="0"/>
            <a:t>: Electronics | Sports | Home &amp; Garden</a:t>
          </a:r>
        </a:p>
      </dgm:t>
    </dgm:pt>
    <dgm:pt modelId="{C83CEA08-656A-F64A-B42A-9718186033B6}" type="parTrans" cxnId="{DFC18189-D0DA-5A48-94BA-25BABDD4A847}">
      <dgm:prSet/>
      <dgm:spPr/>
      <dgm:t>
        <a:bodyPr/>
        <a:lstStyle/>
        <a:p>
          <a:endParaRPr lang="en-GB"/>
        </a:p>
      </dgm:t>
    </dgm:pt>
    <dgm:pt modelId="{B972A387-5698-3641-9F55-5B959733BB76}" type="sibTrans" cxnId="{DFC18189-D0DA-5A48-94BA-25BABDD4A847}">
      <dgm:prSet/>
      <dgm:spPr/>
      <dgm:t>
        <a:bodyPr/>
        <a:lstStyle/>
        <a:p>
          <a:endParaRPr lang="en-GB"/>
        </a:p>
      </dgm:t>
    </dgm:pt>
    <dgm:pt modelId="{24457686-22AB-354C-B86F-603AA534106E}">
      <dgm:prSet custT="1"/>
      <dgm:spPr/>
      <dgm:t>
        <a:bodyPr/>
        <a:lstStyle/>
        <a:p>
          <a:pPr>
            <a:buFont typeface="+mj-lt"/>
            <a:buAutoNum type="arabicPeriod"/>
          </a:pPr>
          <a:r>
            <a:rPr lang="vi-VN" sz="1300" b="0" i="0" kern="1200" dirty="0">
              <a:solidFill>
                <a:prstClr val="black">
                  <a:hueOff val="0"/>
                  <a:satOff val="0"/>
                  <a:lumOff val="0"/>
                  <a:alphaOff val="0"/>
                </a:prstClr>
              </a:solidFill>
              <a:latin typeface="Calibri" panose="020F0502020204030204"/>
              <a:ea typeface="+mn-ea"/>
              <a:cs typeface="+mn-cs"/>
            </a:rPr>
            <a:t>- Với điểm chi tiêu trung bình, họ có tiềm năng chi tiêu nhiều hơn nếu được cung cấp các chương trình khuyến mãi phù hợp và sản phẩm chất lượng</a:t>
          </a:r>
        </a:p>
      </dgm:t>
    </dgm:pt>
    <dgm:pt modelId="{FDF5AB77-7688-0748-9455-FB7809E50DC2}" type="parTrans" cxnId="{8AF9CDA9-C577-784F-9BF0-93639A989691}">
      <dgm:prSet/>
      <dgm:spPr/>
      <dgm:t>
        <a:bodyPr/>
        <a:lstStyle/>
        <a:p>
          <a:endParaRPr lang="en-GB"/>
        </a:p>
      </dgm:t>
    </dgm:pt>
    <dgm:pt modelId="{7475292F-D6AA-F340-9481-E508A62CB071}" type="sibTrans" cxnId="{8AF9CDA9-C577-784F-9BF0-93639A989691}">
      <dgm:prSet/>
      <dgm:spPr/>
      <dgm:t>
        <a:bodyPr/>
        <a:lstStyle/>
        <a:p>
          <a:endParaRPr lang="en-GB"/>
        </a:p>
      </dgm:t>
    </dgm:pt>
    <dgm:pt modelId="{4BC2055E-35DD-4D38-AF01-5B7A1FFA6F87}" type="pres">
      <dgm:prSet presAssocID="{203E42E7-EF28-47F6-81EF-86DA216DBA28}" presName="Name0" presStyleCnt="0">
        <dgm:presLayoutVars>
          <dgm:dir/>
          <dgm:animLvl val="lvl"/>
          <dgm:resizeHandles val="exact"/>
        </dgm:presLayoutVars>
      </dgm:prSet>
      <dgm:spPr/>
    </dgm:pt>
    <dgm:pt modelId="{494877D3-5F8C-4819-8B4A-24F9CC34F501}" type="pres">
      <dgm:prSet presAssocID="{32EDF66A-954C-4DC4-93D2-767165B12F04}" presName="boxAndChildren" presStyleCnt="0"/>
      <dgm:spPr/>
    </dgm:pt>
    <dgm:pt modelId="{2AF07F80-24C5-4809-AB30-01A6A091129E}" type="pres">
      <dgm:prSet presAssocID="{32EDF66A-954C-4DC4-93D2-767165B12F04}" presName="parentTextBox" presStyleLbl="alignNode1" presStyleIdx="0" presStyleCnt="2"/>
      <dgm:spPr/>
    </dgm:pt>
    <dgm:pt modelId="{E6AEC11A-2EAD-490C-80B6-2681B419B4B9}" type="pres">
      <dgm:prSet presAssocID="{32EDF66A-954C-4DC4-93D2-767165B12F04}" presName="descendantBox" presStyleLbl="bgAccFollowNode1" presStyleIdx="0" presStyleCnt="2" custLinFactNeighborX="-120" custLinFactNeighborY="4354"/>
      <dgm:spPr/>
    </dgm:pt>
    <dgm:pt modelId="{3F33F992-682D-4706-A408-8BC5CBAC8C39}" type="pres">
      <dgm:prSet presAssocID="{D7151119-7DF7-462F-A25C-F631D48B6951}" presName="sp" presStyleCnt="0"/>
      <dgm:spPr/>
    </dgm:pt>
    <dgm:pt modelId="{E2A68C7D-092E-4C3B-9797-03D2EC66F355}" type="pres">
      <dgm:prSet presAssocID="{A3EDA2EC-153B-4C00-BBAA-F2A673EA98DF}" presName="arrowAndChildren" presStyleCnt="0"/>
      <dgm:spPr/>
    </dgm:pt>
    <dgm:pt modelId="{F8075C2F-77D8-47A5-9674-13DF5639E0E6}" type="pres">
      <dgm:prSet presAssocID="{A3EDA2EC-153B-4C00-BBAA-F2A673EA98DF}" presName="parentTextArrow" presStyleLbl="node1" presStyleIdx="0" presStyleCnt="0"/>
      <dgm:spPr/>
    </dgm:pt>
    <dgm:pt modelId="{C7F4C4F4-8B0B-4022-A5D3-4BA23E52CB85}" type="pres">
      <dgm:prSet presAssocID="{A3EDA2EC-153B-4C00-BBAA-F2A673EA98DF}" presName="arrow" presStyleLbl="alignNode1" presStyleIdx="1" presStyleCnt="2"/>
      <dgm:spPr/>
    </dgm:pt>
    <dgm:pt modelId="{6518AA7F-BDEF-46EC-BE39-2CED192E1208}" type="pres">
      <dgm:prSet presAssocID="{A3EDA2EC-153B-4C00-BBAA-F2A673EA98DF}" presName="descendantArrow" presStyleLbl="bgAccFollowNode1" presStyleIdx="1" presStyleCnt="2" custLinFactNeighborX="240" custLinFactNeighborY="-1566"/>
      <dgm:spPr/>
    </dgm:pt>
  </dgm:ptLst>
  <dgm:cxnLst>
    <dgm:cxn modelId="{B69B5808-3AB6-4982-BE30-2FFECD068E7C}" type="presOf" srcId="{A3EDA2EC-153B-4C00-BBAA-F2A673EA98DF}" destId="{F8075C2F-77D8-47A5-9674-13DF5639E0E6}" srcOrd="0" destOrd="0" presId="urn:microsoft.com/office/officeart/2016/7/layout/VerticalDownArrowProcess"/>
    <dgm:cxn modelId="{07868E23-BB8D-4588-A379-3CAF270CBD15}" srcId="{A3EDA2EC-153B-4C00-BBAA-F2A673EA98DF}" destId="{2E6E989E-20E3-465F-9A17-06BDF70B711D}" srcOrd="0" destOrd="0" parTransId="{440503AE-1A12-46FF-854F-BDAA72129B5A}" sibTransId="{C50D0EA6-C6CA-4E80-A425-5E06C6A6C536}"/>
    <dgm:cxn modelId="{0C568829-5CD2-7F42-B54D-8229D8045AAA}" srcId="{A3EDA2EC-153B-4C00-BBAA-F2A673EA98DF}" destId="{4AF057CC-AF46-C649-84DD-B73923E2007D}" srcOrd="1" destOrd="0" parTransId="{848742B2-A6A7-2D49-AF01-7ED50A910D0F}" sibTransId="{4BE4A34F-AF1C-FC47-A84C-5FDB6017844E}"/>
    <dgm:cxn modelId="{5C60642D-A134-4BF0-9149-C40F947AD859}" type="presOf" srcId="{C0C8EB6D-3004-4E95-96BB-E3B974A71854}" destId="{E6AEC11A-2EAD-490C-80B6-2681B419B4B9}" srcOrd="0" destOrd="0" presId="urn:microsoft.com/office/officeart/2016/7/layout/VerticalDownArrowProcess"/>
    <dgm:cxn modelId="{3519BE35-488A-324D-9FB2-BCCB9AF90973}" srcId="{A3EDA2EC-153B-4C00-BBAA-F2A673EA98DF}" destId="{68D2DA74-B5F9-0A46-BBA4-D39906063872}" srcOrd="4" destOrd="0" parTransId="{6329330E-FCAB-134F-994E-921A9F9C0CFB}" sibTransId="{A4666DB8-005D-3441-8B95-376A1D703891}"/>
    <dgm:cxn modelId="{CB09DF3D-3C4C-8842-A932-BE696EC5C65E}" type="presOf" srcId="{4AF057CC-AF46-C649-84DD-B73923E2007D}" destId="{6518AA7F-BDEF-46EC-BE39-2CED192E1208}" srcOrd="0" destOrd="1" presId="urn:microsoft.com/office/officeart/2016/7/layout/VerticalDownArrowProcess"/>
    <dgm:cxn modelId="{A94A3842-CD38-E446-BA8D-AE3B09F3E0E8}" type="presOf" srcId="{9F75E401-278F-0444-B2CF-16094A875862}" destId="{6518AA7F-BDEF-46EC-BE39-2CED192E1208}" srcOrd="0" destOrd="2" presId="urn:microsoft.com/office/officeart/2016/7/layout/VerticalDownArrowProcess"/>
    <dgm:cxn modelId="{AF556661-C989-476F-9F6A-B0C615C18915}" type="presOf" srcId="{32EDF66A-954C-4DC4-93D2-767165B12F04}" destId="{2AF07F80-24C5-4809-AB30-01A6A091129E}" srcOrd="0" destOrd="0" presId="urn:microsoft.com/office/officeart/2016/7/layout/VerticalDownArrowProcess"/>
    <dgm:cxn modelId="{F192B46B-8874-4A47-8F20-704BA00BC2A6}" type="presOf" srcId="{AD29BC8B-9B93-084B-BCE5-64477D22F5F4}" destId="{6518AA7F-BDEF-46EC-BE39-2CED192E1208}" srcOrd="0" destOrd="5" presId="urn:microsoft.com/office/officeart/2016/7/layout/VerticalDownArrowProcess"/>
    <dgm:cxn modelId="{F7DF767A-0A78-704D-9315-87523866F5C5}" type="presOf" srcId="{24457686-22AB-354C-B86F-603AA534106E}" destId="{E6AEC11A-2EAD-490C-80B6-2681B419B4B9}" srcOrd="0" destOrd="1" presId="urn:microsoft.com/office/officeart/2016/7/layout/VerticalDownArrowProcess"/>
    <dgm:cxn modelId="{DFC18189-D0DA-5A48-94BA-25BABDD4A847}" srcId="{A3EDA2EC-153B-4C00-BBAA-F2A673EA98DF}" destId="{AD29BC8B-9B93-084B-BCE5-64477D22F5F4}" srcOrd="5" destOrd="0" parTransId="{C83CEA08-656A-F64A-B42A-9718186033B6}" sibTransId="{B972A387-5698-3641-9F55-5B959733BB76}"/>
    <dgm:cxn modelId="{78F9A292-A3DA-F64C-BB9E-D4A190F6F717}" srcId="{A3EDA2EC-153B-4C00-BBAA-F2A673EA98DF}" destId="{9F75E401-278F-0444-B2CF-16094A875862}" srcOrd="2" destOrd="0" parTransId="{B2AEDDE3-6174-C546-AA5F-D3D27AF8A6E2}" sibTransId="{8F97475D-042C-0241-AB36-69827DFF67BC}"/>
    <dgm:cxn modelId="{1B1F869A-9D10-DE41-8116-37195BFFD141}" type="presOf" srcId="{B4BCB9B3-A6C3-1440-A3BE-73CF6362C9E2}" destId="{6518AA7F-BDEF-46EC-BE39-2CED192E1208}" srcOrd="0" destOrd="3" presId="urn:microsoft.com/office/officeart/2016/7/layout/VerticalDownArrowProcess"/>
    <dgm:cxn modelId="{0CF57E9F-CB07-4DD4-8421-5FEBE8F8102A}" type="presOf" srcId="{A3EDA2EC-153B-4C00-BBAA-F2A673EA98DF}" destId="{C7F4C4F4-8B0B-4022-A5D3-4BA23E52CB85}" srcOrd="1" destOrd="0" presId="urn:microsoft.com/office/officeart/2016/7/layout/VerticalDownArrowProcess"/>
    <dgm:cxn modelId="{8AF9CDA9-C577-784F-9BF0-93639A989691}" srcId="{32EDF66A-954C-4DC4-93D2-767165B12F04}" destId="{24457686-22AB-354C-B86F-603AA534106E}" srcOrd="1" destOrd="0" parTransId="{FDF5AB77-7688-0748-9455-FB7809E50DC2}" sibTransId="{7475292F-D6AA-F340-9481-E508A62CB071}"/>
    <dgm:cxn modelId="{BC8243BE-582F-F747-9F1C-A0A092609455}" srcId="{A3EDA2EC-153B-4C00-BBAA-F2A673EA98DF}" destId="{B4BCB9B3-A6C3-1440-A3BE-73CF6362C9E2}" srcOrd="3" destOrd="0" parTransId="{C3E7BAD9-54BD-7942-917C-D46E18C3A568}" sibTransId="{644DBEB9-9B55-6A4F-9C35-F2F941502918}"/>
    <dgm:cxn modelId="{D10D83C0-334D-4D80-A31E-FFD4201D765D}" type="presOf" srcId="{2E6E989E-20E3-465F-9A17-06BDF70B711D}" destId="{6518AA7F-BDEF-46EC-BE39-2CED192E1208}" srcOrd="0" destOrd="0" presId="urn:microsoft.com/office/officeart/2016/7/layout/VerticalDownArrowProcess"/>
    <dgm:cxn modelId="{7D20AEC2-118B-4B6A-95FF-872ECAB2026F}" srcId="{32EDF66A-954C-4DC4-93D2-767165B12F04}" destId="{C0C8EB6D-3004-4E95-96BB-E3B974A71854}" srcOrd="0" destOrd="0" parTransId="{15037AC7-DD71-4E8F-912D-E64373E6610A}" sibTransId="{A026A9EA-BFAB-4248-BFB5-2458A1AA91E7}"/>
    <dgm:cxn modelId="{F666FDCA-0643-4CFE-A914-DF1183D7DC7E}" srcId="{203E42E7-EF28-47F6-81EF-86DA216DBA28}" destId="{32EDF66A-954C-4DC4-93D2-767165B12F04}" srcOrd="1" destOrd="0" parTransId="{F4DC80E8-6987-4E6C-8E14-0F686237ACEC}" sibTransId="{C492C211-5650-41D3-8ADD-E1972F3B875C}"/>
    <dgm:cxn modelId="{D6AA0CE5-6478-B843-8270-15CE94028587}" type="presOf" srcId="{68D2DA74-B5F9-0A46-BBA4-D39906063872}" destId="{6518AA7F-BDEF-46EC-BE39-2CED192E1208}" srcOrd="0" destOrd="4" presId="urn:microsoft.com/office/officeart/2016/7/layout/VerticalDownArrowProcess"/>
    <dgm:cxn modelId="{56CD90EA-D7AF-4AC2-BFA9-FB5B8EB7B90E}" type="presOf" srcId="{203E42E7-EF28-47F6-81EF-86DA216DBA28}" destId="{4BC2055E-35DD-4D38-AF01-5B7A1FFA6F87}" srcOrd="0" destOrd="0" presId="urn:microsoft.com/office/officeart/2016/7/layout/VerticalDownArrowProcess"/>
    <dgm:cxn modelId="{B640EAF0-04AF-46E0-85E4-D3A7F97C2F5B}" srcId="{203E42E7-EF28-47F6-81EF-86DA216DBA28}" destId="{A3EDA2EC-153B-4C00-BBAA-F2A673EA98DF}" srcOrd="0" destOrd="0" parTransId="{EB2F0F12-5D62-4466-98ED-232DEC742F6B}" sibTransId="{D7151119-7DF7-462F-A25C-F631D48B6951}"/>
    <dgm:cxn modelId="{3C553B01-0DF8-4F7B-A453-157176D40E4F}" type="presParOf" srcId="{4BC2055E-35DD-4D38-AF01-5B7A1FFA6F87}" destId="{494877D3-5F8C-4819-8B4A-24F9CC34F501}" srcOrd="0" destOrd="0" presId="urn:microsoft.com/office/officeart/2016/7/layout/VerticalDownArrowProcess"/>
    <dgm:cxn modelId="{E752143D-56C1-413C-AA4C-C608B7B587E5}" type="presParOf" srcId="{494877D3-5F8C-4819-8B4A-24F9CC34F501}" destId="{2AF07F80-24C5-4809-AB30-01A6A091129E}" srcOrd="0" destOrd="0" presId="urn:microsoft.com/office/officeart/2016/7/layout/VerticalDownArrowProcess"/>
    <dgm:cxn modelId="{1A75CA70-24D4-4D39-BCF9-BF19BB864AD4}" type="presParOf" srcId="{494877D3-5F8C-4819-8B4A-24F9CC34F501}" destId="{E6AEC11A-2EAD-490C-80B6-2681B419B4B9}" srcOrd="1" destOrd="0" presId="urn:microsoft.com/office/officeart/2016/7/layout/VerticalDownArrowProcess"/>
    <dgm:cxn modelId="{31DEDFA7-7057-4AC0-BADD-FE38ACEE8D3C}" type="presParOf" srcId="{4BC2055E-35DD-4D38-AF01-5B7A1FFA6F87}" destId="{3F33F992-682D-4706-A408-8BC5CBAC8C39}" srcOrd="1" destOrd="0" presId="urn:microsoft.com/office/officeart/2016/7/layout/VerticalDownArrowProcess"/>
    <dgm:cxn modelId="{164CAD1E-9CA2-4C6D-879B-AD08571EE42D}" type="presParOf" srcId="{4BC2055E-35DD-4D38-AF01-5B7A1FFA6F87}" destId="{E2A68C7D-092E-4C3B-9797-03D2EC66F355}" srcOrd="2" destOrd="0" presId="urn:microsoft.com/office/officeart/2016/7/layout/VerticalDownArrowProcess"/>
    <dgm:cxn modelId="{64D53C17-8A39-4B91-883A-CE90F38D1E77}" type="presParOf" srcId="{E2A68C7D-092E-4C3B-9797-03D2EC66F355}" destId="{F8075C2F-77D8-47A5-9674-13DF5639E0E6}" srcOrd="0" destOrd="0" presId="urn:microsoft.com/office/officeart/2016/7/layout/VerticalDownArrowProcess"/>
    <dgm:cxn modelId="{F24BC9F3-E3A6-45ED-A230-31F38A49C857}" type="presParOf" srcId="{E2A68C7D-092E-4C3B-9797-03D2EC66F355}" destId="{C7F4C4F4-8B0B-4022-A5D3-4BA23E52CB85}" srcOrd="1" destOrd="0" presId="urn:microsoft.com/office/officeart/2016/7/layout/VerticalDownArrowProcess"/>
    <dgm:cxn modelId="{B37A5570-BB97-40BF-9F24-9444437FD934}" type="presParOf" srcId="{E2A68C7D-092E-4C3B-9797-03D2EC66F355}" destId="{6518AA7F-BDEF-46EC-BE39-2CED192E120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3E42E7-EF28-47F6-81EF-86DA216DBA28}"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A3EDA2EC-153B-4C00-BBAA-F2A673EA98DF}">
      <dgm:prSet/>
      <dgm:spPr/>
      <dgm:t>
        <a:bodyPr/>
        <a:lstStyle/>
        <a:p>
          <a:r>
            <a:rPr lang="en-US" b="1" i="0" baseline="0" dirty="0"/>
            <a:t>Findings</a:t>
          </a:r>
          <a:endParaRPr lang="en-US" dirty="0"/>
        </a:p>
      </dgm:t>
    </dgm:pt>
    <dgm:pt modelId="{EB2F0F12-5D62-4466-98ED-232DEC742F6B}" type="parTrans" cxnId="{B640EAF0-04AF-46E0-85E4-D3A7F97C2F5B}">
      <dgm:prSet/>
      <dgm:spPr/>
      <dgm:t>
        <a:bodyPr/>
        <a:lstStyle/>
        <a:p>
          <a:endParaRPr lang="en-US"/>
        </a:p>
      </dgm:t>
    </dgm:pt>
    <dgm:pt modelId="{D7151119-7DF7-462F-A25C-F631D48B6951}" type="sibTrans" cxnId="{B640EAF0-04AF-46E0-85E4-D3A7F97C2F5B}">
      <dgm:prSet/>
      <dgm:spPr/>
      <dgm:t>
        <a:bodyPr/>
        <a:lstStyle/>
        <a:p>
          <a:endParaRPr lang="en-US"/>
        </a:p>
      </dgm:t>
    </dgm:pt>
    <dgm:pt modelId="{32EDF66A-954C-4DC4-93D2-767165B12F04}">
      <dgm:prSet/>
      <dgm:spPr/>
      <dgm:t>
        <a:bodyPr/>
        <a:lstStyle/>
        <a:p>
          <a:br>
            <a:rPr lang="en-US" b="1" i="0" baseline="0" dirty="0"/>
          </a:br>
          <a:r>
            <a:rPr lang="en-US" b="1" i="0" baseline="0" dirty="0"/>
            <a:t>Insights</a:t>
          </a:r>
          <a:endParaRPr lang="en-US" dirty="0"/>
        </a:p>
      </dgm:t>
    </dgm:pt>
    <dgm:pt modelId="{F4DC80E8-6987-4E6C-8E14-0F686237ACEC}" type="parTrans" cxnId="{F666FDCA-0643-4CFE-A914-DF1183D7DC7E}">
      <dgm:prSet/>
      <dgm:spPr/>
      <dgm:t>
        <a:bodyPr/>
        <a:lstStyle/>
        <a:p>
          <a:endParaRPr lang="en-US"/>
        </a:p>
      </dgm:t>
    </dgm:pt>
    <dgm:pt modelId="{C492C211-5650-41D3-8ADD-E1972F3B875C}" type="sibTrans" cxnId="{F666FDCA-0643-4CFE-A914-DF1183D7DC7E}">
      <dgm:prSet/>
      <dgm:spPr/>
      <dgm:t>
        <a:bodyPr/>
        <a:lstStyle/>
        <a:p>
          <a:endParaRPr lang="en-US"/>
        </a:p>
      </dgm:t>
    </dgm:pt>
    <dgm:pt modelId="{C0C8EB6D-3004-4E95-96BB-E3B974A71854}">
      <dgm:prSet custT="1"/>
      <dgm:spPr/>
      <dgm:t>
        <a:bodyPr/>
        <a:lstStyle/>
        <a:p>
          <a:pPr marL="0" lvl="0" indent="0" algn="l" defTabSz="577850">
            <a:lnSpc>
              <a:spcPct val="90000"/>
            </a:lnSpc>
            <a:spcBef>
              <a:spcPct val="0"/>
            </a:spcBef>
            <a:spcAft>
              <a:spcPct val="35000"/>
            </a:spcAft>
            <a:buFont typeface="Arial" panose="020B0604020202020204" pitchFamily="34" charset="0"/>
            <a:buNone/>
          </a:pPr>
          <a:r>
            <a:rPr lang="vi-VN" sz="1300" b="0" i="0" kern="1200" dirty="0">
              <a:solidFill>
                <a:prstClr val="black">
                  <a:hueOff val="0"/>
                  <a:satOff val="0"/>
                  <a:lumOff val="0"/>
                  <a:alphaOff val="0"/>
                </a:prstClr>
              </a:solidFill>
              <a:latin typeface="Calibri" panose="020F0502020204030204"/>
              <a:ea typeface="+mn-ea"/>
              <a:cs typeface="+mn-cs"/>
            </a:rPr>
            <a:t>- Phân khúc này gồm những khách hàng nữ trung niên có thu nhập cao và yêu thích các sản phẩm điện tử. </a:t>
          </a:r>
        </a:p>
        <a:p>
          <a:pPr marL="0" lvl="0" indent="0" algn="l" defTabSz="577850">
            <a:lnSpc>
              <a:spcPct val="90000"/>
            </a:lnSpc>
            <a:spcBef>
              <a:spcPct val="0"/>
            </a:spcBef>
            <a:spcAft>
              <a:spcPct val="35000"/>
            </a:spcAft>
            <a:buFont typeface="Arial" panose="020B0604020202020204" pitchFamily="34" charset="0"/>
            <a:buNone/>
          </a:pPr>
          <a:r>
            <a:rPr lang="vi-VN" sz="1300" b="0" i="0" kern="1200" dirty="0">
              <a:solidFill>
                <a:prstClr val="black">
                  <a:hueOff val="0"/>
                  <a:satOff val="0"/>
                  <a:lumOff val="0"/>
                  <a:alphaOff val="0"/>
                </a:prstClr>
              </a:solidFill>
              <a:latin typeface="Calibri" panose="020F0502020204030204"/>
              <a:ea typeface="+mn-ea"/>
              <a:cs typeface="+mn-cs"/>
            </a:rPr>
            <a:t>- Dù thu nhập cao, mức chi tiêu của họ chỉ ở mức trung bình, nhưng tần suất mua sắm cao cho thấy họ có thể chi tiêu nhiều hơn nếu có các ưu đãi phù hợp</a:t>
          </a:r>
          <a:endParaRPr lang="en-GB" sz="1300" b="0" i="0" kern="1200" dirty="0">
            <a:solidFill>
              <a:prstClr val="black">
                <a:hueOff val="0"/>
                <a:satOff val="0"/>
                <a:lumOff val="0"/>
                <a:alphaOff val="0"/>
              </a:prstClr>
            </a:solidFill>
            <a:latin typeface="Calibri" panose="020F0502020204030204"/>
            <a:ea typeface="+mn-ea"/>
            <a:cs typeface="+mn-cs"/>
          </a:endParaRPr>
        </a:p>
      </dgm:t>
    </dgm:pt>
    <dgm:pt modelId="{15037AC7-DD71-4E8F-912D-E64373E6610A}" type="parTrans" cxnId="{7D20AEC2-118B-4B6A-95FF-872ECAB2026F}">
      <dgm:prSet/>
      <dgm:spPr/>
      <dgm:t>
        <a:bodyPr/>
        <a:lstStyle/>
        <a:p>
          <a:endParaRPr lang="en-US"/>
        </a:p>
      </dgm:t>
    </dgm:pt>
    <dgm:pt modelId="{A026A9EA-BFAB-4248-BFB5-2458A1AA91E7}" type="sibTrans" cxnId="{7D20AEC2-118B-4B6A-95FF-872ECAB2026F}">
      <dgm:prSet/>
      <dgm:spPr/>
      <dgm:t>
        <a:bodyPr/>
        <a:lstStyle/>
        <a:p>
          <a:endParaRPr lang="en-US"/>
        </a:p>
      </dgm:t>
    </dgm:pt>
    <dgm:pt modelId="{2E6E989E-20E3-465F-9A17-06BDF70B711D}">
      <dgm:prSet custT="1"/>
      <dgm:spPr/>
      <dgm:t>
        <a:bodyPr/>
        <a:lstStyle/>
        <a:p>
          <a:r>
            <a:rPr lang="en-GB" sz="1300" b="1" i="0" dirty="0"/>
            <a:t>Average Age</a:t>
          </a:r>
          <a:r>
            <a:rPr lang="en-GB" sz="1300" b="0" i="0" dirty="0"/>
            <a:t>: 53 (</a:t>
          </a:r>
          <a:r>
            <a:rPr lang="en-GB" sz="1300" b="0" i="0" dirty="0" err="1"/>
            <a:t>trung</a:t>
          </a:r>
          <a:r>
            <a:rPr lang="en-GB" sz="1300" b="0" i="0" dirty="0"/>
            <a:t> </a:t>
          </a:r>
          <a:r>
            <a:rPr lang="en-GB" sz="1300" b="0" i="0" dirty="0" err="1"/>
            <a:t>niên</a:t>
          </a:r>
          <a:r>
            <a:rPr lang="en-GB" sz="1300" b="0" i="0" dirty="0"/>
            <a:t>)</a:t>
          </a:r>
          <a:endParaRPr lang="en-US" sz="1300" dirty="0"/>
        </a:p>
      </dgm:t>
    </dgm:pt>
    <dgm:pt modelId="{C50D0EA6-C6CA-4E80-A425-5E06C6A6C536}" type="sibTrans" cxnId="{07868E23-BB8D-4588-A379-3CAF270CBD15}">
      <dgm:prSet/>
      <dgm:spPr/>
      <dgm:t>
        <a:bodyPr/>
        <a:lstStyle/>
        <a:p>
          <a:endParaRPr lang="en-US"/>
        </a:p>
      </dgm:t>
    </dgm:pt>
    <dgm:pt modelId="{440503AE-1A12-46FF-854F-BDAA72129B5A}" type="parTrans" cxnId="{07868E23-BB8D-4588-A379-3CAF270CBD15}">
      <dgm:prSet/>
      <dgm:spPr/>
      <dgm:t>
        <a:bodyPr/>
        <a:lstStyle/>
        <a:p>
          <a:endParaRPr lang="en-US"/>
        </a:p>
      </dgm:t>
    </dgm:pt>
    <dgm:pt modelId="{AD29BC8B-9B93-084B-BCE5-64477D22F5F4}">
      <dgm:prSet custT="1"/>
      <dgm:spPr/>
      <dgm:t>
        <a:bodyPr/>
        <a:lstStyle/>
        <a:p>
          <a:pPr>
            <a:buFont typeface="Arial" panose="020B0604020202020204" pitchFamily="34" charset="0"/>
            <a:buChar char="•"/>
          </a:pPr>
          <a:r>
            <a:rPr lang="en-GB" sz="1300" b="1" i="0" dirty="0"/>
            <a:t>Most preferred category</a:t>
          </a:r>
          <a:r>
            <a:rPr lang="en-GB" sz="1300" b="0" i="0" dirty="0"/>
            <a:t>: Electronics</a:t>
          </a:r>
        </a:p>
      </dgm:t>
    </dgm:pt>
    <dgm:pt modelId="{C83CEA08-656A-F64A-B42A-9718186033B6}" type="parTrans" cxnId="{DFC18189-D0DA-5A48-94BA-25BABDD4A847}">
      <dgm:prSet/>
      <dgm:spPr/>
      <dgm:t>
        <a:bodyPr/>
        <a:lstStyle/>
        <a:p>
          <a:endParaRPr lang="en-GB"/>
        </a:p>
      </dgm:t>
    </dgm:pt>
    <dgm:pt modelId="{B972A387-5698-3641-9F55-5B959733BB76}" type="sibTrans" cxnId="{DFC18189-D0DA-5A48-94BA-25BABDD4A847}">
      <dgm:prSet/>
      <dgm:spPr/>
      <dgm:t>
        <a:bodyPr/>
        <a:lstStyle/>
        <a:p>
          <a:endParaRPr lang="en-GB"/>
        </a:p>
      </dgm:t>
    </dgm:pt>
    <dgm:pt modelId="{4AF057CC-AF46-C649-84DD-B73923E2007D}">
      <dgm:prSet custT="1"/>
      <dgm:spPr/>
      <dgm:t>
        <a:bodyPr/>
        <a:lstStyle/>
        <a:p>
          <a:pPr>
            <a:buFont typeface="Arial" panose="020B0604020202020204" pitchFamily="34" charset="0"/>
            <a:buChar char="•"/>
          </a:pPr>
          <a:r>
            <a:rPr lang="en-GB" sz="1300" b="1" i="0" dirty="0"/>
            <a:t>Average Income</a:t>
          </a:r>
          <a:r>
            <a:rPr lang="en-GB" sz="1300" b="0" i="0" dirty="0"/>
            <a:t>: $88,163 (</a:t>
          </a:r>
          <a:r>
            <a:rPr lang="en-GB" sz="1300" b="0" i="0" dirty="0" err="1"/>
            <a:t>khá</a:t>
          </a:r>
          <a:r>
            <a:rPr lang="en-GB" sz="1300" b="0" i="0" dirty="0"/>
            <a:t>)</a:t>
          </a:r>
        </a:p>
      </dgm:t>
    </dgm:pt>
    <dgm:pt modelId="{4BE4A34F-AF1C-FC47-A84C-5FDB6017844E}" type="sibTrans" cxnId="{0C568829-5CD2-7F42-B54D-8229D8045AAA}">
      <dgm:prSet/>
      <dgm:spPr/>
      <dgm:t>
        <a:bodyPr/>
        <a:lstStyle/>
        <a:p>
          <a:endParaRPr lang="en-GB"/>
        </a:p>
      </dgm:t>
    </dgm:pt>
    <dgm:pt modelId="{848742B2-A6A7-2D49-AF01-7ED50A910D0F}" type="parTrans" cxnId="{0C568829-5CD2-7F42-B54D-8229D8045AAA}">
      <dgm:prSet/>
      <dgm:spPr/>
      <dgm:t>
        <a:bodyPr/>
        <a:lstStyle/>
        <a:p>
          <a:endParaRPr lang="en-GB"/>
        </a:p>
      </dgm:t>
    </dgm:pt>
    <dgm:pt modelId="{9F75E401-278F-0444-B2CF-16094A875862}">
      <dgm:prSet custT="1"/>
      <dgm:spPr/>
      <dgm:t>
        <a:bodyPr/>
        <a:lstStyle/>
        <a:p>
          <a:pPr>
            <a:buFont typeface="Arial" panose="020B0604020202020204" pitchFamily="34" charset="0"/>
            <a:buChar char="•"/>
          </a:pPr>
          <a:r>
            <a:rPr lang="en-GB" sz="1300" b="1" i="0" dirty="0"/>
            <a:t>Gender</a:t>
          </a:r>
          <a:r>
            <a:rPr lang="en-GB" sz="1300" b="0" i="0" dirty="0"/>
            <a:t>: Other</a:t>
          </a:r>
        </a:p>
      </dgm:t>
    </dgm:pt>
    <dgm:pt modelId="{8F97475D-042C-0241-AB36-69827DFF67BC}" type="sibTrans" cxnId="{78F9A292-A3DA-F64C-BB9E-D4A190F6F717}">
      <dgm:prSet/>
      <dgm:spPr/>
      <dgm:t>
        <a:bodyPr/>
        <a:lstStyle/>
        <a:p>
          <a:endParaRPr lang="en-GB"/>
        </a:p>
      </dgm:t>
    </dgm:pt>
    <dgm:pt modelId="{B2AEDDE3-6174-C546-AA5F-D3D27AF8A6E2}" type="parTrans" cxnId="{78F9A292-A3DA-F64C-BB9E-D4A190F6F717}">
      <dgm:prSet/>
      <dgm:spPr/>
      <dgm:t>
        <a:bodyPr/>
        <a:lstStyle/>
        <a:p>
          <a:endParaRPr lang="en-GB"/>
        </a:p>
      </dgm:t>
    </dgm:pt>
    <dgm:pt modelId="{B4BCB9B3-A6C3-1440-A3BE-73CF6362C9E2}">
      <dgm:prSet custT="1"/>
      <dgm:spPr/>
      <dgm:t>
        <a:bodyPr/>
        <a:lstStyle/>
        <a:p>
          <a:pPr>
            <a:buFont typeface="Arial" panose="020B0604020202020204" pitchFamily="34" charset="0"/>
            <a:buChar char="•"/>
          </a:pPr>
          <a:r>
            <a:rPr lang="en-GB" sz="1300" b="1" i="0" dirty="0"/>
            <a:t>Moderate Spending Score</a:t>
          </a:r>
          <a:r>
            <a:rPr lang="en-GB" sz="1300" b="0" i="0" dirty="0"/>
            <a:t>: 51</a:t>
          </a:r>
        </a:p>
      </dgm:t>
    </dgm:pt>
    <dgm:pt modelId="{644DBEB9-9B55-6A4F-9C35-F2F941502918}" type="sibTrans" cxnId="{BC8243BE-582F-F747-9F1C-A0A092609455}">
      <dgm:prSet/>
      <dgm:spPr/>
      <dgm:t>
        <a:bodyPr/>
        <a:lstStyle/>
        <a:p>
          <a:endParaRPr lang="en-GB"/>
        </a:p>
      </dgm:t>
    </dgm:pt>
    <dgm:pt modelId="{C3E7BAD9-54BD-7942-917C-D46E18C3A568}" type="parTrans" cxnId="{BC8243BE-582F-F747-9F1C-A0A092609455}">
      <dgm:prSet/>
      <dgm:spPr/>
      <dgm:t>
        <a:bodyPr/>
        <a:lstStyle/>
        <a:p>
          <a:endParaRPr lang="en-GB"/>
        </a:p>
      </dgm:t>
    </dgm:pt>
    <dgm:pt modelId="{68D2DA74-B5F9-0A46-BBA4-D39906063872}">
      <dgm:prSet custT="1"/>
      <dgm:spPr/>
      <dgm:t>
        <a:bodyPr/>
        <a:lstStyle/>
        <a:p>
          <a:pPr>
            <a:buFont typeface="Arial" panose="020B0604020202020204" pitchFamily="34" charset="0"/>
            <a:buChar char="•"/>
          </a:pPr>
          <a:r>
            <a:rPr lang="en-GB" sz="1300" b="0" i="0" dirty="0"/>
            <a:t>Purchase Frequency: 29 </a:t>
          </a:r>
          <a:r>
            <a:rPr lang="en-GB" sz="1300" b="0" i="0" dirty="0" err="1"/>
            <a:t>lần</a:t>
          </a:r>
          <a:r>
            <a:rPr lang="en-GB" sz="1300" b="0" i="0" dirty="0"/>
            <a:t> /</a:t>
          </a:r>
          <a:r>
            <a:rPr lang="en-GB" sz="1300" b="0" i="0" dirty="0" err="1"/>
            <a:t>năm</a:t>
          </a:r>
          <a:r>
            <a:rPr lang="en-GB" sz="1300" b="0" i="0" dirty="0"/>
            <a:t> (</a:t>
          </a:r>
          <a:r>
            <a:rPr lang="en-GB" sz="1300" b="0" i="0" dirty="0" err="1"/>
            <a:t>tần</a:t>
          </a:r>
          <a:r>
            <a:rPr lang="en-GB" sz="1300" b="0" i="0" dirty="0"/>
            <a:t> </a:t>
          </a:r>
          <a:r>
            <a:rPr lang="en-GB" sz="1300" b="0" i="0" dirty="0" err="1"/>
            <a:t>suất</a:t>
          </a:r>
          <a:r>
            <a:rPr lang="en-GB" sz="1300" b="0" i="0" dirty="0"/>
            <a:t> </a:t>
          </a:r>
          <a:r>
            <a:rPr lang="en-GB" sz="1300" b="0" i="0" dirty="0" err="1"/>
            <a:t>mua</a:t>
          </a:r>
          <a:r>
            <a:rPr lang="en-GB" sz="1300" b="0" i="0" dirty="0"/>
            <a:t> </a:t>
          </a:r>
          <a:r>
            <a:rPr lang="en-GB" sz="1300" b="0" i="0" dirty="0" err="1"/>
            <a:t>sắm</a:t>
          </a:r>
          <a:r>
            <a:rPr lang="en-GB" sz="1300" b="0" i="0" dirty="0"/>
            <a:t> </a:t>
          </a:r>
          <a:r>
            <a:rPr lang="en-GB" sz="1300" b="0" i="0" dirty="0" err="1"/>
            <a:t>khá</a:t>
          </a:r>
          <a:r>
            <a:rPr lang="en-GB" sz="1300" b="0" i="0" dirty="0"/>
            <a:t> </a:t>
          </a:r>
          <a:r>
            <a:rPr lang="en-GB" sz="1300" b="0" i="0" dirty="0" err="1"/>
            <a:t>cao</a:t>
          </a:r>
          <a:r>
            <a:rPr lang="en-GB" sz="1300" b="0" i="0" dirty="0"/>
            <a:t>)</a:t>
          </a:r>
        </a:p>
      </dgm:t>
    </dgm:pt>
    <dgm:pt modelId="{A4666DB8-005D-3441-8B95-376A1D703891}" type="sibTrans" cxnId="{3519BE35-488A-324D-9FB2-BCCB9AF90973}">
      <dgm:prSet/>
      <dgm:spPr/>
      <dgm:t>
        <a:bodyPr/>
        <a:lstStyle/>
        <a:p>
          <a:endParaRPr lang="en-GB"/>
        </a:p>
      </dgm:t>
    </dgm:pt>
    <dgm:pt modelId="{6329330E-FCAB-134F-994E-921A9F9C0CFB}" type="parTrans" cxnId="{3519BE35-488A-324D-9FB2-BCCB9AF90973}">
      <dgm:prSet/>
      <dgm:spPr/>
      <dgm:t>
        <a:bodyPr/>
        <a:lstStyle/>
        <a:p>
          <a:endParaRPr lang="en-GB"/>
        </a:p>
      </dgm:t>
    </dgm:pt>
    <dgm:pt modelId="{4BC2055E-35DD-4D38-AF01-5B7A1FFA6F87}" type="pres">
      <dgm:prSet presAssocID="{203E42E7-EF28-47F6-81EF-86DA216DBA28}" presName="Name0" presStyleCnt="0">
        <dgm:presLayoutVars>
          <dgm:dir/>
          <dgm:animLvl val="lvl"/>
          <dgm:resizeHandles val="exact"/>
        </dgm:presLayoutVars>
      </dgm:prSet>
      <dgm:spPr/>
    </dgm:pt>
    <dgm:pt modelId="{494877D3-5F8C-4819-8B4A-24F9CC34F501}" type="pres">
      <dgm:prSet presAssocID="{32EDF66A-954C-4DC4-93D2-767165B12F04}" presName="boxAndChildren" presStyleCnt="0"/>
      <dgm:spPr/>
    </dgm:pt>
    <dgm:pt modelId="{2AF07F80-24C5-4809-AB30-01A6A091129E}" type="pres">
      <dgm:prSet presAssocID="{32EDF66A-954C-4DC4-93D2-767165B12F04}" presName="parentTextBox" presStyleLbl="alignNode1" presStyleIdx="0" presStyleCnt="2"/>
      <dgm:spPr/>
    </dgm:pt>
    <dgm:pt modelId="{E6AEC11A-2EAD-490C-80B6-2681B419B4B9}" type="pres">
      <dgm:prSet presAssocID="{32EDF66A-954C-4DC4-93D2-767165B12F04}" presName="descendantBox" presStyleLbl="bgAccFollowNode1" presStyleIdx="0" presStyleCnt="2" custLinFactNeighborX="-120" custLinFactNeighborY="4354"/>
      <dgm:spPr/>
    </dgm:pt>
    <dgm:pt modelId="{3F33F992-682D-4706-A408-8BC5CBAC8C39}" type="pres">
      <dgm:prSet presAssocID="{D7151119-7DF7-462F-A25C-F631D48B6951}" presName="sp" presStyleCnt="0"/>
      <dgm:spPr/>
    </dgm:pt>
    <dgm:pt modelId="{E2A68C7D-092E-4C3B-9797-03D2EC66F355}" type="pres">
      <dgm:prSet presAssocID="{A3EDA2EC-153B-4C00-BBAA-F2A673EA98DF}" presName="arrowAndChildren" presStyleCnt="0"/>
      <dgm:spPr/>
    </dgm:pt>
    <dgm:pt modelId="{F8075C2F-77D8-47A5-9674-13DF5639E0E6}" type="pres">
      <dgm:prSet presAssocID="{A3EDA2EC-153B-4C00-BBAA-F2A673EA98DF}" presName="parentTextArrow" presStyleLbl="node1" presStyleIdx="0" presStyleCnt="0"/>
      <dgm:spPr/>
    </dgm:pt>
    <dgm:pt modelId="{C7F4C4F4-8B0B-4022-A5D3-4BA23E52CB85}" type="pres">
      <dgm:prSet presAssocID="{A3EDA2EC-153B-4C00-BBAA-F2A673EA98DF}" presName="arrow" presStyleLbl="alignNode1" presStyleIdx="1" presStyleCnt="2"/>
      <dgm:spPr/>
    </dgm:pt>
    <dgm:pt modelId="{6518AA7F-BDEF-46EC-BE39-2CED192E1208}" type="pres">
      <dgm:prSet presAssocID="{A3EDA2EC-153B-4C00-BBAA-F2A673EA98DF}" presName="descendantArrow" presStyleLbl="bgAccFollowNode1" presStyleIdx="1" presStyleCnt="2" custLinFactNeighborX="-240" custLinFactNeighborY="525"/>
      <dgm:spPr/>
    </dgm:pt>
  </dgm:ptLst>
  <dgm:cxnLst>
    <dgm:cxn modelId="{B69B5808-3AB6-4982-BE30-2FFECD068E7C}" type="presOf" srcId="{A3EDA2EC-153B-4C00-BBAA-F2A673EA98DF}" destId="{F8075C2F-77D8-47A5-9674-13DF5639E0E6}" srcOrd="0" destOrd="0" presId="urn:microsoft.com/office/officeart/2016/7/layout/VerticalDownArrowProcess"/>
    <dgm:cxn modelId="{07868E23-BB8D-4588-A379-3CAF270CBD15}" srcId="{A3EDA2EC-153B-4C00-BBAA-F2A673EA98DF}" destId="{2E6E989E-20E3-465F-9A17-06BDF70B711D}" srcOrd="0" destOrd="0" parTransId="{440503AE-1A12-46FF-854F-BDAA72129B5A}" sibTransId="{C50D0EA6-C6CA-4E80-A425-5E06C6A6C536}"/>
    <dgm:cxn modelId="{0C568829-5CD2-7F42-B54D-8229D8045AAA}" srcId="{A3EDA2EC-153B-4C00-BBAA-F2A673EA98DF}" destId="{4AF057CC-AF46-C649-84DD-B73923E2007D}" srcOrd="1" destOrd="0" parTransId="{848742B2-A6A7-2D49-AF01-7ED50A910D0F}" sibTransId="{4BE4A34F-AF1C-FC47-A84C-5FDB6017844E}"/>
    <dgm:cxn modelId="{5C60642D-A134-4BF0-9149-C40F947AD859}" type="presOf" srcId="{C0C8EB6D-3004-4E95-96BB-E3B974A71854}" destId="{E6AEC11A-2EAD-490C-80B6-2681B419B4B9}" srcOrd="0" destOrd="0" presId="urn:microsoft.com/office/officeart/2016/7/layout/VerticalDownArrowProcess"/>
    <dgm:cxn modelId="{3519BE35-488A-324D-9FB2-BCCB9AF90973}" srcId="{A3EDA2EC-153B-4C00-BBAA-F2A673EA98DF}" destId="{68D2DA74-B5F9-0A46-BBA4-D39906063872}" srcOrd="4" destOrd="0" parTransId="{6329330E-FCAB-134F-994E-921A9F9C0CFB}" sibTransId="{A4666DB8-005D-3441-8B95-376A1D703891}"/>
    <dgm:cxn modelId="{CB09DF3D-3C4C-8842-A932-BE696EC5C65E}" type="presOf" srcId="{4AF057CC-AF46-C649-84DD-B73923E2007D}" destId="{6518AA7F-BDEF-46EC-BE39-2CED192E1208}" srcOrd="0" destOrd="1" presId="urn:microsoft.com/office/officeart/2016/7/layout/VerticalDownArrowProcess"/>
    <dgm:cxn modelId="{A94A3842-CD38-E446-BA8D-AE3B09F3E0E8}" type="presOf" srcId="{9F75E401-278F-0444-B2CF-16094A875862}" destId="{6518AA7F-BDEF-46EC-BE39-2CED192E1208}" srcOrd="0" destOrd="2" presId="urn:microsoft.com/office/officeart/2016/7/layout/VerticalDownArrowProcess"/>
    <dgm:cxn modelId="{AF556661-C989-476F-9F6A-B0C615C18915}" type="presOf" srcId="{32EDF66A-954C-4DC4-93D2-767165B12F04}" destId="{2AF07F80-24C5-4809-AB30-01A6A091129E}" srcOrd="0" destOrd="0" presId="urn:microsoft.com/office/officeart/2016/7/layout/VerticalDownArrowProcess"/>
    <dgm:cxn modelId="{F192B46B-8874-4A47-8F20-704BA00BC2A6}" type="presOf" srcId="{AD29BC8B-9B93-084B-BCE5-64477D22F5F4}" destId="{6518AA7F-BDEF-46EC-BE39-2CED192E1208}" srcOrd="0" destOrd="5" presId="urn:microsoft.com/office/officeart/2016/7/layout/VerticalDownArrowProcess"/>
    <dgm:cxn modelId="{DFC18189-D0DA-5A48-94BA-25BABDD4A847}" srcId="{A3EDA2EC-153B-4C00-BBAA-F2A673EA98DF}" destId="{AD29BC8B-9B93-084B-BCE5-64477D22F5F4}" srcOrd="5" destOrd="0" parTransId="{C83CEA08-656A-F64A-B42A-9718186033B6}" sibTransId="{B972A387-5698-3641-9F55-5B959733BB76}"/>
    <dgm:cxn modelId="{78F9A292-A3DA-F64C-BB9E-D4A190F6F717}" srcId="{A3EDA2EC-153B-4C00-BBAA-F2A673EA98DF}" destId="{9F75E401-278F-0444-B2CF-16094A875862}" srcOrd="2" destOrd="0" parTransId="{B2AEDDE3-6174-C546-AA5F-D3D27AF8A6E2}" sibTransId="{8F97475D-042C-0241-AB36-69827DFF67BC}"/>
    <dgm:cxn modelId="{1B1F869A-9D10-DE41-8116-37195BFFD141}" type="presOf" srcId="{B4BCB9B3-A6C3-1440-A3BE-73CF6362C9E2}" destId="{6518AA7F-BDEF-46EC-BE39-2CED192E1208}" srcOrd="0" destOrd="3" presId="urn:microsoft.com/office/officeart/2016/7/layout/VerticalDownArrowProcess"/>
    <dgm:cxn modelId="{0CF57E9F-CB07-4DD4-8421-5FEBE8F8102A}" type="presOf" srcId="{A3EDA2EC-153B-4C00-BBAA-F2A673EA98DF}" destId="{C7F4C4F4-8B0B-4022-A5D3-4BA23E52CB85}" srcOrd="1" destOrd="0" presId="urn:microsoft.com/office/officeart/2016/7/layout/VerticalDownArrowProcess"/>
    <dgm:cxn modelId="{BC8243BE-582F-F747-9F1C-A0A092609455}" srcId="{A3EDA2EC-153B-4C00-BBAA-F2A673EA98DF}" destId="{B4BCB9B3-A6C3-1440-A3BE-73CF6362C9E2}" srcOrd="3" destOrd="0" parTransId="{C3E7BAD9-54BD-7942-917C-D46E18C3A568}" sibTransId="{644DBEB9-9B55-6A4F-9C35-F2F941502918}"/>
    <dgm:cxn modelId="{D10D83C0-334D-4D80-A31E-FFD4201D765D}" type="presOf" srcId="{2E6E989E-20E3-465F-9A17-06BDF70B711D}" destId="{6518AA7F-BDEF-46EC-BE39-2CED192E1208}" srcOrd="0" destOrd="0" presId="urn:microsoft.com/office/officeart/2016/7/layout/VerticalDownArrowProcess"/>
    <dgm:cxn modelId="{7D20AEC2-118B-4B6A-95FF-872ECAB2026F}" srcId="{32EDF66A-954C-4DC4-93D2-767165B12F04}" destId="{C0C8EB6D-3004-4E95-96BB-E3B974A71854}" srcOrd="0" destOrd="0" parTransId="{15037AC7-DD71-4E8F-912D-E64373E6610A}" sibTransId="{A026A9EA-BFAB-4248-BFB5-2458A1AA91E7}"/>
    <dgm:cxn modelId="{F666FDCA-0643-4CFE-A914-DF1183D7DC7E}" srcId="{203E42E7-EF28-47F6-81EF-86DA216DBA28}" destId="{32EDF66A-954C-4DC4-93D2-767165B12F04}" srcOrd="1" destOrd="0" parTransId="{F4DC80E8-6987-4E6C-8E14-0F686237ACEC}" sibTransId="{C492C211-5650-41D3-8ADD-E1972F3B875C}"/>
    <dgm:cxn modelId="{D6AA0CE5-6478-B843-8270-15CE94028587}" type="presOf" srcId="{68D2DA74-B5F9-0A46-BBA4-D39906063872}" destId="{6518AA7F-BDEF-46EC-BE39-2CED192E1208}" srcOrd="0" destOrd="4" presId="urn:microsoft.com/office/officeart/2016/7/layout/VerticalDownArrowProcess"/>
    <dgm:cxn modelId="{56CD90EA-D7AF-4AC2-BFA9-FB5B8EB7B90E}" type="presOf" srcId="{203E42E7-EF28-47F6-81EF-86DA216DBA28}" destId="{4BC2055E-35DD-4D38-AF01-5B7A1FFA6F87}" srcOrd="0" destOrd="0" presId="urn:microsoft.com/office/officeart/2016/7/layout/VerticalDownArrowProcess"/>
    <dgm:cxn modelId="{B640EAF0-04AF-46E0-85E4-D3A7F97C2F5B}" srcId="{203E42E7-EF28-47F6-81EF-86DA216DBA28}" destId="{A3EDA2EC-153B-4C00-BBAA-F2A673EA98DF}" srcOrd="0" destOrd="0" parTransId="{EB2F0F12-5D62-4466-98ED-232DEC742F6B}" sibTransId="{D7151119-7DF7-462F-A25C-F631D48B6951}"/>
    <dgm:cxn modelId="{3C553B01-0DF8-4F7B-A453-157176D40E4F}" type="presParOf" srcId="{4BC2055E-35DD-4D38-AF01-5B7A1FFA6F87}" destId="{494877D3-5F8C-4819-8B4A-24F9CC34F501}" srcOrd="0" destOrd="0" presId="urn:microsoft.com/office/officeart/2016/7/layout/VerticalDownArrowProcess"/>
    <dgm:cxn modelId="{E752143D-56C1-413C-AA4C-C608B7B587E5}" type="presParOf" srcId="{494877D3-5F8C-4819-8B4A-24F9CC34F501}" destId="{2AF07F80-24C5-4809-AB30-01A6A091129E}" srcOrd="0" destOrd="0" presId="urn:microsoft.com/office/officeart/2016/7/layout/VerticalDownArrowProcess"/>
    <dgm:cxn modelId="{1A75CA70-24D4-4D39-BCF9-BF19BB864AD4}" type="presParOf" srcId="{494877D3-5F8C-4819-8B4A-24F9CC34F501}" destId="{E6AEC11A-2EAD-490C-80B6-2681B419B4B9}" srcOrd="1" destOrd="0" presId="urn:microsoft.com/office/officeart/2016/7/layout/VerticalDownArrowProcess"/>
    <dgm:cxn modelId="{31DEDFA7-7057-4AC0-BADD-FE38ACEE8D3C}" type="presParOf" srcId="{4BC2055E-35DD-4D38-AF01-5B7A1FFA6F87}" destId="{3F33F992-682D-4706-A408-8BC5CBAC8C39}" srcOrd="1" destOrd="0" presId="urn:microsoft.com/office/officeart/2016/7/layout/VerticalDownArrowProcess"/>
    <dgm:cxn modelId="{164CAD1E-9CA2-4C6D-879B-AD08571EE42D}" type="presParOf" srcId="{4BC2055E-35DD-4D38-AF01-5B7A1FFA6F87}" destId="{E2A68C7D-092E-4C3B-9797-03D2EC66F355}" srcOrd="2" destOrd="0" presId="urn:microsoft.com/office/officeart/2016/7/layout/VerticalDownArrowProcess"/>
    <dgm:cxn modelId="{64D53C17-8A39-4B91-883A-CE90F38D1E77}" type="presParOf" srcId="{E2A68C7D-092E-4C3B-9797-03D2EC66F355}" destId="{F8075C2F-77D8-47A5-9674-13DF5639E0E6}" srcOrd="0" destOrd="0" presId="urn:microsoft.com/office/officeart/2016/7/layout/VerticalDownArrowProcess"/>
    <dgm:cxn modelId="{F24BC9F3-E3A6-45ED-A230-31F38A49C857}" type="presParOf" srcId="{E2A68C7D-092E-4C3B-9797-03D2EC66F355}" destId="{C7F4C4F4-8B0B-4022-A5D3-4BA23E52CB85}" srcOrd="1" destOrd="0" presId="urn:microsoft.com/office/officeart/2016/7/layout/VerticalDownArrowProcess"/>
    <dgm:cxn modelId="{B37A5570-BB97-40BF-9F24-9444437FD934}" type="presParOf" srcId="{E2A68C7D-092E-4C3B-9797-03D2EC66F355}" destId="{6518AA7F-BDEF-46EC-BE39-2CED192E120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3E42E7-EF28-47F6-81EF-86DA216DBA28}"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A3EDA2EC-153B-4C00-BBAA-F2A673EA98DF}">
      <dgm:prSet/>
      <dgm:spPr/>
      <dgm:t>
        <a:bodyPr/>
        <a:lstStyle/>
        <a:p>
          <a:r>
            <a:rPr lang="en-US" b="1" i="0" baseline="0" dirty="0"/>
            <a:t>Findings</a:t>
          </a:r>
          <a:endParaRPr lang="en-US" dirty="0"/>
        </a:p>
      </dgm:t>
    </dgm:pt>
    <dgm:pt modelId="{EB2F0F12-5D62-4466-98ED-232DEC742F6B}" type="parTrans" cxnId="{B640EAF0-04AF-46E0-85E4-D3A7F97C2F5B}">
      <dgm:prSet/>
      <dgm:spPr/>
      <dgm:t>
        <a:bodyPr/>
        <a:lstStyle/>
        <a:p>
          <a:endParaRPr lang="en-US"/>
        </a:p>
      </dgm:t>
    </dgm:pt>
    <dgm:pt modelId="{D7151119-7DF7-462F-A25C-F631D48B6951}" type="sibTrans" cxnId="{B640EAF0-04AF-46E0-85E4-D3A7F97C2F5B}">
      <dgm:prSet/>
      <dgm:spPr/>
      <dgm:t>
        <a:bodyPr/>
        <a:lstStyle/>
        <a:p>
          <a:endParaRPr lang="en-US"/>
        </a:p>
      </dgm:t>
    </dgm:pt>
    <dgm:pt modelId="{32EDF66A-954C-4DC4-93D2-767165B12F04}">
      <dgm:prSet/>
      <dgm:spPr/>
      <dgm:t>
        <a:bodyPr/>
        <a:lstStyle/>
        <a:p>
          <a:br>
            <a:rPr lang="en-US" b="1" i="0" baseline="0" dirty="0"/>
          </a:br>
          <a:r>
            <a:rPr lang="en-US" b="1" i="0" baseline="0" dirty="0"/>
            <a:t>Insights</a:t>
          </a:r>
          <a:endParaRPr lang="en-US" dirty="0"/>
        </a:p>
      </dgm:t>
    </dgm:pt>
    <dgm:pt modelId="{F4DC80E8-6987-4E6C-8E14-0F686237ACEC}" type="parTrans" cxnId="{F666FDCA-0643-4CFE-A914-DF1183D7DC7E}">
      <dgm:prSet/>
      <dgm:spPr/>
      <dgm:t>
        <a:bodyPr/>
        <a:lstStyle/>
        <a:p>
          <a:endParaRPr lang="en-US"/>
        </a:p>
      </dgm:t>
    </dgm:pt>
    <dgm:pt modelId="{C492C211-5650-41D3-8ADD-E1972F3B875C}" type="sibTrans" cxnId="{F666FDCA-0643-4CFE-A914-DF1183D7DC7E}">
      <dgm:prSet/>
      <dgm:spPr/>
      <dgm:t>
        <a:bodyPr/>
        <a:lstStyle/>
        <a:p>
          <a:endParaRPr lang="en-US"/>
        </a:p>
      </dgm:t>
    </dgm:pt>
    <dgm:pt modelId="{C0C8EB6D-3004-4E95-96BB-E3B974A71854}">
      <dgm:prSet custT="1"/>
      <dgm:spPr/>
      <dgm:t>
        <a:bodyPr/>
        <a:lstStyle/>
        <a:p>
          <a:pPr>
            <a:buFont typeface="Arial" panose="020B0604020202020204" pitchFamily="34" charset="0"/>
            <a:buNone/>
          </a:pPr>
          <a:r>
            <a:rPr lang="vi-VN" sz="1300" b="0" i="0" kern="1200" dirty="0">
              <a:solidFill>
                <a:prstClr val="black">
                  <a:hueOff val="0"/>
                  <a:satOff val="0"/>
                  <a:lumOff val="0"/>
                  <a:alphaOff val="0"/>
                </a:prstClr>
              </a:solidFill>
              <a:latin typeface="Calibri" panose="020F0502020204030204"/>
              <a:ea typeface="+mn-ea"/>
              <a:cs typeface="+mn-cs"/>
            </a:rPr>
            <a:t>- Tệp khách hàng trung niên này có thu nhập khá và thích mua sắm hàng tiêu dùng với tần suất mua sắm khá đều đặn. </a:t>
          </a:r>
        </a:p>
        <a:p>
          <a:pPr>
            <a:buFont typeface="Arial" panose="020B0604020202020204" pitchFamily="34" charset="0"/>
            <a:buNone/>
          </a:pPr>
          <a:r>
            <a:rPr lang="vi-VN" sz="1300" b="0" i="0" kern="1200" dirty="0">
              <a:solidFill>
                <a:prstClr val="black">
                  <a:hueOff val="0"/>
                  <a:satOff val="0"/>
                  <a:lumOff val="0"/>
                  <a:alphaOff val="0"/>
                </a:prstClr>
              </a:solidFill>
              <a:latin typeface="Calibri" panose="020F0502020204030204"/>
              <a:ea typeface="+mn-ea"/>
              <a:cs typeface="+mn-cs"/>
            </a:rPr>
            <a:t>- Tuy nhiên, mức chi tiêu của họ vẫn ở mức trung bình, có tiềm năng để tăng thêm nếu được cung cấp các chương trình khuyến mãi phù hợp</a:t>
          </a:r>
          <a:endParaRPr lang="en-GB" sz="1300" b="0" i="0" kern="1200" dirty="0">
            <a:solidFill>
              <a:prstClr val="black">
                <a:hueOff val="0"/>
                <a:satOff val="0"/>
                <a:lumOff val="0"/>
                <a:alphaOff val="0"/>
              </a:prstClr>
            </a:solidFill>
            <a:latin typeface="Calibri" panose="020F0502020204030204"/>
            <a:ea typeface="+mn-ea"/>
            <a:cs typeface="+mn-cs"/>
          </a:endParaRPr>
        </a:p>
      </dgm:t>
    </dgm:pt>
    <dgm:pt modelId="{15037AC7-DD71-4E8F-912D-E64373E6610A}" type="parTrans" cxnId="{7D20AEC2-118B-4B6A-95FF-872ECAB2026F}">
      <dgm:prSet/>
      <dgm:spPr/>
      <dgm:t>
        <a:bodyPr/>
        <a:lstStyle/>
        <a:p>
          <a:endParaRPr lang="en-US"/>
        </a:p>
      </dgm:t>
    </dgm:pt>
    <dgm:pt modelId="{A026A9EA-BFAB-4248-BFB5-2458A1AA91E7}" type="sibTrans" cxnId="{7D20AEC2-118B-4B6A-95FF-872ECAB2026F}">
      <dgm:prSet/>
      <dgm:spPr/>
      <dgm:t>
        <a:bodyPr/>
        <a:lstStyle/>
        <a:p>
          <a:endParaRPr lang="en-US"/>
        </a:p>
      </dgm:t>
    </dgm:pt>
    <dgm:pt modelId="{2E6E989E-20E3-465F-9A17-06BDF70B711D}">
      <dgm:prSet custT="1"/>
      <dgm:spPr/>
      <dgm:t>
        <a:bodyPr/>
        <a:lstStyle/>
        <a:p>
          <a:r>
            <a:rPr lang="en-GB" sz="1300" b="1" i="0" dirty="0"/>
            <a:t>Average Age</a:t>
          </a:r>
          <a:r>
            <a:rPr lang="en-GB" sz="1300" b="0" i="0" dirty="0"/>
            <a:t>: 48 (</a:t>
          </a:r>
          <a:r>
            <a:rPr lang="en-GB" sz="1300" b="0" i="0" dirty="0" err="1"/>
            <a:t>trung</a:t>
          </a:r>
          <a:r>
            <a:rPr lang="en-GB" sz="1300" b="0" i="0" dirty="0"/>
            <a:t> </a:t>
          </a:r>
          <a:r>
            <a:rPr lang="en-GB" sz="1300" b="0" i="0" dirty="0" err="1"/>
            <a:t>niên</a:t>
          </a:r>
          <a:r>
            <a:rPr lang="en-GB" sz="1300" b="0" i="0" dirty="0"/>
            <a:t>)</a:t>
          </a:r>
          <a:endParaRPr lang="en-US" sz="1300" dirty="0"/>
        </a:p>
      </dgm:t>
    </dgm:pt>
    <dgm:pt modelId="{C50D0EA6-C6CA-4E80-A425-5E06C6A6C536}" type="sibTrans" cxnId="{07868E23-BB8D-4588-A379-3CAF270CBD15}">
      <dgm:prSet/>
      <dgm:spPr/>
      <dgm:t>
        <a:bodyPr/>
        <a:lstStyle/>
        <a:p>
          <a:endParaRPr lang="en-US"/>
        </a:p>
      </dgm:t>
    </dgm:pt>
    <dgm:pt modelId="{440503AE-1A12-46FF-854F-BDAA72129B5A}" type="parTrans" cxnId="{07868E23-BB8D-4588-A379-3CAF270CBD15}">
      <dgm:prSet/>
      <dgm:spPr/>
      <dgm:t>
        <a:bodyPr/>
        <a:lstStyle/>
        <a:p>
          <a:endParaRPr lang="en-US"/>
        </a:p>
      </dgm:t>
    </dgm:pt>
    <dgm:pt modelId="{AD29BC8B-9B93-084B-BCE5-64477D22F5F4}">
      <dgm:prSet custT="1"/>
      <dgm:spPr/>
      <dgm:t>
        <a:bodyPr/>
        <a:lstStyle/>
        <a:p>
          <a:pPr>
            <a:buFont typeface="Arial" panose="020B0604020202020204" pitchFamily="34" charset="0"/>
            <a:buChar char="•"/>
          </a:pPr>
          <a:r>
            <a:rPr lang="en-GB" sz="1300" b="1" i="0" dirty="0"/>
            <a:t>Most preferred category</a:t>
          </a:r>
          <a:r>
            <a:rPr lang="en-GB" sz="1300" b="0" i="0" dirty="0"/>
            <a:t>: Groceries</a:t>
          </a:r>
        </a:p>
      </dgm:t>
    </dgm:pt>
    <dgm:pt modelId="{C83CEA08-656A-F64A-B42A-9718186033B6}" type="parTrans" cxnId="{DFC18189-D0DA-5A48-94BA-25BABDD4A847}">
      <dgm:prSet/>
      <dgm:spPr/>
      <dgm:t>
        <a:bodyPr/>
        <a:lstStyle/>
        <a:p>
          <a:endParaRPr lang="en-GB"/>
        </a:p>
      </dgm:t>
    </dgm:pt>
    <dgm:pt modelId="{B972A387-5698-3641-9F55-5B959733BB76}" type="sibTrans" cxnId="{DFC18189-D0DA-5A48-94BA-25BABDD4A847}">
      <dgm:prSet/>
      <dgm:spPr/>
      <dgm:t>
        <a:bodyPr/>
        <a:lstStyle/>
        <a:p>
          <a:endParaRPr lang="en-GB"/>
        </a:p>
      </dgm:t>
    </dgm:pt>
    <dgm:pt modelId="{4AF057CC-AF46-C649-84DD-B73923E2007D}">
      <dgm:prSet custT="1"/>
      <dgm:spPr/>
      <dgm:t>
        <a:bodyPr/>
        <a:lstStyle/>
        <a:p>
          <a:pPr>
            <a:buFont typeface="Arial" panose="020B0604020202020204" pitchFamily="34" charset="0"/>
            <a:buChar char="•"/>
          </a:pPr>
          <a:r>
            <a:rPr lang="en-GB" sz="1300" b="1" i="0" dirty="0"/>
            <a:t>Average Income</a:t>
          </a:r>
          <a:r>
            <a:rPr lang="en-GB" sz="1300" b="0" i="0" dirty="0"/>
            <a:t>: $101,669  (</a:t>
          </a:r>
          <a:r>
            <a:rPr lang="en-GB" sz="1300" b="0" i="0" dirty="0" err="1"/>
            <a:t>cao</a:t>
          </a:r>
          <a:r>
            <a:rPr lang="en-GB" sz="1300" b="0" i="0" dirty="0"/>
            <a:t>)</a:t>
          </a:r>
        </a:p>
      </dgm:t>
    </dgm:pt>
    <dgm:pt modelId="{4BE4A34F-AF1C-FC47-A84C-5FDB6017844E}" type="sibTrans" cxnId="{0C568829-5CD2-7F42-B54D-8229D8045AAA}">
      <dgm:prSet/>
      <dgm:spPr/>
      <dgm:t>
        <a:bodyPr/>
        <a:lstStyle/>
        <a:p>
          <a:endParaRPr lang="en-GB"/>
        </a:p>
      </dgm:t>
    </dgm:pt>
    <dgm:pt modelId="{848742B2-A6A7-2D49-AF01-7ED50A910D0F}" type="parTrans" cxnId="{0C568829-5CD2-7F42-B54D-8229D8045AAA}">
      <dgm:prSet/>
      <dgm:spPr/>
      <dgm:t>
        <a:bodyPr/>
        <a:lstStyle/>
        <a:p>
          <a:endParaRPr lang="en-GB"/>
        </a:p>
      </dgm:t>
    </dgm:pt>
    <dgm:pt modelId="{9F75E401-278F-0444-B2CF-16094A875862}">
      <dgm:prSet custT="1"/>
      <dgm:spPr/>
      <dgm:t>
        <a:bodyPr/>
        <a:lstStyle/>
        <a:p>
          <a:pPr>
            <a:buFont typeface="Arial" panose="020B0604020202020204" pitchFamily="34" charset="0"/>
            <a:buChar char="•"/>
          </a:pPr>
          <a:r>
            <a:rPr lang="en-GB" sz="1300" b="1" i="0" dirty="0"/>
            <a:t>Gender</a:t>
          </a:r>
          <a:r>
            <a:rPr lang="en-GB" sz="1300" b="0" i="0" dirty="0"/>
            <a:t>: Female</a:t>
          </a:r>
        </a:p>
      </dgm:t>
    </dgm:pt>
    <dgm:pt modelId="{8F97475D-042C-0241-AB36-69827DFF67BC}" type="sibTrans" cxnId="{78F9A292-A3DA-F64C-BB9E-D4A190F6F717}">
      <dgm:prSet/>
      <dgm:spPr/>
      <dgm:t>
        <a:bodyPr/>
        <a:lstStyle/>
        <a:p>
          <a:endParaRPr lang="en-GB"/>
        </a:p>
      </dgm:t>
    </dgm:pt>
    <dgm:pt modelId="{B2AEDDE3-6174-C546-AA5F-D3D27AF8A6E2}" type="parTrans" cxnId="{78F9A292-A3DA-F64C-BB9E-D4A190F6F717}">
      <dgm:prSet/>
      <dgm:spPr/>
      <dgm:t>
        <a:bodyPr/>
        <a:lstStyle/>
        <a:p>
          <a:endParaRPr lang="en-GB"/>
        </a:p>
      </dgm:t>
    </dgm:pt>
    <dgm:pt modelId="{B4BCB9B3-A6C3-1440-A3BE-73CF6362C9E2}">
      <dgm:prSet custT="1"/>
      <dgm:spPr/>
      <dgm:t>
        <a:bodyPr/>
        <a:lstStyle/>
        <a:p>
          <a:pPr>
            <a:buFont typeface="Arial" panose="020B0604020202020204" pitchFamily="34" charset="0"/>
            <a:buChar char="•"/>
          </a:pPr>
          <a:r>
            <a:rPr lang="en-GB" sz="1300" b="1" i="0" dirty="0"/>
            <a:t>Moderate Spending Score</a:t>
          </a:r>
          <a:r>
            <a:rPr lang="en-GB" sz="1300" b="0" i="0" dirty="0"/>
            <a:t>: 50</a:t>
          </a:r>
        </a:p>
      </dgm:t>
    </dgm:pt>
    <dgm:pt modelId="{644DBEB9-9B55-6A4F-9C35-F2F941502918}" type="sibTrans" cxnId="{BC8243BE-582F-F747-9F1C-A0A092609455}">
      <dgm:prSet/>
      <dgm:spPr/>
      <dgm:t>
        <a:bodyPr/>
        <a:lstStyle/>
        <a:p>
          <a:endParaRPr lang="en-GB"/>
        </a:p>
      </dgm:t>
    </dgm:pt>
    <dgm:pt modelId="{C3E7BAD9-54BD-7942-917C-D46E18C3A568}" type="parTrans" cxnId="{BC8243BE-582F-F747-9F1C-A0A092609455}">
      <dgm:prSet/>
      <dgm:spPr/>
      <dgm:t>
        <a:bodyPr/>
        <a:lstStyle/>
        <a:p>
          <a:endParaRPr lang="en-GB"/>
        </a:p>
      </dgm:t>
    </dgm:pt>
    <dgm:pt modelId="{68D2DA74-B5F9-0A46-BBA4-D39906063872}">
      <dgm:prSet custT="1"/>
      <dgm:spPr/>
      <dgm:t>
        <a:bodyPr/>
        <a:lstStyle/>
        <a:p>
          <a:pPr>
            <a:buFont typeface="Arial" panose="020B0604020202020204" pitchFamily="34" charset="0"/>
            <a:buChar char="•"/>
          </a:pPr>
          <a:r>
            <a:rPr lang="en-GB" sz="1300" b="1" i="0" dirty="0"/>
            <a:t>Purchase Frequency</a:t>
          </a:r>
          <a:r>
            <a:rPr lang="en-GB" sz="1300" b="0" i="0" dirty="0"/>
            <a:t>: 22 </a:t>
          </a:r>
          <a:r>
            <a:rPr lang="en-GB" sz="1300" b="0" i="0" dirty="0" err="1"/>
            <a:t>lần</a:t>
          </a:r>
          <a:r>
            <a:rPr lang="en-GB" sz="1300" b="0" i="0" dirty="0"/>
            <a:t> /</a:t>
          </a:r>
          <a:r>
            <a:rPr lang="en-GB" sz="1300" b="0" i="0" dirty="0" err="1"/>
            <a:t>năm</a:t>
          </a:r>
          <a:r>
            <a:rPr lang="en-GB" sz="1300" b="0" i="0" dirty="0"/>
            <a:t>  (</a:t>
          </a:r>
          <a:r>
            <a:rPr lang="en-GB" sz="1300" b="0" i="0" dirty="0" err="1"/>
            <a:t>tần</a:t>
          </a:r>
          <a:r>
            <a:rPr lang="en-GB" sz="1300" b="0" i="0" dirty="0"/>
            <a:t> </a:t>
          </a:r>
          <a:r>
            <a:rPr lang="en-GB" sz="1300" b="0" i="0" dirty="0" err="1"/>
            <a:t>suất</a:t>
          </a:r>
          <a:r>
            <a:rPr lang="en-GB" sz="1300" b="0" i="0" dirty="0"/>
            <a:t> </a:t>
          </a:r>
          <a:r>
            <a:rPr lang="en-GB" sz="1300" b="0" i="0" dirty="0" err="1"/>
            <a:t>mua</a:t>
          </a:r>
          <a:r>
            <a:rPr lang="en-GB" sz="1300" b="0" i="0" dirty="0"/>
            <a:t> </a:t>
          </a:r>
          <a:r>
            <a:rPr lang="en-GB" sz="1300" b="0" i="0" dirty="0" err="1"/>
            <a:t>sắm</a:t>
          </a:r>
          <a:r>
            <a:rPr lang="en-GB" sz="1300" b="0" i="0" dirty="0"/>
            <a:t> </a:t>
          </a:r>
          <a:r>
            <a:rPr lang="en-GB" sz="1300" b="0" i="0" dirty="0" err="1"/>
            <a:t>thấp</a:t>
          </a:r>
          <a:r>
            <a:rPr lang="en-GB" sz="1300" b="0" i="0" dirty="0"/>
            <a:t>)</a:t>
          </a:r>
        </a:p>
      </dgm:t>
    </dgm:pt>
    <dgm:pt modelId="{A4666DB8-005D-3441-8B95-376A1D703891}" type="sibTrans" cxnId="{3519BE35-488A-324D-9FB2-BCCB9AF90973}">
      <dgm:prSet/>
      <dgm:spPr/>
      <dgm:t>
        <a:bodyPr/>
        <a:lstStyle/>
        <a:p>
          <a:endParaRPr lang="en-GB"/>
        </a:p>
      </dgm:t>
    </dgm:pt>
    <dgm:pt modelId="{6329330E-FCAB-134F-994E-921A9F9C0CFB}" type="parTrans" cxnId="{3519BE35-488A-324D-9FB2-BCCB9AF90973}">
      <dgm:prSet/>
      <dgm:spPr/>
      <dgm:t>
        <a:bodyPr/>
        <a:lstStyle/>
        <a:p>
          <a:endParaRPr lang="en-GB"/>
        </a:p>
      </dgm:t>
    </dgm:pt>
    <dgm:pt modelId="{4BC2055E-35DD-4D38-AF01-5B7A1FFA6F87}" type="pres">
      <dgm:prSet presAssocID="{203E42E7-EF28-47F6-81EF-86DA216DBA28}" presName="Name0" presStyleCnt="0">
        <dgm:presLayoutVars>
          <dgm:dir/>
          <dgm:animLvl val="lvl"/>
          <dgm:resizeHandles val="exact"/>
        </dgm:presLayoutVars>
      </dgm:prSet>
      <dgm:spPr/>
    </dgm:pt>
    <dgm:pt modelId="{494877D3-5F8C-4819-8B4A-24F9CC34F501}" type="pres">
      <dgm:prSet presAssocID="{32EDF66A-954C-4DC4-93D2-767165B12F04}" presName="boxAndChildren" presStyleCnt="0"/>
      <dgm:spPr/>
    </dgm:pt>
    <dgm:pt modelId="{2AF07F80-24C5-4809-AB30-01A6A091129E}" type="pres">
      <dgm:prSet presAssocID="{32EDF66A-954C-4DC4-93D2-767165B12F04}" presName="parentTextBox" presStyleLbl="alignNode1" presStyleIdx="0" presStyleCnt="2"/>
      <dgm:spPr/>
    </dgm:pt>
    <dgm:pt modelId="{E6AEC11A-2EAD-490C-80B6-2681B419B4B9}" type="pres">
      <dgm:prSet presAssocID="{32EDF66A-954C-4DC4-93D2-767165B12F04}" presName="descendantBox" presStyleLbl="bgAccFollowNode1" presStyleIdx="0" presStyleCnt="2" custLinFactNeighborX="-120" custLinFactNeighborY="4354"/>
      <dgm:spPr/>
    </dgm:pt>
    <dgm:pt modelId="{3F33F992-682D-4706-A408-8BC5CBAC8C39}" type="pres">
      <dgm:prSet presAssocID="{D7151119-7DF7-462F-A25C-F631D48B6951}" presName="sp" presStyleCnt="0"/>
      <dgm:spPr/>
    </dgm:pt>
    <dgm:pt modelId="{E2A68C7D-092E-4C3B-9797-03D2EC66F355}" type="pres">
      <dgm:prSet presAssocID="{A3EDA2EC-153B-4C00-BBAA-F2A673EA98DF}" presName="arrowAndChildren" presStyleCnt="0"/>
      <dgm:spPr/>
    </dgm:pt>
    <dgm:pt modelId="{F8075C2F-77D8-47A5-9674-13DF5639E0E6}" type="pres">
      <dgm:prSet presAssocID="{A3EDA2EC-153B-4C00-BBAA-F2A673EA98DF}" presName="parentTextArrow" presStyleLbl="node1" presStyleIdx="0" presStyleCnt="0"/>
      <dgm:spPr/>
    </dgm:pt>
    <dgm:pt modelId="{C7F4C4F4-8B0B-4022-A5D3-4BA23E52CB85}" type="pres">
      <dgm:prSet presAssocID="{A3EDA2EC-153B-4C00-BBAA-F2A673EA98DF}" presName="arrow" presStyleLbl="alignNode1" presStyleIdx="1" presStyleCnt="2"/>
      <dgm:spPr/>
    </dgm:pt>
    <dgm:pt modelId="{6518AA7F-BDEF-46EC-BE39-2CED192E1208}" type="pres">
      <dgm:prSet presAssocID="{A3EDA2EC-153B-4C00-BBAA-F2A673EA98DF}" presName="descendantArrow" presStyleLbl="bgAccFollowNode1" presStyleIdx="1" presStyleCnt="2" custLinFactNeighborX="-240" custLinFactNeighborY="525"/>
      <dgm:spPr/>
    </dgm:pt>
  </dgm:ptLst>
  <dgm:cxnLst>
    <dgm:cxn modelId="{B69B5808-3AB6-4982-BE30-2FFECD068E7C}" type="presOf" srcId="{A3EDA2EC-153B-4C00-BBAA-F2A673EA98DF}" destId="{F8075C2F-77D8-47A5-9674-13DF5639E0E6}" srcOrd="0" destOrd="0" presId="urn:microsoft.com/office/officeart/2016/7/layout/VerticalDownArrowProcess"/>
    <dgm:cxn modelId="{07868E23-BB8D-4588-A379-3CAF270CBD15}" srcId="{A3EDA2EC-153B-4C00-BBAA-F2A673EA98DF}" destId="{2E6E989E-20E3-465F-9A17-06BDF70B711D}" srcOrd="0" destOrd="0" parTransId="{440503AE-1A12-46FF-854F-BDAA72129B5A}" sibTransId="{C50D0EA6-C6CA-4E80-A425-5E06C6A6C536}"/>
    <dgm:cxn modelId="{0C568829-5CD2-7F42-B54D-8229D8045AAA}" srcId="{A3EDA2EC-153B-4C00-BBAA-F2A673EA98DF}" destId="{4AF057CC-AF46-C649-84DD-B73923E2007D}" srcOrd="1" destOrd="0" parTransId="{848742B2-A6A7-2D49-AF01-7ED50A910D0F}" sibTransId="{4BE4A34F-AF1C-FC47-A84C-5FDB6017844E}"/>
    <dgm:cxn modelId="{5C60642D-A134-4BF0-9149-C40F947AD859}" type="presOf" srcId="{C0C8EB6D-3004-4E95-96BB-E3B974A71854}" destId="{E6AEC11A-2EAD-490C-80B6-2681B419B4B9}" srcOrd="0" destOrd="0" presId="urn:microsoft.com/office/officeart/2016/7/layout/VerticalDownArrowProcess"/>
    <dgm:cxn modelId="{3519BE35-488A-324D-9FB2-BCCB9AF90973}" srcId="{A3EDA2EC-153B-4C00-BBAA-F2A673EA98DF}" destId="{68D2DA74-B5F9-0A46-BBA4-D39906063872}" srcOrd="4" destOrd="0" parTransId="{6329330E-FCAB-134F-994E-921A9F9C0CFB}" sibTransId="{A4666DB8-005D-3441-8B95-376A1D703891}"/>
    <dgm:cxn modelId="{CB09DF3D-3C4C-8842-A932-BE696EC5C65E}" type="presOf" srcId="{4AF057CC-AF46-C649-84DD-B73923E2007D}" destId="{6518AA7F-BDEF-46EC-BE39-2CED192E1208}" srcOrd="0" destOrd="1" presId="urn:microsoft.com/office/officeart/2016/7/layout/VerticalDownArrowProcess"/>
    <dgm:cxn modelId="{A94A3842-CD38-E446-BA8D-AE3B09F3E0E8}" type="presOf" srcId="{9F75E401-278F-0444-B2CF-16094A875862}" destId="{6518AA7F-BDEF-46EC-BE39-2CED192E1208}" srcOrd="0" destOrd="2" presId="urn:microsoft.com/office/officeart/2016/7/layout/VerticalDownArrowProcess"/>
    <dgm:cxn modelId="{AF556661-C989-476F-9F6A-B0C615C18915}" type="presOf" srcId="{32EDF66A-954C-4DC4-93D2-767165B12F04}" destId="{2AF07F80-24C5-4809-AB30-01A6A091129E}" srcOrd="0" destOrd="0" presId="urn:microsoft.com/office/officeart/2016/7/layout/VerticalDownArrowProcess"/>
    <dgm:cxn modelId="{F192B46B-8874-4A47-8F20-704BA00BC2A6}" type="presOf" srcId="{AD29BC8B-9B93-084B-BCE5-64477D22F5F4}" destId="{6518AA7F-BDEF-46EC-BE39-2CED192E1208}" srcOrd="0" destOrd="5" presId="urn:microsoft.com/office/officeart/2016/7/layout/VerticalDownArrowProcess"/>
    <dgm:cxn modelId="{DFC18189-D0DA-5A48-94BA-25BABDD4A847}" srcId="{A3EDA2EC-153B-4C00-BBAA-F2A673EA98DF}" destId="{AD29BC8B-9B93-084B-BCE5-64477D22F5F4}" srcOrd="5" destOrd="0" parTransId="{C83CEA08-656A-F64A-B42A-9718186033B6}" sibTransId="{B972A387-5698-3641-9F55-5B959733BB76}"/>
    <dgm:cxn modelId="{78F9A292-A3DA-F64C-BB9E-D4A190F6F717}" srcId="{A3EDA2EC-153B-4C00-BBAA-F2A673EA98DF}" destId="{9F75E401-278F-0444-B2CF-16094A875862}" srcOrd="2" destOrd="0" parTransId="{B2AEDDE3-6174-C546-AA5F-D3D27AF8A6E2}" sibTransId="{8F97475D-042C-0241-AB36-69827DFF67BC}"/>
    <dgm:cxn modelId="{1B1F869A-9D10-DE41-8116-37195BFFD141}" type="presOf" srcId="{B4BCB9B3-A6C3-1440-A3BE-73CF6362C9E2}" destId="{6518AA7F-BDEF-46EC-BE39-2CED192E1208}" srcOrd="0" destOrd="3" presId="urn:microsoft.com/office/officeart/2016/7/layout/VerticalDownArrowProcess"/>
    <dgm:cxn modelId="{0CF57E9F-CB07-4DD4-8421-5FEBE8F8102A}" type="presOf" srcId="{A3EDA2EC-153B-4C00-BBAA-F2A673EA98DF}" destId="{C7F4C4F4-8B0B-4022-A5D3-4BA23E52CB85}" srcOrd="1" destOrd="0" presId="urn:microsoft.com/office/officeart/2016/7/layout/VerticalDownArrowProcess"/>
    <dgm:cxn modelId="{BC8243BE-582F-F747-9F1C-A0A092609455}" srcId="{A3EDA2EC-153B-4C00-BBAA-F2A673EA98DF}" destId="{B4BCB9B3-A6C3-1440-A3BE-73CF6362C9E2}" srcOrd="3" destOrd="0" parTransId="{C3E7BAD9-54BD-7942-917C-D46E18C3A568}" sibTransId="{644DBEB9-9B55-6A4F-9C35-F2F941502918}"/>
    <dgm:cxn modelId="{D10D83C0-334D-4D80-A31E-FFD4201D765D}" type="presOf" srcId="{2E6E989E-20E3-465F-9A17-06BDF70B711D}" destId="{6518AA7F-BDEF-46EC-BE39-2CED192E1208}" srcOrd="0" destOrd="0" presId="urn:microsoft.com/office/officeart/2016/7/layout/VerticalDownArrowProcess"/>
    <dgm:cxn modelId="{7D20AEC2-118B-4B6A-95FF-872ECAB2026F}" srcId="{32EDF66A-954C-4DC4-93D2-767165B12F04}" destId="{C0C8EB6D-3004-4E95-96BB-E3B974A71854}" srcOrd="0" destOrd="0" parTransId="{15037AC7-DD71-4E8F-912D-E64373E6610A}" sibTransId="{A026A9EA-BFAB-4248-BFB5-2458A1AA91E7}"/>
    <dgm:cxn modelId="{F666FDCA-0643-4CFE-A914-DF1183D7DC7E}" srcId="{203E42E7-EF28-47F6-81EF-86DA216DBA28}" destId="{32EDF66A-954C-4DC4-93D2-767165B12F04}" srcOrd="1" destOrd="0" parTransId="{F4DC80E8-6987-4E6C-8E14-0F686237ACEC}" sibTransId="{C492C211-5650-41D3-8ADD-E1972F3B875C}"/>
    <dgm:cxn modelId="{D6AA0CE5-6478-B843-8270-15CE94028587}" type="presOf" srcId="{68D2DA74-B5F9-0A46-BBA4-D39906063872}" destId="{6518AA7F-BDEF-46EC-BE39-2CED192E1208}" srcOrd="0" destOrd="4" presId="urn:microsoft.com/office/officeart/2016/7/layout/VerticalDownArrowProcess"/>
    <dgm:cxn modelId="{56CD90EA-D7AF-4AC2-BFA9-FB5B8EB7B90E}" type="presOf" srcId="{203E42E7-EF28-47F6-81EF-86DA216DBA28}" destId="{4BC2055E-35DD-4D38-AF01-5B7A1FFA6F87}" srcOrd="0" destOrd="0" presId="urn:microsoft.com/office/officeart/2016/7/layout/VerticalDownArrowProcess"/>
    <dgm:cxn modelId="{B640EAF0-04AF-46E0-85E4-D3A7F97C2F5B}" srcId="{203E42E7-EF28-47F6-81EF-86DA216DBA28}" destId="{A3EDA2EC-153B-4C00-BBAA-F2A673EA98DF}" srcOrd="0" destOrd="0" parTransId="{EB2F0F12-5D62-4466-98ED-232DEC742F6B}" sibTransId="{D7151119-7DF7-462F-A25C-F631D48B6951}"/>
    <dgm:cxn modelId="{3C553B01-0DF8-4F7B-A453-157176D40E4F}" type="presParOf" srcId="{4BC2055E-35DD-4D38-AF01-5B7A1FFA6F87}" destId="{494877D3-5F8C-4819-8B4A-24F9CC34F501}" srcOrd="0" destOrd="0" presId="urn:microsoft.com/office/officeart/2016/7/layout/VerticalDownArrowProcess"/>
    <dgm:cxn modelId="{E752143D-56C1-413C-AA4C-C608B7B587E5}" type="presParOf" srcId="{494877D3-5F8C-4819-8B4A-24F9CC34F501}" destId="{2AF07F80-24C5-4809-AB30-01A6A091129E}" srcOrd="0" destOrd="0" presId="urn:microsoft.com/office/officeart/2016/7/layout/VerticalDownArrowProcess"/>
    <dgm:cxn modelId="{1A75CA70-24D4-4D39-BCF9-BF19BB864AD4}" type="presParOf" srcId="{494877D3-5F8C-4819-8B4A-24F9CC34F501}" destId="{E6AEC11A-2EAD-490C-80B6-2681B419B4B9}" srcOrd="1" destOrd="0" presId="urn:microsoft.com/office/officeart/2016/7/layout/VerticalDownArrowProcess"/>
    <dgm:cxn modelId="{31DEDFA7-7057-4AC0-BADD-FE38ACEE8D3C}" type="presParOf" srcId="{4BC2055E-35DD-4D38-AF01-5B7A1FFA6F87}" destId="{3F33F992-682D-4706-A408-8BC5CBAC8C39}" srcOrd="1" destOrd="0" presId="urn:microsoft.com/office/officeart/2016/7/layout/VerticalDownArrowProcess"/>
    <dgm:cxn modelId="{164CAD1E-9CA2-4C6D-879B-AD08571EE42D}" type="presParOf" srcId="{4BC2055E-35DD-4D38-AF01-5B7A1FFA6F87}" destId="{E2A68C7D-092E-4C3B-9797-03D2EC66F355}" srcOrd="2" destOrd="0" presId="urn:microsoft.com/office/officeart/2016/7/layout/VerticalDownArrowProcess"/>
    <dgm:cxn modelId="{64D53C17-8A39-4B91-883A-CE90F38D1E77}" type="presParOf" srcId="{E2A68C7D-092E-4C3B-9797-03D2EC66F355}" destId="{F8075C2F-77D8-47A5-9674-13DF5639E0E6}" srcOrd="0" destOrd="0" presId="urn:microsoft.com/office/officeart/2016/7/layout/VerticalDownArrowProcess"/>
    <dgm:cxn modelId="{F24BC9F3-E3A6-45ED-A230-31F38A49C857}" type="presParOf" srcId="{E2A68C7D-092E-4C3B-9797-03D2EC66F355}" destId="{C7F4C4F4-8B0B-4022-A5D3-4BA23E52CB85}" srcOrd="1" destOrd="0" presId="urn:microsoft.com/office/officeart/2016/7/layout/VerticalDownArrowProcess"/>
    <dgm:cxn modelId="{B37A5570-BB97-40BF-9F24-9444437FD934}" type="presParOf" srcId="{E2A68C7D-092E-4C3B-9797-03D2EC66F355}" destId="{6518AA7F-BDEF-46EC-BE39-2CED192E120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07F80-24C5-4809-AB30-01A6A091129E}">
      <dsp:nvSpPr>
        <dsp:cNvPr id="0" name=""/>
        <dsp:cNvSpPr/>
      </dsp:nvSpPr>
      <dsp:spPr>
        <a:xfrm>
          <a:off x="0" y="2204681"/>
          <a:ext cx="2565399" cy="144650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451" tIns="241808" rIns="182451" bIns="241808" numCol="1" spcCol="1270" anchor="ctr" anchorCtr="0">
          <a:noAutofit/>
        </a:bodyPr>
        <a:lstStyle/>
        <a:p>
          <a:pPr marL="0" lvl="0" indent="0" algn="ctr" defTabSz="1511300">
            <a:lnSpc>
              <a:spcPct val="90000"/>
            </a:lnSpc>
            <a:spcBef>
              <a:spcPct val="0"/>
            </a:spcBef>
            <a:spcAft>
              <a:spcPct val="35000"/>
            </a:spcAft>
            <a:buNone/>
          </a:pPr>
          <a:br>
            <a:rPr lang="en-US" sz="3400" b="1" i="0" kern="1200" baseline="0" dirty="0"/>
          </a:br>
          <a:r>
            <a:rPr lang="en-US" sz="3400" b="1" i="0" kern="1200" baseline="0" dirty="0"/>
            <a:t>Insights</a:t>
          </a:r>
          <a:endParaRPr lang="en-US" sz="3400" kern="1200" dirty="0"/>
        </a:p>
      </dsp:txBody>
      <dsp:txXfrm>
        <a:off x="0" y="2204681"/>
        <a:ext cx="2565399" cy="1446509"/>
      </dsp:txXfrm>
    </dsp:sp>
    <dsp:sp modelId="{E6AEC11A-2EAD-490C-80B6-2681B419B4B9}">
      <dsp:nvSpPr>
        <dsp:cNvPr id="0" name=""/>
        <dsp:cNvSpPr/>
      </dsp:nvSpPr>
      <dsp:spPr>
        <a:xfrm>
          <a:off x="2556164" y="2206329"/>
          <a:ext cx="7696199" cy="144650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115" tIns="139700" rIns="156115" bIns="139700"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GB" sz="11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Đây</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là</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tệp</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khách</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hàng</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trẻ</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tuổi</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thu</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nhập</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khá</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tần</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suất</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mua</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sắm</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cao</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và</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tập</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trung</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vào</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ba</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danh</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mục</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Điện</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tử</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Thể</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thao</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và</a:t>
          </a:r>
          <a:r>
            <a:rPr lang="en-GB" sz="1300" b="0" i="0" kern="1200" dirty="0">
              <a:solidFill>
                <a:prstClr val="black">
                  <a:hueOff val="0"/>
                  <a:satOff val="0"/>
                  <a:lumOff val="0"/>
                  <a:alphaOff val="0"/>
                </a:prstClr>
              </a:solidFill>
              <a:latin typeface="Calibri" panose="020F0502020204030204"/>
              <a:ea typeface="+mn-ea"/>
              <a:cs typeface="+mn-cs"/>
            </a:rPr>
            <a:t> Trang </a:t>
          </a:r>
          <a:r>
            <a:rPr lang="en-GB" sz="1300" b="0" i="0" kern="1200" dirty="0" err="1">
              <a:solidFill>
                <a:prstClr val="black">
                  <a:hueOff val="0"/>
                  <a:satOff val="0"/>
                  <a:lumOff val="0"/>
                  <a:alphaOff val="0"/>
                </a:prstClr>
              </a:solidFill>
              <a:latin typeface="Calibri" panose="020F0502020204030204"/>
              <a:ea typeface="+mn-ea"/>
              <a:cs typeface="+mn-cs"/>
            </a:rPr>
            <a:t>trí</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nhà</a:t>
          </a:r>
          <a:r>
            <a:rPr lang="en-GB" sz="1300" b="0" i="0" kern="1200" dirty="0">
              <a:solidFill>
                <a:prstClr val="black">
                  <a:hueOff val="0"/>
                  <a:satOff val="0"/>
                  <a:lumOff val="0"/>
                  <a:alphaOff val="0"/>
                </a:prstClr>
              </a:solidFill>
              <a:latin typeface="Calibri" panose="020F0502020204030204"/>
              <a:ea typeface="+mn-ea"/>
              <a:cs typeface="+mn-cs"/>
            </a:rPr>
            <a:t> </a:t>
          </a:r>
          <a:r>
            <a:rPr lang="en-GB" sz="1300" b="0" i="0" kern="1200" dirty="0" err="1">
              <a:solidFill>
                <a:prstClr val="black">
                  <a:hueOff val="0"/>
                  <a:satOff val="0"/>
                  <a:lumOff val="0"/>
                  <a:alphaOff val="0"/>
                </a:prstClr>
              </a:solidFill>
              <a:latin typeface="Calibri" panose="020F0502020204030204"/>
              <a:ea typeface="+mn-ea"/>
              <a:cs typeface="+mn-cs"/>
            </a:rPr>
            <a:t>cửa</a:t>
          </a:r>
          <a:r>
            <a:rPr lang="en-GB" sz="1300" b="0" i="0" kern="1200" dirty="0">
              <a:solidFill>
                <a:prstClr val="black">
                  <a:hueOff val="0"/>
                  <a:satOff val="0"/>
                  <a:lumOff val="0"/>
                  <a:alphaOff val="0"/>
                </a:prstClr>
              </a:solidFill>
              <a:latin typeface="Calibri" panose="020F0502020204030204"/>
              <a:ea typeface="+mn-ea"/>
              <a:cs typeface="+mn-cs"/>
            </a:rPr>
            <a:t>.</a:t>
          </a:r>
        </a:p>
        <a:p>
          <a:pPr marL="0" lvl="0" indent="0" algn="l" defTabSz="577850">
            <a:lnSpc>
              <a:spcPct val="90000"/>
            </a:lnSpc>
            <a:spcBef>
              <a:spcPct val="0"/>
            </a:spcBef>
            <a:spcAft>
              <a:spcPct val="35000"/>
            </a:spcAft>
            <a:buFont typeface="+mj-lt"/>
            <a:buNone/>
          </a:pPr>
          <a:r>
            <a:rPr lang="vi-VN" sz="1300" b="0" i="0" kern="1200" dirty="0">
              <a:solidFill>
                <a:prstClr val="black">
                  <a:hueOff val="0"/>
                  <a:satOff val="0"/>
                  <a:lumOff val="0"/>
                  <a:alphaOff val="0"/>
                </a:prstClr>
              </a:solidFill>
              <a:latin typeface="Calibri" panose="020F0502020204030204"/>
              <a:ea typeface="+mn-ea"/>
              <a:cs typeface="+mn-cs"/>
            </a:rPr>
            <a:t>- Với điểm chi tiêu trung bình, họ có tiềm năng chi tiêu nhiều hơn nếu được cung cấp các chương trình khuyến mãi phù hợp và sản phẩm chất lượng</a:t>
          </a:r>
        </a:p>
      </dsp:txBody>
      <dsp:txXfrm>
        <a:off x="2556164" y="2206329"/>
        <a:ext cx="7696199" cy="1446509"/>
      </dsp:txXfrm>
    </dsp:sp>
    <dsp:sp modelId="{C7F4C4F4-8B0B-4022-A5D3-4BA23E52CB85}">
      <dsp:nvSpPr>
        <dsp:cNvPr id="0" name=""/>
        <dsp:cNvSpPr/>
      </dsp:nvSpPr>
      <dsp:spPr>
        <a:xfrm rot="10800000">
          <a:off x="0" y="1647"/>
          <a:ext cx="2565399" cy="2224732"/>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451" tIns="241808" rIns="182451" bIns="241808" numCol="1" spcCol="1270" anchor="ctr" anchorCtr="0">
          <a:noAutofit/>
        </a:bodyPr>
        <a:lstStyle/>
        <a:p>
          <a:pPr marL="0" lvl="0" indent="0" algn="ctr" defTabSz="1511300">
            <a:lnSpc>
              <a:spcPct val="90000"/>
            </a:lnSpc>
            <a:spcBef>
              <a:spcPct val="0"/>
            </a:spcBef>
            <a:spcAft>
              <a:spcPct val="35000"/>
            </a:spcAft>
            <a:buNone/>
          </a:pPr>
          <a:r>
            <a:rPr lang="en-US" sz="3400" b="1" i="0" kern="1200" baseline="0" dirty="0"/>
            <a:t>Findings</a:t>
          </a:r>
          <a:endParaRPr lang="en-US" sz="3400" kern="1200" dirty="0"/>
        </a:p>
      </dsp:txBody>
      <dsp:txXfrm rot="-10800000">
        <a:off x="0" y="1647"/>
        <a:ext cx="2565399" cy="1446076"/>
      </dsp:txXfrm>
    </dsp:sp>
    <dsp:sp modelId="{6518AA7F-BDEF-46EC-BE39-2CED192E1208}">
      <dsp:nvSpPr>
        <dsp:cNvPr id="0" name=""/>
        <dsp:cNvSpPr/>
      </dsp:nvSpPr>
      <dsp:spPr>
        <a:xfrm>
          <a:off x="2565399" y="0"/>
          <a:ext cx="7696199" cy="144607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115" tIns="165100" rIns="156115" bIns="165100" numCol="1" spcCol="1270" anchor="ctr" anchorCtr="0">
          <a:noAutofit/>
        </a:bodyPr>
        <a:lstStyle/>
        <a:p>
          <a:pPr marL="0" lvl="0" indent="0" algn="l" defTabSz="577850">
            <a:lnSpc>
              <a:spcPct val="90000"/>
            </a:lnSpc>
            <a:spcBef>
              <a:spcPct val="0"/>
            </a:spcBef>
            <a:spcAft>
              <a:spcPct val="35000"/>
            </a:spcAft>
            <a:buNone/>
          </a:pPr>
          <a:r>
            <a:rPr lang="en-GB" sz="1300" b="1" i="0" kern="1200" dirty="0"/>
            <a:t>Average Age</a:t>
          </a:r>
          <a:r>
            <a:rPr lang="en-GB" sz="1300" b="0" i="0" kern="1200" dirty="0"/>
            <a:t>: 28 (</a:t>
          </a:r>
          <a:r>
            <a:rPr lang="en-GB" sz="1300" b="0" i="0" kern="1200" dirty="0" err="1"/>
            <a:t>khách</a:t>
          </a:r>
          <a:r>
            <a:rPr lang="en-GB" sz="1300" b="0" i="0" kern="1200" dirty="0"/>
            <a:t> </a:t>
          </a:r>
          <a:r>
            <a:rPr lang="en-GB" sz="1300" b="0" i="0" kern="1200" dirty="0" err="1"/>
            <a:t>hàng</a:t>
          </a:r>
          <a:r>
            <a:rPr lang="en-GB" sz="1300" b="0" i="0" kern="1200" dirty="0"/>
            <a:t> </a:t>
          </a:r>
          <a:r>
            <a:rPr lang="en-GB" sz="1300" b="0" i="0" kern="1200" dirty="0" err="1"/>
            <a:t>trẻ</a:t>
          </a:r>
          <a:r>
            <a:rPr lang="en-GB" sz="1300" b="0" i="0" kern="1200" dirty="0"/>
            <a:t>)</a:t>
          </a:r>
          <a:endParaRPr lang="en-US" sz="1300" kern="1200" dirty="0"/>
        </a:p>
        <a:p>
          <a:pPr marL="0" lvl="0" indent="0" algn="l" defTabSz="577850">
            <a:lnSpc>
              <a:spcPct val="90000"/>
            </a:lnSpc>
            <a:spcBef>
              <a:spcPct val="0"/>
            </a:spcBef>
            <a:spcAft>
              <a:spcPct val="35000"/>
            </a:spcAft>
            <a:buFont typeface="Arial" panose="020B0604020202020204" pitchFamily="34" charset="0"/>
            <a:buNone/>
          </a:pPr>
          <a:r>
            <a:rPr lang="en-GB" sz="1300" b="1" i="0" kern="1200" dirty="0"/>
            <a:t>Average Income</a:t>
          </a:r>
          <a:r>
            <a:rPr lang="en-GB" sz="1300" b="0" i="0" kern="1200" dirty="0"/>
            <a:t>: $88,163 (</a:t>
          </a:r>
          <a:r>
            <a:rPr lang="en-GB" sz="1300" b="0" i="0" kern="1200" dirty="0" err="1"/>
            <a:t>khá</a:t>
          </a:r>
          <a:r>
            <a:rPr lang="en-GB" sz="1300" b="0" i="0" kern="1200" dirty="0"/>
            <a:t>)</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Gender</a:t>
          </a:r>
          <a:r>
            <a:rPr lang="en-GB" sz="1300" b="0" i="0" kern="1200" dirty="0"/>
            <a:t>: Male</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Moderate Spending Score</a:t>
          </a:r>
          <a:r>
            <a:rPr lang="en-GB" sz="1300" b="0" i="0" kern="1200" dirty="0"/>
            <a:t>: 51</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Purchase Frequency</a:t>
          </a:r>
          <a:r>
            <a:rPr lang="en-GB" sz="1300" b="0" i="0" kern="1200" dirty="0"/>
            <a:t>: 28 </a:t>
          </a:r>
          <a:r>
            <a:rPr lang="en-GB" sz="1300" b="0" i="0" kern="1200" dirty="0" err="1"/>
            <a:t>lần</a:t>
          </a:r>
          <a:r>
            <a:rPr lang="en-GB" sz="1300" b="0" i="0" kern="1200" dirty="0"/>
            <a:t> /</a:t>
          </a:r>
          <a:r>
            <a:rPr lang="en-GB" sz="1300" b="0" i="0" kern="1200" dirty="0" err="1"/>
            <a:t>năm</a:t>
          </a:r>
          <a:r>
            <a:rPr lang="en-GB" sz="1300" b="0" i="0" kern="1200" dirty="0"/>
            <a:t> (</a:t>
          </a:r>
          <a:r>
            <a:rPr lang="en-GB" sz="1300" b="0" i="0" kern="1200" dirty="0" err="1"/>
            <a:t>tần</a:t>
          </a:r>
          <a:r>
            <a:rPr lang="en-GB" sz="1300" b="0" i="0" kern="1200" dirty="0"/>
            <a:t> </a:t>
          </a:r>
          <a:r>
            <a:rPr lang="en-GB" sz="1300" b="0" i="0" kern="1200" dirty="0" err="1"/>
            <a:t>suất</a:t>
          </a:r>
          <a:r>
            <a:rPr lang="en-GB" sz="1300" b="0" i="0" kern="1200" dirty="0"/>
            <a:t> </a:t>
          </a:r>
          <a:r>
            <a:rPr lang="en-GB" sz="1300" b="0" i="0" kern="1200" dirty="0" err="1"/>
            <a:t>mua</a:t>
          </a:r>
          <a:r>
            <a:rPr lang="en-GB" sz="1300" b="0" i="0" kern="1200" dirty="0"/>
            <a:t> </a:t>
          </a:r>
          <a:r>
            <a:rPr lang="en-GB" sz="1300" b="0" i="0" kern="1200" dirty="0" err="1"/>
            <a:t>sắm</a:t>
          </a:r>
          <a:r>
            <a:rPr lang="en-GB" sz="1300" b="0" i="0" kern="1200" dirty="0"/>
            <a:t> </a:t>
          </a:r>
          <a:r>
            <a:rPr lang="en-GB" sz="1300" b="0" i="0" kern="1200" dirty="0" err="1"/>
            <a:t>khá</a:t>
          </a:r>
          <a:r>
            <a:rPr lang="en-GB" sz="1300" b="0" i="0" kern="1200" dirty="0"/>
            <a:t> </a:t>
          </a:r>
          <a:r>
            <a:rPr lang="en-GB" sz="1300" b="0" i="0" kern="1200" dirty="0" err="1"/>
            <a:t>cao</a:t>
          </a:r>
          <a:r>
            <a:rPr lang="en-GB" sz="1300" b="0" i="0" kern="1200" dirty="0"/>
            <a:t>)</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Most preferred category</a:t>
          </a:r>
          <a:r>
            <a:rPr lang="en-GB" sz="1300" b="0" i="0" kern="1200" dirty="0"/>
            <a:t>: Electronics | Sports | Home &amp; Garden</a:t>
          </a:r>
        </a:p>
      </dsp:txBody>
      <dsp:txXfrm>
        <a:off x="2565399" y="0"/>
        <a:ext cx="7696199" cy="1446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07F80-24C5-4809-AB30-01A6A091129E}">
      <dsp:nvSpPr>
        <dsp:cNvPr id="0" name=""/>
        <dsp:cNvSpPr/>
      </dsp:nvSpPr>
      <dsp:spPr>
        <a:xfrm>
          <a:off x="0" y="2204681"/>
          <a:ext cx="2565399" cy="144650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451" tIns="241808" rIns="182451" bIns="241808" numCol="1" spcCol="1270" anchor="ctr" anchorCtr="0">
          <a:noAutofit/>
        </a:bodyPr>
        <a:lstStyle/>
        <a:p>
          <a:pPr marL="0" lvl="0" indent="0" algn="ctr" defTabSz="1511300">
            <a:lnSpc>
              <a:spcPct val="90000"/>
            </a:lnSpc>
            <a:spcBef>
              <a:spcPct val="0"/>
            </a:spcBef>
            <a:spcAft>
              <a:spcPct val="35000"/>
            </a:spcAft>
            <a:buNone/>
          </a:pPr>
          <a:br>
            <a:rPr lang="en-US" sz="3400" b="1" i="0" kern="1200" baseline="0" dirty="0"/>
          </a:br>
          <a:r>
            <a:rPr lang="en-US" sz="3400" b="1" i="0" kern="1200" baseline="0" dirty="0"/>
            <a:t>Insights</a:t>
          </a:r>
          <a:endParaRPr lang="en-US" sz="3400" kern="1200" dirty="0"/>
        </a:p>
      </dsp:txBody>
      <dsp:txXfrm>
        <a:off x="0" y="2204681"/>
        <a:ext cx="2565399" cy="1446509"/>
      </dsp:txXfrm>
    </dsp:sp>
    <dsp:sp modelId="{E6AEC11A-2EAD-490C-80B6-2681B419B4B9}">
      <dsp:nvSpPr>
        <dsp:cNvPr id="0" name=""/>
        <dsp:cNvSpPr/>
      </dsp:nvSpPr>
      <dsp:spPr>
        <a:xfrm>
          <a:off x="2556164" y="2206329"/>
          <a:ext cx="7696199" cy="144650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115" tIns="165100" rIns="156115" bIns="165100"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vi-VN" sz="1300" b="0" i="0" kern="1200" dirty="0">
              <a:solidFill>
                <a:prstClr val="black">
                  <a:hueOff val="0"/>
                  <a:satOff val="0"/>
                  <a:lumOff val="0"/>
                  <a:alphaOff val="0"/>
                </a:prstClr>
              </a:solidFill>
              <a:latin typeface="Calibri" panose="020F0502020204030204"/>
              <a:ea typeface="+mn-ea"/>
              <a:cs typeface="+mn-cs"/>
            </a:rPr>
            <a:t>- Phân khúc này gồm những khách hàng nữ trung niên có thu nhập cao và yêu thích các sản phẩm điện tử. </a:t>
          </a:r>
        </a:p>
        <a:p>
          <a:pPr marL="0" lvl="0" indent="0" algn="l" defTabSz="577850">
            <a:lnSpc>
              <a:spcPct val="90000"/>
            </a:lnSpc>
            <a:spcBef>
              <a:spcPct val="0"/>
            </a:spcBef>
            <a:spcAft>
              <a:spcPct val="35000"/>
            </a:spcAft>
            <a:buFont typeface="Arial" panose="020B0604020202020204" pitchFamily="34" charset="0"/>
            <a:buNone/>
          </a:pPr>
          <a:r>
            <a:rPr lang="vi-VN" sz="1300" b="0" i="0" kern="1200" dirty="0">
              <a:solidFill>
                <a:prstClr val="black">
                  <a:hueOff val="0"/>
                  <a:satOff val="0"/>
                  <a:lumOff val="0"/>
                  <a:alphaOff val="0"/>
                </a:prstClr>
              </a:solidFill>
              <a:latin typeface="Calibri" panose="020F0502020204030204"/>
              <a:ea typeface="+mn-ea"/>
              <a:cs typeface="+mn-cs"/>
            </a:rPr>
            <a:t>- Dù thu nhập cao, mức chi tiêu của họ chỉ ở mức trung bình, nhưng tần suất mua sắm cao cho thấy họ có thể chi tiêu nhiều hơn nếu có các ưu đãi phù hợp</a:t>
          </a:r>
          <a:endParaRPr lang="en-GB" sz="1300" b="0" i="0" kern="1200" dirty="0">
            <a:solidFill>
              <a:prstClr val="black">
                <a:hueOff val="0"/>
                <a:satOff val="0"/>
                <a:lumOff val="0"/>
                <a:alphaOff val="0"/>
              </a:prstClr>
            </a:solidFill>
            <a:latin typeface="Calibri" panose="020F0502020204030204"/>
            <a:ea typeface="+mn-ea"/>
            <a:cs typeface="+mn-cs"/>
          </a:endParaRPr>
        </a:p>
      </dsp:txBody>
      <dsp:txXfrm>
        <a:off x="2556164" y="2206329"/>
        <a:ext cx="7696199" cy="1446509"/>
      </dsp:txXfrm>
    </dsp:sp>
    <dsp:sp modelId="{C7F4C4F4-8B0B-4022-A5D3-4BA23E52CB85}">
      <dsp:nvSpPr>
        <dsp:cNvPr id="0" name=""/>
        <dsp:cNvSpPr/>
      </dsp:nvSpPr>
      <dsp:spPr>
        <a:xfrm rot="10800000">
          <a:off x="0" y="1647"/>
          <a:ext cx="2565399" cy="2224732"/>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451" tIns="241808" rIns="182451" bIns="241808" numCol="1" spcCol="1270" anchor="ctr" anchorCtr="0">
          <a:noAutofit/>
        </a:bodyPr>
        <a:lstStyle/>
        <a:p>
          <a:pPr marL="0" lvl="0" indent="0" algn="ctr" defTabSz="1511300">
            <a:lnSpc>
              <a:spcPct val="90000"/>
            </a:lnSpc>
            <a:spcBef>
              <a:spcPct val="0"/>
            </a:spcBef>
            <a:spcAft>
              <a:spcPct val="35000"/>
            </a:spcAft>
            <a:buNone/>
          </a:pPr>
          <a:r>
            <a:rPr lang="en-US" sz="3400" b="1" i="0" kern="1200" baseline="0" dirty="0"/>
            <a:t>Findings</a:t>
          </a:r>
          <a:endParaRPr lang="en-US" sz="3400" kern="1200" dirty="0"/>
        </a:p>
      </dsp:txBody>
      <dsp:txXfrm rot="-10800000">
        <a:off x="0" y="1647"/>
        <a:ext cx="2565399" cy="1446076"/>
      </dsp:txXfrm>
    </dsp:sp>
    <dsp:sp modelId="{6518AA7F-BDEF-46EC-BE39-2CED192E1208}">
      <dsp:nvSpPr>
        <dsp:cNvPr id="0" name=""/>
        <dsp:cNvSpPr/>
      </dsp:nvSpPr>
      <dsp:spPr>
        <a:xfrm>
          <a:off x="2546929" y="9239"/>
          <a:ext cx="7696199" cy="144607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115" tIns="165100" rIns="156115" bIns="165100" numCol="1" spcCol="1270" anchor="ctr" anchorCtr="0">
          <a:noAutofit/>
        </a:bodyPr>
        <a:lstStyle/>
        <a:p>
          <a:pPr marL="0" lvl="0" indent="0" algn="l" defTabSz="577850">
            <a:lnSpc>
              <a:spcPct val="90000"/>
            </a:lnSpc>
            <a:spcBef>
              <a:spcPct val="0"/>
            </a:spcBef>
            <a:spcAft>
              <a:spcPct val="35000"/>
            </a:spcAft>
            <a:buNone/>
          </a:pPr>
          <a:r>
            <a:rPr lang="en-GB" sz="1300" b="1" i="0" kern="1200" dirty="0"/>
            <a:t>Average Age</a:t>
          </a:r>
          <a:r>
            <a:rPr lang="en-GB" sz="1300" b="0" i="0" kern="1200" dirty="0"/>
            <a:t>: 53 (</a:t>
          </a:r>
          <a:r>
            <a:rPr lang="en-GB" sz="1300" b="0" i="0" kern="1200" dirty="0" err="1"/>
            <a:t>trung</a:t>
          </a:r>
          <a:r>
            <a:rPr lang="en-GB" sz="1300" b="0" i="0" kern="1200" dirty="0"/>
            <a:t> </a:t>
          </a:r>
          <a:r>
            <a:rPr lang="en-GB" sz="1300" b="0" i="0" kern="1200" dirty="0" err="1"/>
            <a:t>niên</a:t>
          </a:r>
          <a:r>
            <a:rPr lang="en-GB" sz="1300" b="0" i="0" kern="1200" dirty="0"/>
            <a:t>)</a:t>
          </a:r>
          <a:endParaRPr lang="en-US" sz="1300" kern="1200" dirty="0"/>
        </a:p>
        <a:p>
          <a:pPr marL="0" lvl="0" indent="0" algn="l" defTabSz="577850">
            <a:lnSpc>
              <a:spcPct val="90000"/>
            </a:lnSpc>
            <a:spcBef>
              <a:spcPct val="0"/>
            </a:spcBef>
            <a:spcAft>
              <a:spcPct val="35000"/>
            </a:spcAft>
            <a:buFont typeface="Arial" panose="020B0604020202020204" pitchFamily="34" charset="0"/>
            <a:buNone/>
          </a:pPr>
          <a:r>
            <a:rPr lang="en-GB" sz="1300" b="1" i="0" kern="1200" dirty="0"/>
            <a:t>Average Income</a:t>
          </a:r>
          <a:r>
            <a:rPr lang="en-GB" sz="1300" b="0" i="0" kern="1200" dirty="0"/>
            <a:t>: $88,163 (</a:t>
          </a:r>
          <a:r>
            <a:rPr lang="en-GB" sz="1300" b="0" i="0" kern="1200" dirty="0" err="1"/>
            <a:t>khá</a:t>
          </a:r>
          <a:r>
            <a:rPr lang="en-GB" sz="1300" b="0" i="0" kern="1200" dirty="0"/>
            <a:t>)</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Gender</a:t>
          </a:r>
          <a:r>
            <a:rPr lang="en-GB" sz="1300" b="0" i="0" kern="1200" dirty="0"/>
            <a:t>: Other</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Moderate Spending Score</a:t>
          </a:r>
          <a:r>
            <a:rPr lang="en-GB" sz="1300" b="0" i="0" kern="1200" dirty="0"/>
            <a:t>: 51</a:t>
          </a:r>
        </a:p>
        <a:p>
          <a:pPr marL="0" lvl="0" indent="0" algn="l" defTabSz="577850">
            <a:lnSpc>
              <a:spcPct val="90000"/>
            </a:lnSpc>
            <a:spcBef>
              <a:spcPct val="0"/>
            </a:spcBef>
            <a:spcAft>
              <a:spcPct val="35000"/>
            </a:spcAft>
            <a:buFont typeface="Arial" panose="020B0604020202020204" pitchFamily="34" charset="0"/>
            <a:buNone/>
          </a:pPr>
          <a:r>
            <a:rPr lang="en-GB" sz="1300" b="0" i="0" kern="1200" dirty="0"/>
            <a:t>Purchase Frequency: 29 </a:t>
          </a:r>
          <a:r>
            <a:rPr lang="en-GB" sz="1300" b="0" i="0" kern="1200" dirty="0" err="1"/>
            <a:t>lần</a:t>
          </a:r>
          <a:r>
            <a:rPr lang="en-GB" sz="1300" b="0" i="0" kern="1200" dirty="0"/>
            <a:t> /</a:t>
          </a:r>
          <a:r>
            <a:rPr lang="en-GB" sz="1300" b="0" i="0" kern="1200" dirty="0" err="1"/>
            <a:t>năm</a:t>
          </a:r>
          <a:r>
            <a:rPr lang="en-GB" sz="1300" b="0" i="0" kern="1200" dirty="0"/>
            <a:t> (</a:t>
          </a:r>
          <a:r>
            <a:rPr lang="en-GB" sz="1300" b="0" i="0" kern="1200" dirty="0" err="1"/>
            <a:t>tần</a:t>
          </a:r>
          <a:r>
            <a:rPr lang="en-GB" sz="1300" b="0" i="0" kern="1200" dirty="0"/>
            <a:t> </a:t>
          </a:r>
          <a:r>
            <a:rPr lang="en-GB" sz="1300" b="0" i="0" kern="1200" dirty="0" err="1"/>
            <a:t>suất</a:t>
          </a:r>
          <a:r>
            <a:rPr lang="en-GB" sz="1300" b="0" i="0" kern="1200" dirty="0"/>
            <a:t> </a:t>
          </a:r>
          <a:r>
            <a:rPr lang="en-GB" sz="1300" b="0" i="0" kern="1200" dirty="0" err="1"/>
            <a:t>mua</a:t>
          </a:r>
          <a:r>
            <a:rPr lang="en-GB" sz="1300" b="0" i="0" kern="1200" dirty="0"/>
            <a:t> </a:t>
          </a:r>
          <a:r>
            <a:rPr lang="en-GB" sz="1300" b="0" i="0" kern="1200" dirty="0" err="1"/>
            <a:t>sắm</a:t>
          </a:r>
          <a:r>
            <a:rPr lang="en-GB" sz="1300" b="0" i="0" kern="1200" dirty="0"/>
            <a:t> </a:t>
          </a:r>
          <a:r>
            <a:rPr lang="en-GB" sz="1300" b="0" i="0" kern="1200" dirty="0" err="1"/>
            <a:t>khá</a:t>
          </a:r>
          <a:r>
            <a:rPr lang="en-GB" sz="1300" b="0" i="0" kern="1200" dirty="0"/>
            <a:t> </a:t>
          </a:r>
          <a:r>
            <a:rPr lang="en-GB" sz="1300" b="0" i="0" kern="1200" dirty="0" err="1"/>
            <a:t>cao</a:t>
          </a:r>
          <a:r>
            <a:rPr lang="en-GB" sz="1300" b="0" i="0" kern="1200" dirty="0"/>
            <a:t>)</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Most preferred category</a:t>
          </a:r>
          <a:r>
            <a:rPr lang="en-GB" sz="1300" b="0" i="0" kern="1200" dirty="0"/>
            <a:t>: Electronics</a:t>
          </a:r>
        </a:p>
      </dsp:txBody>
      <dsp:txXfrm>
        <a:off x="2546929" y="9239"/>
        <a:ext cx="7696199" cy="14460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07F80-24C5-4809-AB30-01A6A091129E}">
      <dsp:nvSpPr>
        <dsp:cNvPr id="0" name=""/>
        <dsp:cNvSpPr/>
      </dsp:nvSpPr>
      <dsp:spPr>
        <a:xfrm>
          <a:off x="0" y="2204681"/>
          <a:ext cx="2565399" cy="144650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451" tIns="241808" rIns="182451" bIns="241808" numCol="1" spcCol="1270" anchor="ctr" anchorCtr="0">
          <a:noAutofit/>
        </a:bodyPr>
        <a:lstStyle/>
        <a:p>
          <a:pPr marL="0" lvl="0" indent="0" algn="ctr" defTabSz="1511300">
            <a:lnSpc>
              <a:spcPct val="90000"/>
            </a:lnSpc>
            <a:spcBef>
              <a:spcPct val="0"/>
            </a:spcBef>
            <a:spcAft>
              <a:spcPct val="35000"/>
            </a:spcAft>
            <a:buNone/>
          </a:pPr>
          <a:br>
            <a:rPr lang="en-US" sz="3400" b="1" i="0" kern="1200" baseline="0" dirty="0"/>
          </a:br>
          <a:r>
            <a:rPr lang="en-US" sz="3400" b="1" i="0" kern="1200" baseline="0" dirty="0"/>
            <a:t>Insights</a:t>
          </a:r>
          <a:endParaRPr lang="en-US" sz="3400" kern="1200" dirty="0"/>
        </a:p>
      </dsp:txBody>
      <dsp:txXfrm>
        <a:off x="0" y="2204681"/>
        <a:ext cx="2565399" cy="1446509"/>
      </dsp:txXfrm>
    </dsp:sp>
    <dsp:sp modelId="{E6AEC11A-2EAD-490C-80B6-2681B419B4B9}">
      <dsp:nvSpPr>
        <dsp:cNvPr id="0" name=""/>
        <dsp:cNvSpPr/>
      </dsp:nvSpPr>
      <dsp:spPr>
        <a:xfrm>
          <a:off x="2556164" y="2206329"/>
          <a:ext cx="7696199" cy="144650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115" tIns="165100" rIns="156115" bIns="165100"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vi-VN" sz="1300" b="0" i="0" kern="1200" dirty="0">
              <a:solidFill>
                <a:prstClr val="black">
                  <a:hueOff val="0"/>
                  <a:satOff val="0"/>
                  <a:lumOff val="0"/>
                  <a:alphaOff val="0"/>
                </a:prstClr>
              </a:solidFill>
              <a:latin typeface="Calibri" panose="020F0502020204030204"/>
              <a:ea typeface="+mn-ea"/>
              <a:cs typeface="+mn-cs"/>
            </a:rPr>
            <a:t>- Tệp khách hàng trung niên này có thu nhập khá và thích mua sắm hàng tiêu dùng với tần suất mua sắm khá đều đặn. </a:t>
          </a:r>
        </a:p>
        <a:p>
          <a:pPr marL="0" lvl="0" indent="0" algn="l" defTabSz="577850">
            <a:lnSpc>
              <a:spcPct val="90000"/>
            </a:lnSpc>
            <a:spcBef>
              <a:spcPct val="0"/>
            </a:spcBef>
            <a:spcAft>
              <a:spcPct val="35000"/>
            </a:spcAft>
            <a:buFont typeface="Arial" panose="020B0604020202020204" pitchFamily="34" charset="0"/>
            <a:buNone/>
          </a:pPr>
          <a:r>
            <a:rPr lang="vi-VN" sz="1300" b="0" i="0" kern="1200" dirty="0">
              <a:solidFill>
                <a:prstClr val="black">
                  <a:hueOff val="0"/>
                  <a:satOff val="0"/>
                  <a:lumOff val="0"/>
                  <a:alphaOff val="0"/>
                </a:prstClr>
              </a:solidFill>
              <a:latin typeface="Calibri" panose="020F0502020204030204"/>
              <a:ea typeface="+mn-ea"/>
              <a:cs typeface="+mn-cs"/>
            </a:rPr>
            <a:t>- Tuy nhiên, mức chi tiêu của họ vẫn ở mức trung bình, có tiềm năng để tăng thêm nếu được cung cấp các chương trình khuyến mãi phù hợp</a:t>
          </a:r>
          <a:endParaRPr lang="en-GB" sz="1300" b="0" i="0" kern="1200" dirty="0">
            <a:solidFill>
              <a:prstClr val="black">
                <a:hueOff val="0"/>
                <a:satOff val="0"/>
                <a:lumOff val="0"/>
                <a:alphaOff val="0"/>
              </a:prstClr>
            </a:solidFill>
            <a:latin typeface="Calibri" panose="020F0502020204030204"/>
            <a:ea typeface="+mn-ea"/>
            <a:cs typeface="+mn-cs"/>
          </a:endParaRPr>
        </a:p>
      </dsp:txBody>
      <dsp:txXfrm>
        <a:off x="2556164" y="2206329"/>
        <a:ext cx="7696199" cy="1446509"/>
      </dsp:txXfrm>
    </dsp:sp>
    <dsp:sp modelId="{C7F4C4F4-8B0B-4022-A5D3-4BA23E52CB85}">
      <dsp:nvSpPr>
        <dsp:cNvPr id="0" name=""/>
        <dsp:cNvSpPr/>
      </dsp:nvSpPr>
      <dsp:spPr>
        <a:xfrm rot="10800000">
          <a:off x="0" y="1647"/>
          <a:ext cx="2565399" cy="2224732"/>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451" tIns="241808" rIns="182451" bIns="241808" numCol="1" spcCol="1270" anchor="ctr" anchorCtr="0">
          <a:noAutofit/>
        </a:bodyPr>
        <a:lstStyle/>
        <a:p>
          <a:pPr marL="0" lvl="0" indent="0" algn="ctr" defTabSz="1511300">
            <a:lnSpc>
              <a:spcPct val="90000"/>
            </a:lnSpc>
            <a:spcBef>
              <a:spcPct val="0"/>
            </a:spcBef>
            <a:spcAft>
              <a:spcPct val="35000"/>
            </a:spcAft>
            <a:buNone/>
          </a:pPr>
          <a:r>
            <a:rPr lang="en-US" sz="3400" b="1" i="0" kern="1200" baseline="0" dirty="0"/>
            <a:t>Findings</a:t>
          </a:r>
          <a:endParaRPr lang="en-US" sz="3400" kern="1200" dirty="0"/>
        </a:p>
      </dsp:txBody>
      <dsp:txXfrm rot="-10800000">
        <a:off x="0" y="1647"/>
        <a:ext cx="2565399" cy="1446076"/>
      </dsp:txXfrm>
    </dsp:sp>
    <dsp:sp modelId="{6518AA7F-BDEF-46EC-BE39-2CED192E1208}">
      <dsp:nvSpPr>
        <dsp:cNvPr id="0" name=""/>
        <dsp:cNvSpPr/>
      </dsp:nvSpPr>
      <dsp:spPr>
        <a:xfrm>
          <a:off x="2546929" y="9239"/>
          <a:ext cx="7696199" cy="144607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115" tIns="165100" rIns="156115" bIns="165100" numCol="1" spcCol="1270" anchor="ctr" anchorCtr="0">
          <a:noAutofit/>
        </a:bodyPr>
        <a:lstStyle/>
        <a:p>
          <a:pPr marL="0" lvl="0" indent="0" algn="l" defTabSz="577850">
            <a:lnSpc>
              <a:spcPct val="90000"/>
            </a:lnSpc>
            <a:spcBef>
              <a:spcPct val="0"/>
            </a:spcBef>
            <a:spcAft>
              <a:spcPct val="35000"/>
            </a:spcAft>
            <a:buNone/>
          </a:pPr>
          <a:r>
            <a:rPr lang="en-GB" sz="1300" b="1" i="0" kern="1200" dirty="0"/>
            <a:t>Average Age</a:t>
          </a:r>
          <a:r>
            <a:rPr lang="en-GB" sz="1300" b="0" i="0" kern="1200" dirty="0"/>
            <a:t>: 48 (</a:t>
          </a:r>
          <a:r>
            <a:rPr lang="en-GB" sz="1300" b="0" i="0" kern="1200" dirty="0" err="1"/>
            <a:t>trung</a:t>
          </a:r>
          <a:r>
            <a:rPr lang="en-GB" sz="1300" b="0" i="0" kern="1200" dirty="0"/>
            <a:t> </a:t>
          </a:r>
          <a:r>
            <a:rPr lang="en-GB" sz="1300" b="0" i="0" kern="1200" dirty="0" err="1"/>
            <a:t>niên</a:t>
          </a:r>
          <a:r>
            <a:rPr lang="en-GB" sz="1300" b="0" i="0" kern="1200" dirty="0"/>
            <a:t>)</a:t>
          </a:r>
          <a:endParaRPr lang="en-US" sz="1300" kern="1200" dirty="0"/>
        </a:p>
        <a:p>
          <a:pPr marL="0" lvl="0" indent="0" algn="l" defTabSz="577850">
            <a:lnSpc>
              <a:spcPct val="90000"/>
            </a:lnSpc>
            <a:spcBef>
              <a:spcPct val="0"/>
            </a:spcBef>
            <a:spcAft>
              <a:spcPct val="35000"/>
            </a:spcAft>
            <a:buFont typeface="Arial" panose="020B0604020202020204" pitchFamily="34" charset="0"/>
            <a:buNone/>
          </a:pPr>
          <a:r>
            <a:rPr lang="en-GB" sz="1300" b="1" i="0" kern="1200" dirty="0"/>
            <a:t>Average Income</a:t>
          </a:r>
          <a:r>
            <a:rPr lang="en-GB" sz="1300" b="0" i="0" kern="1200" dirty="0"/>
            <a:t>: $101,669  (</a:t>
          </a:r>
          <a:r>
            <a:rPr lang="en-GB" sz="1300" b="0" i="0" kern="1200" dirty="0" err="1"/>
            <a:t>cao</a:t>
          </a:r>
          <a:r>
            <a:rPr lang="en-GB" sz="1300" b="0" i="0" kern="1200" dirty="0"/>
            <a:t>)</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Gender</a:t>
          </a:r>
          <a:r>
            <a:rPr lang="en-GB" sz="1300" b="0" i="0" kern="1200" dirty="0"/>
            <a:t>: Female</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Moderate Spending Score</a:t>
          </a:r>
          <a:r>
            <a:rPr lang="en-GB" sz="1300" b="0" i="0" kern="1200" dirty="0"/>
            <a:t>: 50</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Purchase Frequency</a:t>
          </a:r>
          <a:r>
            <a:rPr lang="en-GB" sz="1300" b="0" i="0" kern="1200" dirty="0"/>
            <a:t>: 22 </a:t>
          </a:r>
          <a:r>
            <a:rPr lang="en-GB" sz="1300" b="0" i="0" kern="1200" dirty="0" err="1"/>
            <a:t>lần</a:t>
          </a:r>
          <a:r>
            <a:rPr lang="en-GB" sz="1300" b="0" i="0" kern="1200" dirty="0"/>
            <a:t> /</a:t>
          </a:r>
          <a:r>
            <a:rPr lang="en-GB" sz="1300" b="0" i="0" kern="1200" dirty="0" err="1"/>
            <a:t>năm</a:t>
          </a:r>
          <a:r>
            <a:rPr lang="en-GB" sz="1300" b="0" i="0" kern="1200" dirty="0"/>
            <a:t>  (</a:t>
          </a:r>
          <a:r>
            <a:rPr lang="en-GB" sz="1300" b="0" i="0" kern="1200" dirty="0" err="1"/>
            <a:t>tần</a:t>
          </a:r>
          <a:r>
            <a:rPr lang="en-GB" sz="1300" b="0" i="0" kern="1200" dirty="0"/>
            <a:t> </a:t>
          </a:r>
          <a:r>
            <a:rPr lang="en-GB" sz="1300" b="0" i="0" kern="1200" dirty="0" err="1"/>
            <a:t>suất</a:t>
          </a:r>
          <a:r>
            <a:rPr lang="en-GB" sz="1300" b="0" i="0" kern="1200" dirty="0"/>
            <a:t> </a:t>
          </a:r>
          <a:r>
            <a:rPr lang="en-GB" sz="1300" b="0" i="0" kern="1200" dirty="0" err="1"/>
            <a:t>mua</a:t>
          </a:r>
          <a:r>
            <a:rPr lang="en-GB" sz="1300" b="0" i="0" kern="1200" dirty="0"/>
            <a:t> </a:t>
          </a:r>
          <a:r>
            <a:rPr lang="en-GB" sz="1300" b="0" i="0" kern="1200" dirty="0" err="1"/>
            <a:t>sắm</a:t>
          </a:r>
          <a:r>
            <a:rPr lang="en-GB" sz="1300" b="0" i="0" kern="1200" dirty="0"/>
            <a:t> </a:t>
          </a:r>
          <a:r>
            <a:rPr lang="en-GB" sz="1300" b="0" i="0" kern="1200" dirty="0" err="1"/>
            <a:t>thấp</a:t>
          </a:r>
          <a:r>
            <a:rPr lang="en-GB" sz="1300" b="0" i="0" kern="1200" dirty="0"/>
            <a:t>)</a:t>
          </a:r>
        </a:p>
        <a:p>
          <a:pPr marL="0" lvl="0" indent="0" algn="l" defTabSz="577850">
            <a:lnSpc>
              <a:spcPct val="90000"/>
            </a:lnSpc>
            <a:spcBef>
              <a:spcPct val="0"/>
            </a:spcBef>
            <a:spcAft>
              <a:spcPct val="35000"/>
            </a:spcAft>
            <a:buFont typeface="Arial" panose="020B0604020202020204" pitchFamily="34" charset="0"/>
            <a:buNone/>
          </a:pPr>
          <a:r>
            <a:rPr lang="en-GB" sz="1300" b="1" i="0" kern="1200" dirty="0"/>
            <a:t>Most preferred category</a:t>
          </a:r>
          <a:r>
            <a:rPr lang="en-GB" sz="1300" b="0" i="0" kern="1200" dirty="0"/>
            <a:t>: Groceries</a:t>
          </a:r>
        </a:p>
      </dsp:txBody>
      <dsp:txXfrm>
        <a:off x="2546929" y="9239"/>
        <a:ext cx="7696199" cy="144607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C254-F488-A690-29EF-5AAE5D81A2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E34D71E-6A5C-3DAC-1F21-645CF4E2B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FB6DF86-92B9-A87D-68E4-C284210D5AFA}"/>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5" name="Footer Placeholder 4">
            <a:extLst>
              <a:ext uri="{FF2B5EF4-FFF2-40B4-BE49-F238E27FC236}">
                <a16:creationId xmlns:a16="http://schemas.microsoft.com/office/drawing/2014/main" id="{401CF004-BF5C-F760-961B-529C991C0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2BA1E-24C8-1968-BF26-A737B49B101A}"/>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388037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2CA3-1FFF-220A-6C28-7D84F1D0725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5BD29F-DA77-DD2A-C9CE-AAD78D27A50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61B5AE-AF94-4582-CE34-4E75B7EE2FE3}"/>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5" name="Footer Placeholder 4">
            <a:extLst>
              <a:ext uri="{FF2B5EF4-FFF2-40B4-BE49-F238E27FC236}">
                <a16:creationId xmlns:a16="http://schemas.microsoft.com/office/drawing/2014/main" id="{7D4F691B-3E59-F798-BA1A-7EB728813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67DFC-4C38-A016-B2AD-8207F224ACE5}"/>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249861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D9B2F-446C-2F9B-5C42-BD5CF57DA1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21C35C-871F-CC2D-D79B-9DD6EC1F5B6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F9A786-909D-08F1-2BCF-5D9F1C40A2F4}"/>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5" name="Footer Placeholder 4">
            <a:extLst>
              <a:ext uri="{FF2B5EF4-FFF2-40B4-BE49-F238E27FC236}">
                <a16:creationId xmlns:a16="http://schemas.microsoft.com/office/drawing/2014/main" id="{1C3206C9-C272-1657-78C5-6CAA8EB53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5CCA8-9C8F-28CE-89FF-7397E3F30337}"/>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660227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66FC-996C-4DDB-E337-5DD61C34AA0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D2CBE5-3E2A-7E0C-6FAF-65B067077D10}"/>
              </a:ext>
            </a:extLst>
          </p:cNvPr>
          <p:cNvSpPr>
            <a:spLocks noGrp="1"/>
          </p:cNvSpPr>
          <p:nvPr>
            <p:ph type="body"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7969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0382-4782-721D-44F4-D483F37D6E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884A04-D690-2DA0-9F75-99D55A9101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AF66B0-D99F-EB3D-2D1E-5C17C58FE369}"/>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5" name="Footer Placeholder 4">
            <a:extLst>
              <a:ext uri="{FF2B5EF4-FFF2-40B4-BE49-F238E27FC236}">
                <a16:creationId xmlns:a16="http://schemas.microsoft.com/office/drawing/2014/main" id="{E25D1DE0-D3BD-5D6D-3825-727BCD875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80108-58CB-FB76-D180-399B2461D68A}"/>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28552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FFFF-E0EF-B3DE-B021-8595012C6C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84C691-67A6-83FF-7893-8688773BA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E1B013-6975-D106-F9F4-603AE52CA257}"/>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5" name="Footer Placeholder 4">
            <a:extLst>
              <a:ext uri="{FF2B5EF4-FFF2-40B4-BE49-F238E27FC236}">
                <a16:creationId xmlns:a16="http://schemas.microsoft.com/office/drawing/2014/main" id="{FBEF6663-DCAE-C578-C31E-30806FCDE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E0499-3A83-89CB-7986-00C3A6734D17}"/>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41709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827A-4B77-0956-975C-AD06D82A03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8F3872-E901-7F73-A844-2DA32083CA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4D53034-A0DB-85ED-388E-3FBC57CF37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1B7E7D-BA92-2576-7057-9C1A7CF3F5A8}"/>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6" name="Footer Placeholder 5">
            <a:extLst>
              <a:ext uri="{FF2B5EF4-FFF2-40B4-BE49-F238E27FC236}">
                <a16:creationId xmlns:a16="http://schemas.microsoft.com/office/drawing/2014/main" id="{E911D9D2-2B63-F32A-3F2F-6F8A9CA5E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36986-0919-2FAB-9359-47C956613366}"/>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247672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758C-06F2-D444-6185-9B996BAFB72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230D3A-4295-E474-1AC8-2AF14C5D1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7F064CB-0827-AB99-4C23-6738B9F4C0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ADE282-1E49-9214-B640-8DF9EC812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F5C6C40-5990-DE69-09C8-11D3624C57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49A5C98-C4EF-0BC9-AD78-D9E1D73874FD}"/>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8" name="Footer Placeholder 7">
            <a:extLst>
              <a:ext uri="{FF2B5EF4-FFF2-40B4-BE49-F238E27FC236}">
                <a16:creationId xmlns:a16="http://schemas.microsoft.com/office/drawing/2014/main" id="{58D06640-458E-9E47-E772-3A585EB593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428D5B-C90E-E839-DCF9-F3F59D4F2D58}"/>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324791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E164-DAE3-A288-5C97-E1F089988C0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4D67B72-B5A9-EDBE-BDA3-D55353827FC4}"/>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4" name="Footer Placeholder 3">
            <a:extLst>
              <a:ext uri="{FF2B5EF4-FFF2-40B4-BE49-F238E27FC236}">
                <a16:creationId xmlns:a16="http://schemas.microsoft.com/office/drawing/2014/main" id="{305EA352-60AD-D268-9358-7056CF0A6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C33912-1941-0CEA-E3CE-9AD023F38007}"/>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112915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6F614-2F32-ADD0-065D-632EE8B99BF7}"/>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3" name="Footer Placeholder 2">
            <a:extLst>
              <a:ext uri="{FF2B5EF4-FFF2-40B4-BE49-F238E27FC236}">
                <a16:creationId xmlns:a16="http://schemas.microsoft.com/office/drawing/2014/main" id="{3B453E7F-A1A4-0B98-AE4D-618E9A4CEF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77E96-FF62-243E-9775-9CBFD0DF4FC0}"/>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379846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A597-40AB-765B-3912-13A2883DB6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EF648D8-94CD-B1B9-FA92-1ADBC2D3C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F37F9BF-A1C4-25A6-61FB-60085C9E7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2C54F1-0C88-BFB6-9C6A-28115CD6B513}"/>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6" name="Footer Placeholder 5">
            <a:extLst>
              <a:ext uri="{FF2B5EF4-FFF2-40B4-BE49-F238E27FC236}">
                <a16:creationId xmlns:a16="http://schemas.microsoft.com/office/drawing/2014/main" id="{D46DDCE0-C2E5-1940-0381-051B14F6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DBF4A-A276-168E-C4C7-E3F4B88A3AF3}"/>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420571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F204-2222-F782-5D09-0666816F32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25A485A-0A6F-1DCA-D132-AAF9A14B9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EE6EAB-E298-EA22-9015-DE12B87A9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AFFF32-0D6A-8409-53A4-10BE793AEF74}"/>
              </a:ext>
            </a:extLst>
          </p:cNvPr>
          <p:cNvSpPr>
            <a:spLocks noGrp="1"/>
          </p:cNvSpPr>
          <p:nvPr>
            <p:ph type="dt" sz="half" idx="10"/>
          </p:nvPr>
        </p:nvSpPr>
        <p:spPr/>
        <p:txBody>
          <a:bodyPr/>
          <a:lstStyle/>
          <a:p>
            <a:fld id="{B5E33CE4-458A-134E-B0F4-976B9C76C1FB}" type="datetimeFigureOut">
              <a:rPr lang="en-US" smtClean="0"/>
              <a:t>9/19/24</a:t>
            </a:fld>
            <a:endParaRPr lang="en-US"/>
          </a:p>
        </p:txBody>
      </p:sp>
      <p:sp>
        <p:nvSpPr>
          <p:cNvPr id="6" name="Footer Placeholder 5">
            <a:extLst>
              <a:ext uri="{FF2B5EF4-FFF2-40B4-BE49-F238E27FC236}">
                <a16:creationId xmlns:a16="http://schemas.microsoft.com/office/drawing/2014/main" id="{F4A76B15-1976-1E59-7FD6-94BB93820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AE506-6A97-52C2-20D7-FA6229C3500D}"/>
              </a:ext>
            </a:extLst>
          </p:cNvPr>
          <p:cNvSpPr>
            <a:spLocks noGrp="1"/>
          </p:cNvSpPr>
          <p:nvPr>
            <p:ph type="sldNum" sz="quarter" idx="12"/>
          </p:nvPr>
        </p:nvSpPr>
        <p:spPr/>
        <p:txBody>
          <a:bodyPr/>
          <a:lstStyle/>
          <a:p>
            <a:fld id="{0BC5B4E8-D886-DF4E-AD7C-79218199D010}" type="slidenum">
              <a:rPr lang="en-US" smtClean="0"/>
              <a:t>‹#›</a:t>
            </a:fld>
            <a:endParaRPr lang="en-US"/>
          </a:p>
        </p:txBody>
      </p:sp>
    </p:spTree>
    <p:extLst>
      <p:ext uri="{BB962C8B-B14F-4D97-AF65-F5344CB8AC3E}">
        <p14:creationId xmlns:p14="http://schemas.microsoft.com/office/powerpoint/2010/main" val="324642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2BBB4-B158-B091-5915-6F638AA36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A8B2EF-CB61-3B1B-1C85-61DC13BB4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2C48B0-BC61-242F-4B59-06EBB6B9C7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33CE4-458A-134E-B0F4-976B9C76C1FB}" type="datetimeFigureOut">
              <a:rPr lang="en-US" smtClean="0"/>
              <a:t>9/19/24</a:t>
            </a:fld>
            <a:endParaRPr lang="en-US"/>
          </a:p>
        </p:txBody>
      </p:sp>
      <p:sp>
        <p:nvSpPr>
          <p:cNvPr id="5" name="Footer Placeholder 4">
            <a:extLst>
              <a:ext uri="{FF2B5EF4-FFF2-40B4-BE49-F238E27FC236}">
                <a16:creationId xmlns:a16="http://schemas.microsoft.com/office/drawing/2014/main" id="{1DB554DF-D868-F4F3-7306-A62393B5D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68155E-611C-9930-B433-AF49EC891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B4E8-D886-DF4E-AD7C-79218199D010}" type="slidenum">
              <a:rPr lang="en-US" smtClean="0"/>
              <a:t>‹#›</a:t>
            </a:fld>
            <a:endParaRPr lang="en-US"/>
          </a:p>
        </p:txBody>
      </p:sp>
    </p:spTree>
    <p:extLst>
      <p:ext uri="{BB962C8B-B14F-4D97-AF65-F5344CB8AC3E}">
        <p14:creationId xmlns:p14="http://schemas.microsoft.com/office/powerpoint/2010/main" val="4046015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Hình ảnh 3" descr="Programming data on computer monitor">
            <a:extLst>
              <a:ext uri="{FF2B5EF4-FFF2-40B4-BE49-F238E27FC236}">
                <a16:creationId xmlns:a16="http://schemas.microsoft.com/office/drawing/2014/main" id="{1608B54B-0CAB-35B7-5AA1-082BD613FA0A}"/>
              </a:ext>
            </a:extLst>
          </p:cNvPr>
          <p:cNvPicPr>
            <a:picLocks noChangeAspect="1"/>
          </p:cNvPicPr>
          <p:nvPr/>
        </p:nvPicPr>
        <p:blipFill>
          <a:blip r:embed="rId2">
            <a:duotone>
              <a:schemeClr val="accent2">
                <a:shade val="45000"/>
                <a:satMod val="135000"/>
              </a:schemeClr>
              <a:prstClr val="white"/>
            </a:duotone>
          </a:blip>
          <a:srcRect t="6795" b="8936"/>
          <a:stretch/>
        </p:blipFill>
        <p:spPr>
          <a:xfrm>
            <a:off x="20" y="10"/>
            <a:ext cx="12191980" cy="6857990"/>
          </a:xfrm>
          <a:prstGeom prst="rect">
            <a:avLst/>
          </a:prstGeom>
        </p:spPr>
      </p:pic>
      <p:sp>
        <p:nvSpPr>
          <p:cNvPr id="7" name="Rectangle 8">
            <a:extLst>
              <a:ext uri="{FF2B5EF4-FFF2-40B4-BE49-F238E27FC236}">
                <a16:creationId xmlns:a16="http://schemas.microsoft.com/office/drawing/2014/main" id="{42F4AC62-EC78-4578-85F3-05A4CEBD3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bg1">
                <a:alpha val="8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0">
            <a:extLst>
              <a:ext uri="{FF2B5EF4-FFF2-40B4-BE49-F238E27FC236}">
                <a16:creationId xmlns:a16="http://schemas.microsoft.com/office/drawing/2014/main" id="{60988A71-02BB-4403-9321-68D5EC656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7A52D-3518-343F-1A23-AD3CF29F6D81}"/>
              </a:ext>
            </a:extLst>
          </p:cNvPr>
          <p:cNvSpPr>
            <a:spLocks noGrp="1"/>
          </p:cNvSpPr>
          <p:nvPr>
            <p:ph type="title"/>
          </p:nvPr>
        </p:nvSpPr>
        <p:spPr>
          <a:xfrm>
            <a:off x="1120624" y="1122807"/>
            <a:ext cx="9954443" cy="4297680"/>
          </a:xfrm>
          <a:noFill/>
          <a:ln>
            <a:noFill/>
          </a:ln>
        </p:spPr>
        <p:txBody>
          <a:bodyPr vert="horz" lIns="182880" tIns="182880" rIns="182880" bIns="182880" rtlCol="0" anchor="ctr" anchorCtr="1">
            <a:normAutofit/>
          </a:bodyPr>
          <a:lstStyle/>
          <a:p>
            <a:pPr marR="0"/>
            <a:r>
              <a:rPr lang="en-US" sz="6000" b="1" i="0" u="none" strike="noStrike" kern="1200" cap="all" spc="200" baseline="0" dirty="0">
                <a:solidFill>
                  <a:schemeClr val="tx1">
                    <a:lumMod val="85000"/>
                    <a:lumOff val="15000"/>
                  </a:schemeClr>
                </a:solidFill>
                <a:latin typeface="+mj-lt"/>
                <a:ea typeface="+mj-ea"/>
                <a:cs typeface="+mj-cs"/>
              </a:rPr>
              <a:t>Customer segmentation 		for Marketing </a:t>
            </a:r>
            <a:br>
              <a:rPr lang="en-US" sz="6000" b="1" i="0" u="none" strike="noStrike" kern="1200" cap="all" spc="200" baseline="0" dirty="0">
                <a:solidFill>
                  <a:schemeClr val="tx1">
                    <a:lumMod val="85000"/>
                    <a:lumOff val="15000"/>
                  </a:schemeClr>
                </a:solidFill>
                <a:latin typeface="+mj-lt"/>
                <a:ea typeface="+mj-ea"/>
                <a:cs typeface="+mj-cs"/>
              </a:rPr>
            </a:br>
            <a:r>
              <a:rPr lang="en-US" sz="6000" b="1" i="0" u="none" strike="noStrike" kern="1200" cap="all" spc="200" baseline="0" dirty="0">
                <a:solidFill>
                  <a:schemeClr val="tx1">
                    <a:lumMod val="85000"/>
                    <a:lumOff val="15000"/>
                  </a:schemeClr>
                </a:solidFill>
                <a:latin typeface="+mj-lt"/>
                <a:ea typeface="+mj-ea"/>
                <a:cs typeface="+mj-cs"/>
              </a:rPr>
              <a:t>			analysis</a:t>
            </a:r>
          </a:p>
        </p:txBody>
      </p:sp>
    </p:spTree>
    <p:extLst>
      <p:ext uri="{BB962C8B-B14F-4D97-AF65-F5344CB8AC3E}">
        <p14:creationId xmlns:p14="http://schemas.microsoft.com/office/powerpoint/2010/main" val="423889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D19B-ED16-AB0E-28B8-382373A852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95F553-9340-9346-D429-9CCB378EB801}"/>
              </a:ext>
            </a:extLst>
          </p:cNvPr>
          <p:cNvSpPr>
            <a:spLocks noGrp="1"/>
          </p:cNvSpPr>
          <p:nvPr>
            <p:ph type="title"/>
          </p:nvPr>
        </p:nvSpPr>
        <p:spPr>
          <a:xfrm>
            <a:off x="3562709" y="532391"/>
            <a:ext cx="4457211" cy="579436"/>
          </a:xfrm>
        </p:spPr>
        <p:txBody>
          <a:bodyPr vert="horz" lIns="182880" tIns="182880" rIns="182880" bIns="182880" rtlCol="0" anchor="ctr">
            <a:noAutofit/>
          </a:bodyPr>
          <a:lstStyle/>
          <a:p>
            <a:pPr algn="ctr"/>
            <a:r>
              <a:rPr lang="en-US" sz="3000" b="1" i="0" u="none" strike="noStrike" dirty="0"/>
              <a:t>Customer Segment 3</a:t>
            </a:r>
          </a:p>
        </p:txBody>
      </p:sp>
      <p:graphicFrame>
        <p:nvGraphicFramePr>
          <p:cNvPr id="5" name="Text Placeholder 2">
            <a:extLst>
              <a:ext uri="{FF2B5EF4-FFF2-40B4-BE49-F238E27FC236}">
                <a16:creationId xmlns:a16="http://schemas.microsoft.com/office/drawing/2014/main" id="{3D3BDB82-E4F1-4E5C-3BE6-BF2FD01B04F7}"/>
              </a:ext>
            </a:extLst>
          </p:cNvPr>
          <p:cNvGraphicFramePr/>
          <p:nvPr>
            <p:extLst>
              <p:ext uri="{D42A27DB-BD31-4B8C-83A1-F6EECF244321}">
                <p14:modId xmlns:p14="http://schemas.microsoft.com/office/powerpoint/2010/main" val="158261158"/>
              </p:ext>
            </p:extLst>
          </p:nvPr>
        </p:nvGraphicFramePr>
        <p:xfrm>
          <a:off x="1190097" y="1602580"/>
          <a:ext cx="10261600" cy="3652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A22608B-67CD-3155-8615-5AEC28CFDDBC}"/>
              </a:ext>
            </a:extLst>
          </p:cNvPr>
          <p:cNvSpPr txBox="1">
            <a:spLocks/>
          </p:cNvSpPr>
          <p:nvPr/>
        </p:nvSpPr>
        <p:spPr>
          <a:xfrm>
            <a:off x="1863437" y="505826"/>
            <a:ext cx="8686800" cy="851378"/>
          </a:xfrm>
          <a:prstGeom prst="rect">
            <a:avLst/>
          </a:prstGeom>
          <a:solidFill>
            <a:srgbClr val="FFFFFF"/>
          </a:solidFill>
          <a:ln>
            <a:solidFill>
              <a:srgbClr val="404040"/>
            </a:solidFill>
          </a:ln>
        </p:spPr>
        <p:txBody>
          <a:bodyPr vert="horz" wrap="square" lIns="182880" tIns="182880" rIns="182880" bIns="182880" rtlCol="0" anchor="ctr" anchorCtr="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cap="all" spc="200" dirty="0">
                <a:solidFill>
                  <a:srgbClr val="262626"/>
                </a:solidFill>
              </a:rPr>
              <a:t>Customer segment 3</a:t>
            </a:r>
          </a:p>
        </p:txBody>
      </p:sp>
    </p:spTree>
    <p:extLst>
      <p:ext uri="{BB962C8B-B14F-4D97-AF65-F5344CB8AC3E}">
        <p14:creationId xmlns:p14="http://schemas.microsoft.com/office/powerpoint/2010/main" val="30864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AD324-374A-6CD3-9572-0269668E9F61}"/>
            </a:ext>
          </a:extLst>
        </p:cNvPr>
        <p:cNvGrpSpPr/>
        <p:nvPr/>
      </p:nvGrpSpPr>
      <p:grpSpPr>
        <a:xfrm>
          <a:off x="0" y="0"/>
          <a:ext cx="0" cy="0"/>
          <a:chOff x="0" y="0"/>
          <a:chExt cx="0" cy="0"/>
        </a:xfrm>
      </p:grpSpPr>
      <p:pic>
        <p:nvPicPr>
          <p:cNvPr id="13" name="Hình ảnh 12" descr="Scientist holding DNA gel in front of samples for testing in laboratory">
            <a:extLst>
              <a:ext uri="{FF2B5EF4-FFF2-40B4-BE49-F238E27FC236}">
                <a16:creationId xmlns:a16="http://schemas.microsoft.com/office/drawing/2014/main" id="{EFCE08FC-E458-40A9-2FBB-2A211980B9FA}"/>
              </a:ext>
            </a:extLst>
          </p:cNvPr>
          <p:cNvPicPr>
            <a:picLocks noChangeAspect="1"/>
          </p:cNvPicPr>
          <p:nvPr/>
        </p:nvPicPr>
        <p:blipFill>
          <a:blip r:embed="rId2"/>
          <a:srcRect t="18160" b="6840"/>
          <a:stretch/>
        </p:blipFill>
        <p:spPr>
          <a:xfrm>
            <a:off x="20" y="10"/>
            <a:ext cx="12191980" cy="6857990"/>
          </a:xfrm>
          <a:prstGeom prst="rect">
            <a:avLst/>
          </a:prstGeom>
        </p:spPr>
      </p:pic>
      <p:sp>
        <p:nvSpPr>
          <p:cNvPr id="2" name="Title 1">
            <a:extLst>
              <a:ext uri="{FF2B5EF4-FFF2-40B4-BE49-F238E27FC236}">
                <a16:creationId xmlns:a16="http://schemas.microsoft.com/office/drawing/2014/main" id="{EB793D9F-4EDE-4729-82AD-5B326F069EB2}"/>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pPr marR="0"/>
            <a:r>
              <a:rPr lang="en-US" sz="3500" b="1" i="0" u="none" strike="noStrike" dirty="0">
                <a:solidFill>
                  <a:schemeClr val="tx1"/>
                </a:solidFill>
              </a:rPr>
              <a:t>RECOMMENDATIONS</a:t>
            </a:r>
          </a:p>
        </p:txBody>
      </p:sp>
    </p:spTree>
    <p:extLst>
      <p:ext uri="{BB962C8B-B14F-4D97-AF65-F5344CB8AC3E}">
        <p14:creationId xmlns:p14="http://schemas.microsoft.com/office/powerpoint/2010/main" val="43073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D20B-F85C-C045-A0F2-5E16F589B550}"/>
              </a:ext>
            </a:extLst>
          </p:cNvPr>
          <p:cNvSpPr>
            <a:spLocks noGrp="1"/>
          </p:cNvSpPr>
          <p:nvPr>
            <p:ph type="title"/>
          </p:nvPr>
        </p:nvSpPr>
        <p:spPr>
          <a:xfrm>
            <a:off x="1679775" y="307049"/>
            <a:ext cx="8686800" cy="851378"/>
          </a:xfrm>
          <a:solidFill>
            <a:srgbClr val="FFFFFF"/>
          </a:solidFill>
          <a:ln>
            <a:solidFill>
              <a:srgbClr val="404040"/>
            </a:solidFill>
          </a:ln>
        </p:spPr>
        <p:txBody>
          <a:bodyPr vert="horz" wrap="square" lIns="182880" tIns="182880" rIns="182880" bIns="182880" rtlCol="0" anchor="ctr" anchorCtr="1">
            <a:normAutofit/>
          </a:bodyPr>
          <a:lstStyle/>
          <a:p>
            <a:r>
              <a:rPr lang="en-US" sz="3000" b="1" cap="all" spc="200" dirty="0">
                <a:solidFill>
                  <a:srgbClr val="262626"/>
                </a:solidFill>
              </a:rPr>
              <a:t>Customer segment 1: Recommendations</a:t>
            </a:r>
            <a:endParaRPr lang="en-US" sz="3000" b="1" i="0" u="none" strike="noStrike" kern="1200" cap="all" spc="200" baseline="0" dirty="0">
              <a:solidFill>
                <a:srgbClr val="262626"/>
              </a:solidFill>
              <a:latin typeface="+mj-lt"/>
            </a:endParaRPr>
          </a:p>
        </p:txBody>
      </p:sp>
      <p:grpSp>
        <p:nvGrpSpPr>
          <p:cNvPr id="4" name="Group 3">
            <a:extLst>
              <a:ext uri="{FF2B5EF4-FFF2-40B4-BE49-F238E27FC236}">
                <a16:creationId xmlns:a16="http://schemas.microsoft.com/office/drawing/2014/main" id="{E649C2C9-E80F-A4C3-4E93-8C9F6FA5580B}"/>
              </a:ext>
            </a:extLst>
          </p:cNvPr>
          <p:cNvGrpSpPr/>
          <p:nvPr/>
        </p:nvGrpSpPr>
        <p:grpSpPr>
          <a:xfrm>
            <a:off x="1136073" y="2098708"/>
            <a:ext cx="10095344" cy="2408637"/>
            <a:chOff x="2556164" y="2206329"/>
            <a:chExt cx="7760096" cy="1446509"/>
          </a:xfrm>
        </p:grpSpPr>
        <p:sp>
          <p:nvSpPr>
            <p:cNvPr id="5" name="Rectangle 4">
              <a:extLst>
                <a:ext uri="{FF2B5EF4-FFF2-40B4-BE49-F238E27FC236}">
                  <a16:creationId xmlns:a16="http://schemas.microsoft.com/office/drawing/2014/main" id="{3A82B7FA-031B-37C6-C432-F1E7801F313B}"/>
                </a:ext>
              </a:extLst>
            </p:cNvPr>
            <p:cNvSpPr/>
            <p:nvPr/>
          </p:nvSpPr>
          <p:spPr>
            <a:xfrm>
              <a:off x="2556164" y="2206329"/>
              <a:ext cx="7696199" cy="144650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 name="TextBox 5">
              <a:extLst>
                <a:ext uri="{FF2B5EF4-FFF2-40B4-BE49-F238E27FC236}">
                  <a16:creationId xmlns:a16="http://schemas.microsoft.com/office/drawing/2014/main" id="{F6A119BF-FC99-281A-C2C7-08AA0BD21627}"/>
                </a:ext>
              </a:extLst>
            </p:cNvPr>
            <p:cNvSpPr txBox="1"/>
            <p:nvPr/>
          </p:nvSpPr>
          <p:spPr>
            <a:xfrm>
              <a:off x="2620061" y="2206330"/>
              <a:ext cx="7696199" cy="14465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115" tIns="139700" rIns="156115" bIns="139700" numCol="1" spcCol="1270" anchor="ctr" anchorCtr="0">
              <a:noAutofit/>
            </a:bodyPr>
            <a:lstStyle/>
            <a:p>
              <a:pPr>
                <a:buFont typeface="Arial" panose="020B0604020202020204" pitchFamily="34" charset="0"/>
                <a:buChar char="•"/>
              </a:pPr>
              <a:r>
                <a:rPr lang="vi-VN" sz="1500" b="0" i="0" dirty="0">
                  <a:solidFill>
                    <a:srgbClr val="000000"/>
                  </a:solidFill>
                  <a:effectLst/>
                  <a:latin typeface="Helvetica Neue" panose="02000503000000020004" pitchFamily="2" charset="0"/>
                </a:rPr>
                <a:t> Tạo các gói sản phẩm kết hợp giữa điện tử và thể thao hoặc điện tử và trang trí nhà cửa. Điều này sẽ khuyến khích mua hàng bổ sung và tăng giá trị đơn hàng.</a:t>
              </a:r>
            </a:p>
            <a:p>
              <a:endParaRPr lang="vi-VN" sz="1500" b="0" i="0" dirty="0">
                <a:solidFill>
                  <a:srgbClr val="000000"/>
                </a:solidFill>
                <a:effectLst/>
                <a:latin typeface="Helvetica Neue" panose="02000503000000020004" pitchFamily="2" charset="0"/>
              </a:endParaRPr>
            </a:p>
            <a:p>
              <a:pPr>
                <a:buFont typeface="Arial" panose="020B0604020202020204" pitchFamily="34" charset="0"/>
                <a:buChar char="•"/>
              </a:pPr>
              <a:r>
                <a:rPr lang="vi-VN" sz="1500" b="0" i="0" dirty="0">
                  <a:solidFill>
                    <a:srgbClr val="000000"/>
                  </a:solidFill>
                  <a:effectLst/>
                  <a:latin typeface="Helvetica Neue" panose="02000503000000020004" pitchFamily="2" charset="0"/>
                </a:rPr>
                <a:t> Đối với phân khúc trẻ tuổi, quảng cáo trên các nền tảng mạng xã hội như </a:t>
              </a:r>
              <a:r>
                <a:rPr lang="vi-VN" sz="1500" b="1" i="0" dirty="0">
                  <a:solidFill>
                    <a:srgbClr val="000000"/>
                  </a:solidFill>
                  <a:effectLst/>
                  <a:latin typeface="Helvetica Neue" panose="02000503000000020004" pitchFamily="2" charset="0"/>
                </a:rPr>
                <a:t>Instagram</a:t>
              </a:r>
              <a:r>
                <a:rPr lang="vi-VN" sz="1500" b="0" i="0" dirty="0">
                  <a:solidFill>
                    <a:srgbClr val="000000"/>
                  </a:solidFill>
                  <a:effectLst/>
                  <a:latin typeface="Helvetica Neue" panose="02000503000000020004" pitchFamily="2" charset="0"/>
                </a:rPr>
                <a:t>, </a:t>
              </a:r>
              <a:r>
                <a:rPr lang="vi-VN" sz="1500" b="1" i="0" dirty="0">
                  <a:solidFill>
                    <a:srgbClr val="000000"/>
                  </a:solidFill>
                  <a:effectLst/>
                  <a:latin typeface="Helvetica Neue" panose="02000503000000020004" pitchFamily="2" charset="0"/>
                </a:rPr>
                <a:t>TikTok</a:t>
              </a:r>
              <a:r>
                <a:rPr lang="vi-VN" sz="1500" b="0" i="0" dirty="0">
                  <a:solidFill>
                    <a:srgbClr val="000000"/>
                  </a:solidFill>
                  <a:effectLst/>
                  <a:latin typeface="Helvetica Neue" panose="02000503000000020004" pitchFamily="2" charset="0"/>
                </a:rPr>
                <a:t> về các sản phẩm công nghệ và thể thao sẽ giúp tăng tương tác và doanh thu.</a:t>
              </a:r>
            </a:p>
            <a:p>
              <a:endParaRPr lang="vi-VN" sz="1500" b="0" i="0" dirty="0">
                <a:solidFill>
                  <a:srgbClr val="000000"/>
                </a:solidFill>
                <a:effectLst/>
                <a:latin typeface="Helvetica Neue" panose="02000503000000020004" pitchFamily="2" charset="0"/>
              </a:endParaRPr>
            </a:p>
            <a:p>
              <a:pPr>
                <a:buFont typeface="Arial" panose="020B0604020202020204" pitchFamily="34" charset="0"/>
                <a:buChar char="•"/>
              </a:pPr>
              <a:r>
                <a:rPr lang="vi-VN" sz="1500" b="0" i="0" dirty="0">
                  <a:solidFill>
                    <a:srgbClr val="000000"/>
                  </a:solidFill>
                  <a:effectLst/>
                  <a:latin typeface="Helvetica Neue" panose="02000503000000020004" pitchFamily="2" charset="0"/>
                </a:rPr>
                <a:t> Thiết lập các chương trình khuyến mãi hoặc sự kiện </a:t>
              </a:r>
              <a:r>
                <a:rPr lang="vi-VN" sz="1500" b="1" i="0" dirty="0">
                  <a:solidFill>
                    <a:srgbClr val="000000"/>
                  </a:solidFill>
                  <a:effectLst/>
                  <a:latin typeface="Helvetica Neue" panose="02000503000000020004" pitchFamily="2" charset="0"/>
                </a:rPr>
                <a:t>gamified</a:t>
              </a:r>
              <a:r>
                <a:rPr lang="vi-VN" sz="1500" b="0" i="0" dirty="0">
                  <a:solidFill>
                    <a:srgbClr val="000000"/>
                  </a:solidFill>
                  <a:effectLst/>
                  <a:latin typeface="Helvetica Neue" panose="02000503000000020004" pitchFamily="2" charset="0"/>
                </a:rPr>
                <a:t> (trò chơi hóa), nơi khách hàng có thể nhận được quà tặng hoặc giảm giá khi mua các sản phẩm thuộc những danh mục yêu thích của họ.</a:t>
              </a:r>
            </a:p>
            <a:p>
              <a:pPr lvl="0" algn="l" defTabSz="488950">
                <a:lnSpc>
                  <a:spcPct val="90000"/>
                </a:lnSpc>
                <a:spcBef>
                  <a:spcPct val="0"/>
                </a:spcBef>
                <a:spcAft>
                  <a:spcPct val="35000"/>
                </a:spcAft>
              </a:pPr>
              <a:endParaRPr lang="vi-VN" sz="1300" b="0" i="0" kern="1200" dirty="0">
                <a:solidFill>
                  <a:prstClr val="black">
                    <a:hueOff val="0"/>
                    <a:satOff val="0"/>
                    <a:lumOff val="0"/>
                    <a:alphaOff val="0"/>
                  </a:prstClr>
                </a:solidFill>
                <a:latin typeface="Calibri" panose="020F0502020204030204"/>
                <a:ea typeface="+mn-ea"/>
                <a:cs typeface="+mn-cs"/>
              </a:endParaRPr>
            </a:p>
          </p:txBody>
        </p:sp>
      </p:grpSp>
    </p:spTree>
    <p:extLst>
      <p:ext uri="{BB962C8B-B14F-4D97-AF65-F5344CB8AC3E}">
        <p14:creationId xmlns:p14="http://schemas.microsoft.com/office/powerpoint/2010/main" val="36247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45096-4697-A74C-DBB8-AF6313397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D828B-9335-69C6-4671-BDD2AF93C1A8}"/>
              </a:ext>
            </a:extLst>
          </p:cNvPr>
          <p:cNvSpPr>
            <a:spLocks noGrp="1"/>
          </p:cNvSpPr>
          <p:nvPr>
            <p:ph type="title"/>
          </p:nvPr>
        </p:nvSpPr>
        <p:spPr>
          <a:xfrm>
            <a:off x="1679775" y="307049"/>
            <a:ext cx="8686800" cy="851378"/>
          </a:xfrm>
          <a:solidFill>
            <a:srgbClr val="FFFFFF"/>
          </a:solidFill>
          <a:ln>
            <a:solidFill>
              <a:srgbClr val="404040"/>
            </a:solidFill>
          </a:ln>
        </p:spPr>
        <p:txBody>
          <a:bodyPr vert="horz" wrap="square" lIns="182880" tIns="182880" rIns="182880" bIns="182880" rtlCol="0" anchor="ctr" anchorCtr="1">
            <a:normAutofit/>
          </a:bodyPr>
          <a:lstStyle/>
          <a:p>
            <a:r>
              <a:rPr lang="en-US" sz="3000" b="1" cap="all" spc="200" dirty="0">
                <a:solidFill>
                  <a:srgbClr val="262626"/>
                </a:solidFill>
              </a:rPr>
              <a:t>Customer segment 2: Recommendations</a:t>
            </a:r>
            <a:endParaRPr lang="en-US" sz="3000" b="1" i="0" u="none" strike="noStrike" kern="1200" cap="all" spc="200" baseline="0" dirty="0">
              <a:solidFill>
                <a:srgbClr val="262626"/>
              </a:solidFill>
              <a:latin typeface="+mj-lt"/>
            </a:endParaRPr>
          </a:p>
        </p:txBody>
      </p:sp>
      <p:grpSp>
        <p:nvGrpSpPr>
          <p:cNvPr id="4" name="Group 3">
            <a:extLst>
              <a:ext uri="{FF2B5EF4-FFF2-40B4-BE49-F238E27FC236}">
                <a16:creationId xmlns:a16="http://schemas.microsoft.com/office/drawing/2014/main" id="{E87086EF-F99C-A9EC-3057-76D32179D9E6}"/>
              </a:ext>
            </a:extLst>
          </p:cNvPr>
          <p:cNvGrpSpPr/>
          <p:nvPr/>
        </p:nvGrpSpPr>
        <p:grpSpPr>
          <a:xfrm>
            <a:off x="914400" y="1998040"/>
            <a:ext cx="10501745" cy="2613891"/>
            <a:chOff x="2556164" y="2206329"/>
            <a:chExt cx="7795596" cy="1446509"/>
          </a:xfrm>
        </p:grpSpPr>
        <p:sp>
          <p:nvSpPr>
            <p:cNvPr id="5" name="Rectangle 4">
              <a:extLst>
                <a:ext uri="{FF2B5EF4-FFF2-40B4-BE49-F238E27FC236}">
                  <a16:creationId xmlns:a16="http://schemas.microsoft.com/office/drawing/2014/main" id="{53F049EB-A490-C318-C9E3-551B92AADC9F}"/>
                </a:ext>
              </a:extLst>
            </p:cNvPr>
            <p:cNvSpPr/>
            <p:nvPr/>
          </p:nvSpPr>
          <p:spPr>
            <a:xfrm>
              <a:off x="2556164" y="2206329"/>
              <a:ext cx="7696199" cy="144650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 name="TextBox 5">
              <a:extLst>
                <a:ext uri="{FF2B5EF4-FFF2-40B4-BE49-F238E27FC236}">
                  <a16:creationId xmlns:a16="http://schemas.microsoft.com/office/drawing/2014/main" id="{0B22DF4B-3C9C-E87D-4E6D-6C40F83D966A}"/>
                </a:ext>
              </a:extLst>
            </p:cNvPr>
            <p:cNvSpPr txBox="1"/>
            <p:nvPr/>
          </p:nvSpPr>
          <p:spPr>
            <a:xfrm>
              <a:off x="2655561" y="2448401"/>
              <a:ext cx="7696199" cy="12044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115" tIns="139700" rIns="156115" bIns="139700" numCol="1" spcCol="1270" anchor="ctr" anchorCtr="0">
              <a:noAutofit/>
            </a:bodyPr>
            <a:lstStyle/>
            <a:p>
              <a:pPr>
                <a:buFont typeface="Arial" panose="020B0604020202020204" pitchFamily="34" charset="0"/>
                <a:buChar char="•"/>
              </a:pPr>
              <a:r>
                <a:rPr lang="vi-VN" sz="1500" b="0" i="0" dirty="0">
                  <a:solidFill>
                    <a:srgbClr val="000000"/>
                  </a:solidFill>
                  <a:effectLst/>
                  <a:latin typeface="Helvetica Neue" panose="02000503000000020004" pitchFamily="2" charset="0"/>
                </a:rPr>
                <a:t> Tạo ra cáo chương trình khách hàng trung thành với ngành hàng tiêu dùng, nơi họ có thể tích điểm sau mỗi lần mua sắm và đổi điểm lấy ưu đãi hoặc sản phẩm miễn phí. </a:t>
              </a:r>
              <a:r>
                <a:rPr lang="vi-VN" sz="1500" dirty="0">
                  <a:solidFill>
                    <a:srgbClr val="000000"/>
                  </a:solidFill>
                  <a:latin typeface="Helvetica Neue" panose="02000503000000020004" pitchFamily="2" charset="0"/>
                </a:rPr>
                <a:t>Điều này sẽ khuyến khích họ mua sắm thường xuyên hơn</a:t>
              </a:r>
            </a:p>
            <a:p>
              <a:endParaRPr lang="vi-VN" sz="1500" b="0" i="0" dirty="0">
                <a:solidFill>
                  <a:srgbClr val="000000"/>
                </a:solidFill>
                <a:effectLst/>
                <a:latin typeface="Helvetica Neue" panose="02000503000000020004" pitchFamily="2" charset="0"/>
              </a:endParaRPr>
            </a:p>
            <a:p>
              <a:pPr>
                <a:buFont typeface="Arial" panose="020B0604020202020204" pitchFamily="34" charset="0"/>
                <a:buChar char="•"/>
              </a:pPr>
              <a:r>
                <a:rPr lang="vi-VN" sz="1500" dirty="0">
                  <a:solidFill>
                    <a:srgbClr val="000000"/>
                  </a:solidFill>
                  <a:latin typeface="Helvetica Neue" panose="02000503000000020004" pitchFamily="2" charset="0"/>
                </a:rPr>
                <a:t> Cung cấp các đề xuất sản phẩm dựa trên lịch sự mua sắm, giúp khách hàng dễ dàng lựa chọn các sản phẩm hàng tiêu dùng phù hợp với nhu cầu của họ</a:t>
              </a:r>
              <a:endParaRPr lang="vi-VN" sz="1500" b="0" i="0" dirty="0">
                <a:solidFill>
                  <a:srgbClr val="000000"/>
                </a:solidFill>
                <a:effectLst/>
                <a:latin typeface="Helvetica Neue" panose="02000503000000020004" pitchFamily="2" charset="0"/>
              </a:endParaRPr>
            </a:p>
            <a:p>
              <a:endParaRPr lang="vi-VN" sz="1500" b="0" i="0" dirty="0">
                <a:solidFill>
                  <a:srgbClr val="000000"/>
                </a:solidFill>
                <a:effectLst/>
                <a:latin typeface="Helvetica Neue" panose="02000503000000020004" pitchFamily="2" charset="0"/>
              </a:endParaRPr>
            </a:p>
            <a:p>
              <a:pPr lvl="0" algn="l" defTabSz="488950">
                <a:lnSpc>
                  <a:spcPct val="90000"/>
                </a:lnSpc>
                <a:spcBef>
                  <a:spcPct val="0"/>
                </a:spcBef>
                <a:spcAft>
                  <a:spcPct val="35000"/>
                </a:spcAft>
              </a:pPr>
              <a:endParaRPr lang="vi-VN" sz="1300" b="0" i="0" kern="1200" dirty="0">
                <a:solidFill>
                  <a:prstClr val="black">
                    <a:hueOff val="0"/>
                    <a:satOff val="0"/>
                    <a:lumOff val="0"/>
                    <a:alphaOff val="0"/>
                  </a:prstClr>
                </a:solidFill>
                <a:latin typeface="Calibri" panose="020F0502020204030204"/>
                <a:ea typeface="+mn-ea"/>
                <a:cs typeface="+mn-cs"/>
              </a:endParaRPr>
            </a:p>
          </p:txBody>
        </p:sp>
      </p:grpSp>
    </p:spTree>
    <p:extLst>
      <p:ext uri="{BB962C8B-B14F-4D97-AF65-F5344CB8AC3E}">
        <p14:creationId xmlns:p14="http://schemas.microsoft.com/office/powerpoint/2010/main" val="180581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30804-89EE-D0DF-EF14-E2580DAB0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BEDBE-325B-9E05-5BC8-FCC8DF775A91}"/>
              </a:ext>
            </a:extLst>
          </p:cNvPr>
          <p:cNvSpPr>
            <a:spLocks noGrp="1"/>
          </p:cNvSpPr>
          <p:nvPr>
            <p:ph type="title"/>
          </p:nvPr>
        </p:nvSpPr>
        <p:spPr>
          <a:xfrm>
            <a:off x="1679775" y="307049"/>
            <a:ext cx="8686800" cy="851378"/>
          </a:xfrm>
          <a:solidFill>
            <a:srgbClr val="FFFFFF"/>
          </a:solidFill>
          <a:ln>
            <a:solidFill>
              <a:srgbClr val="404040"/>
            </a:solidFill>
          </a:ln>
        </p:spPr>
        <p:txBody>
          <a:bodyPr vert="horz" wrap="square" lIns="182880" tIns="182880" rIns="182880" bIns="182880" rtlCol="0" anchor="ctr" anchorCtr="1">
            <a:normAutofit/>
          </a:bodyPr>
          <a:lstStyle/>
          <a:p>
            <a:r>
              <a:rPr lang="en-US" sz="3000" b="1" cap="all" spc="200" dirty="0">
                <a:solidFill>
                  <a:srgbClr val="262626"/>
                </a:solidFill>
              </a:rPr>
              <a:t>Customer segment 3: Recommendations</a:t>
            </a:r>
            <a:endParaRPr lang="en-US" sz="3000" b="1" i="0" u="none" strike="noStrike" kern="1200" cap="all" spc="200" baseline="0" dirty="0">
              <a:solidFill>
                <a:srgbClr val="262626"/>
              </a:solidFill>
              <a:latin typeface="+mj-lt"/>
            </a:endParaRPr>
          </a:p>
        </p:txBody>
      </p:sp>
      <p:grpSp>
        <p:nvGrpSpPr>
          <p:cNvPr id="4" name="Group 3">
            <a:extLst>
              <a:ext uri="{FF2B5EF4-FFF2-40B4-BE49-F238E27FC236}">
                <a16:creationId xmlns:a16="http://schemas.microsoft.com/office/drawing/2014/main" id="{1EB0E94F-97CF-2AFF-CD78-27A64E5DEBC8}"/>
              </a:ext>
            </a:extLst>
          </p:cNvPr>
          <p:cNvGrpSpPr/>
          <p:nvPr/>
        </p:nvGrpSpPr>
        <p:grpSpPr>
          <a:xfrm>
            <a:off x="1108363" y="2030719"/>
            <a:ext cx="10141527" cy="2458153"/>
            <a:chOff x="2556164" y="2176592"/>
            <a:chExt cx="7795596" cy="1476246"/>
          </a:xfrm>
        </p:grpSpPr>
        <p:sp>
          <p:nvSpPr>
            <p:cNvPr id="5" name="Rectangle 4">
              <a:extLst>
                <a:ext uri="{FF2B5EF4-FFF2-40B4-BE49-F238E27FC236}">
                  <a16:creationId xmlns:a16="http://schemas.microsoft.com/office/drawing/2014/main" id="{21594196-BA26-884A-101E-D727F122884C}"/>
                </a:ext>
              </a:extLst>
            </p:cNvPr>
            <p:cNvSpPr/>
            <p:nvPr/>
          </p:nvSpPr>
          <p:spPr>
            <a:xfrm>
              <a:off x="2556164" y="2206329"/>
              <a:ext cx="7696199" cy="1446509"/>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sp>
        <p:sp>
          <p:nvSpPr>
            <p:cNvPr id="6" name="TextBox 5">
              <a:extLst>
                <a:ext uri="{FF2B5EF4-FFF2-40B4-BE49-F238E27FC236}">
                  <a16:creationId xmlns:a16="http://schemas.microsoft.com/office/drawing/2014/main" id="{70404309-7A36-C1B1-8F6E-246AE6F1A217}"/>
                </a:ext>
              </a:extLst>
            </p:cNvPr>
            <p:cNvSpPr txBox="1"/>
            <p:nvPr/>
          </p:nvSpPr>
          <p:spPr>
            <a:xfrm>
              <a:off x="2655561" y="2176592"/>
              <a:ext cx="7696199" cy="14465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115" tIns="139700" rIns="156115" bIns="139700" numCol="1" spcCol="1270" anchor="ctr" anchorCtr="0">
              <a:noAutofit/>
            </a:bodyPr>
            <a:lstStyle/>
            <a:p>
              <a:pPr>
                <a:buFont typeface="Arial" panose="020B0604020202020204" pitchFamily="34" charset="0"/>
                <a:buChar char="•"/>
              </a:pPr>
              <a:r>
                <a:rPr lang="vi-VN" sz="1500" b="0" i="0" dirty="0">
                  <a:solidFill>
                    <a:srgbClr val="000000"/>
                  </a:solidFill>
                  <a:effectLst/>
                  <a:latin typeface="Helvetica Neue" panose="02000503000000020004" pitchFamily="2" charset="0"/>
                </a:rPr>
                <a:t> Quảng bá các sản phẩm điện tử cao cấp như thiết bị thông minh, điện thoại di động và thiết bị gia dụng hiện đại. Tạo ra các chiến dịch marketing nhắm đến sự tiện lợi và hiện đại, phù hợp với khách hàng có thu nhập cao</a:t>
              </a:r>
            </a:p>
            <a:p>
              <a:endParaRPr lang="vi-VN" sz="1500" b="0" i="0" dirty="0">
                <a:solidFill>
                  <a:srgbClr val="000000"/>
                </a:solidFill>
                <a:effectLst/>
                <a:latin typeface="Helvetica Neue" panose="02000503000000020004" pitchFamily="2" charset="0"/>
              </a:endParaRPr>
            </a:p>
            <a:p>
              <a:pPr>
                <a:buFont typeface="Arial" panose="020B0604020202020204" pitchFamily="34" charset="0"/>
                <a:buChar char="•"/>
              </a:pPr>
              <a:r>
                <a:rPr lang="vi-VN" sz="1500" dirty="0">
                  <a:solidFill>
                    <a:srgbClr val="000000"/>
                  </a:solidFill>
                  <a:latin typeface="Helvetica Neue" panose="02000503000000020004" pitchFamily="2" charset="0"/>
                </a:rPr>
                <a:t> Tạo ra các chương trình thành viên cao cấp trong phân khúc này, cung cấp các ưu đãi độc quyền, bảo hành mở rộng và hỗ trợ kỹ thuật miễn phí cho các sản phẩm điện tử cao cấp</a:t>
              </a:r>
            </a:p>
            <a:p>
              <a:endParaRPr lang="vi-VN" sz="1500" b="0" i="0" dirty="0">
                <a:solidFill>
                  <a:srgbClr val="000000"/>
                </a:solidFill>
                <a:effectLst/>
                <a:latin typeface="Helvetica Neue" panose="02000503000000020004" pitchFamily="2" charset="0"/>
              </a:endParaRPr>
            </a:p>
            <a:p>
              <a:pPr>
                <a:buFont typeface="Arial" panose="020B0604020202020204" pitchFamily="34" charset="0"/>
                <a:buChar char="•"/>
              </a:pPr>
              <a:r>
                <a:rPr lang="vi-VN" sz="1500" b="0" i="0" dirty="0">
                  <a:solidFill>
                    <a:srgbClr val="000000"/>
                  </a:solidFill>
                  <a:effectLst/>
                  <a:latin typeface="Helvetica Neue" panose="02000503000000020004" pitchFamily="2" charset="0"/>
                </a:rPr>
                <a:t> Tổ chức sự kiện ra mắt sản phẩm công nghệ mới hoặc workshop để khách hàng trải nghiệm sản phẩm trước khi mua. </a:t>
              </a:r>
              <a:r>
                <a:rPr lang="vi-VN" sz="1500" dirty="0">
                  <a:solidFill>
                    <a:srgbClr val="000000"/>
                  </a:solidFill>
                  <a:latin typeface="Helvetica Neue" panose="02000503000000020004" pitchFamily="2" charset="0"/>
                </a:rPr>
                <a:t>Điều này sẽ khuyến khích nọ tăng mức chi tiêu</a:t>
              </a:r>
              <a:endParaRPr lang="vi-VN" sz="1300" b="0" i="0" kern="1200" dirty="0">
                <a:solidFill>
                  <a:prstClr val="black">
                    <a:hueOff val="0"/>
                    <a:satOff val="0"/>
                    <a:lumOff val="0"/>
                    <a:alphaOff val="0"/>
                  </a:prstClr>
                </a:solidFill>
                <a:latin typeface="Calibri" panose="020F0502020204030204"/>
                <a:ea typeface="+mn-ea"/>
                <a:cs typeface="+mn-cs"/>
              </a:endParaRPr>
            </a:p>
          </p:txBody>
        </p:sp>
      </p:grpSp>
    </p:spTree>
    <p:extLst>
      <p:ext uri="{BB962C8B-B14F-4D97-AF65-F5344CB8AC3E}">
        <p14:creationId xmlns:p14="http://schemas.microsoft.com/office/powerpoint/2010/main" val="42214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Colourful carved figures of humans">
            <a:extLst>
              <a:ext uri="{FF2B5EF4-FFF2-40B4-BE49-F238E27FC236}">
                <a16:creationId xmlns:a16="http://schemas.microsoft.com/office/drawing/2014/main" id="{B09937AD-66A1-57F7-1318-9C754BC1C568}"/>
              </a:ext>
            </a:extLst>
          </p:cNvPr>
          <p:cNvPicPr>
            <a:picLocks noChangeAspect="1"/>
          </p:cNvPicPr>
          <p:nvPr/>
        </p:nvPicPr>
        <p:blipFill>
          <a:blip r:embed="rId3"/>
          <a:srcRect l="18741" r="17928" b="-10"/>
          <a:stretch/>
        </p:blipFill>
        <p:spPr>
          <a:xfrm>
            <a:off x="0" y="1413164"/>
            <a:ext cx="5374918" cy="4203530"/>
          </a:xfrm>
          <a:prstGeom prst="rect">
            <a:avLst/>
          </a:prstGeom>
        </p:spPr>
      </p:pic>
      <p:sp>
        <p:nvSpPr>
          <p:cNvPr id="2" name="Title 1">
            <a:extLst>
              <a:ext uri="{FF2B5EF4-FFF2-40B4-BE49-F238E27FC236}">
                <a16:creationId xmlns:a16="http://schemas.microsoft.com/office/drawing/2014/main" id="{83F80A34-4B10-2BA4-F997-39B6A91C4A66}"/>
              </a:ext>
            </a:extLst>
          </p:cNvPr>
          <p:cNvSpPr>
            <a:spLocks noGrp="1"/>
          </p:cNvSpPr>
          <p:nvPr>
            <p:ph type="title"/>
          </p:nvPr>
        </p:nvSpPr>
        <p:spPr>
          <a:xfrm>
            <a:off x="665250" y="2253673"/>
            <a:ext cx="4044418" cy="991585"/>
          </a:xfrm>
          <a:solidFill>
            <a:schemeClr val="tx1">
              <a:alpha val="60000"/>
            </a:schemeClr>
          </a:solidFill>
          <a:ln>
            <a:solidFill>
              <a:schemeClr val="bg1"/>
            </a:solidFill>
          </a:ln>
        </p:spPr>
        <p:txBody>
          <a:bodyPr vert="horz" lIns="182880" tIns="182880" rIns="182880" bIns="182880" rtlCol="0" anchor="ctr">
            <a:normAutofit/>
          </a:bodyPr>
          <a:lstStyle/>
          <a:p>
            <a:pPr marR="0" algn="ctr"/>
            <a:r>
              <a:rPr lang="en-US" sz="3000" b="1" i="0" u="none" strike="noStrike" dirty="0">
                <a:solidFill>
                  <a:schemeClr val="bg1"/>
                </a:solidFill>
              </a:rPr>
              <a:t>CONCLUSION</a:t>
            </a:r>
          </a:p>
        </p:txBody>
      </p:sp>
      <p:sp>
        <p:nvSpPr>
          <p:cNvPr id="7" name="Rectangle 6">
            <a:extLst>
              <a:ext uri="{FF2B5EF4-FFF2-40B4-BE49-F238E27FC236}">
                <a16:creationId xmlns:a16="http://schemas.microsoft.com/office/drawing/2014/main" id="{1C900103-5235-D517-B208-A4097A94391D}"/>
              </a:ext>
            </a:extLst>
          </p:cNvPr>
          <p:cNvSpPr/>
          <p:nvPr/>
        </p:nvSpPr>
        <p:spPr>
          <a:xfrm>
            <a:off x="5374918" y="1413164"/>
            <a:ext cx="6733311" cy="4203530"/>
          </a:xfrm>
          <a:prstGeom prst="rect">
            <a:avLst/>
          </a:pr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a:lstStyle/>
          <a:p>
            <a:pPr marL="742950" lvl="1" indent="-285750">
              <a:buFont typeface="Arial" panose="020B0604020202020204" pitchFamily="34" charset="0"/>
              <a:buChar char="•"/>
            </a:pPr>
            <a:endParaRPr lang="vi-VN" sz="1800" dirty="0"/>
          </a:p>
          <a:p>
            <a:pPr marL="742950" lvl="1" indent="-285750">
              <a:buFont typeface="Arial" panose="020B0604020202020204" pitchFamily="34" charset="0"/>
              <a:buChar char="•"/>
            </a:pPr>
            <a:endParaRPr lang="vi-VN" dirty="0"/>
          </a:p>
          <a:p>
            <a:pPr marL="742950" lvl="1" indent="-285750">
              <a:buFont typeface="Arial" panose="020B0604020202020204" pitchFamily="34" charset="0"/>
              <a:buChar char="•"/>
            </a:pPr>
            <a:r>
              <a:rPr lang="vi-VN" sz="1800" dirty="0"/>
              <a:t>Phân khúc khách hàng dựa trên dữ liệu nhân khẩu học và hành vi.</a:t>
            </a:r>
          </a:p>
          <a:p>
            <a:pPr marL="457200" marR="0" lvl="1" indent="0">
              <a:buNone/>
            </a:pPr>
            <a:endParaRPr lang="vi-VN" sz="1800" dirty="0"/>
          </a:p>
          <a:p>
            <a:pPr marL="742950" lvl="1" indent="-285750">
              <a:buFont typeface="Arial" panose="020B0604020202020204" pitchFamily="34" charset="0"/>
              <a:buChar char="•"/>
            </a:pPr>
            <a:r>
              <a:rPr lang="vi-VN" sz="1800" dirty="0"/>
              <a:t>Nhận diện các nhóm khách hàng với đặc điểm chi tiêu và sở thích khác nhau.</a:t>
            </a:r>
          </a:p>
          <a:p>
            <a:pPr marL="457200" lvl="1" indent="0">
              <a:buNone/>
            </a:pPr>
            <a:endParaRPr lang="vi-VN" sz="1800" dirty="0"/>
          </a:p>
          <a:p>
            <a:pPr marL="742950" lvl="1" indent="-285750">
              <a:buFont typeface="Arial" panose="020B0604020202020204" pitchFamily="34" charset="0"/>
              <a:buChar char="•"/>
            </a:pPr>
            <a:r>
              <a:rPr lang="vi-VN" sz="1800" dirty="0"/>
              <a:t>Tối ưu hóa </a:t>
            </a:r>
            <a:r>
              <a:rPr lang="vi-VN" sz="1800" b="1" dirty="0"/>
              <a:t>chiến lược marketing</a:t>
            </a:r>
            <a:r>
              <a:rPr lang="vi-VN" sz="1800" dirty="0"/>
              <a:t> thông qua cá nhân hóa.</a:t>
            </a:r>
          </a:p>
          <a:p>
            <a:pPr marL="457200" lvl="1" indent="0">
              <a:buNone/>
            </a:pPr>
            <a:endParaRPr lang="vi-VN" sz="1800" dirty="0"/>
          </a:p>
          <a:p>
            <a:pPr marL="742950" lvl="1" indent="-285750">
              <a:buFont typeface="Arial" panose="020B0604020202020204" pitchFamily="34" charset="0"/>
              <a:buChar char="•"/>
            </a:pPr>
            <a:r>
              <a:rPr lang="vi-VN" sz="1800" dirty="0"/>
              <a:t>Tăng </a:t>
            </a:r>
            <a:r>
              <a:rPr lang="vi-VN" sz="1800" b="1" dirty="0"/>
              <a:t>doanh thu</a:t>
            </a:r>
            <a:r>
              <a:rPr lang="vi-VN" sz="1800" dirty="0"/>
              <a:t> và </a:t>
            </a:r>
            <a:r>
              <a:rPr lang="vi-VN" sz="1800" b="1" dirty="0"/>
              <a:t>giữ chân khách hàng</a:t>
            </a:r>
            <a:r>
              <a:rPr lang="vi-VN" sz="1800" dirty="0"/>
              <a:t> bằng các chương trình ưu đãi phù hợp.</a:t>
            </a:r>
            <a:endParaRPr lang="en-US" sz="1800" b="1" i="0" u="none" strike="noStrike" baseline="0" dirty="0"/>
          </a:p>
          <a:p>
            <a:endParaRPr lang="en-US" dirty="0"/>
          </a:p>
        </p:txBody>
      </p:sp>
    </p:spTree>
    <p:extLst>
      <p:ext uri="{BB962C8B-B14F-4D97-AF65-F5344CB8AC3E}">
        <p14:creationId xmlns:p14="http://schemas.microsoft.com/office/powerpoint/2010/main" val="389143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F435FF6-6562-8C8C-1431-4B8B1CEF2334}"/>
              </a:ext>
            </a:extLst>
          </p:cNvPr>
          <p:cNvSpPr>
            <a:spLocks noGrp="1"/>
          </p:cNvSpPr>
          <p:nvPr>
            <p:ph type="body" idx="1"/>
          </p:nvPr>
        </p:nvSpPr>
        <p:spPr>
          <a:xfrm>
            <a:off x="1316984" y="1283546"/>
            <a:ext cx="5715917" cy="3914063"/>
          </a:xfrm>
        </p:spPr>
        <p:txBody>
          <a:bodyPr vert="horz" lIns="91440" tIns="45720" rIns="91440" bIns="45720" rtlCol="0" anchor="ctr">
            <a:normAutofit/>
          </a:bodyPr>
          <a:lstStyle/>
          <a:p>
            <a:pPr marL="514350" marR="0" lvl="0">
              <a:lnSpc>
                <a:spcPct val="90000"/>
              </a:lnSpc>
            </a:pPr>
            <a:r>
              <a:rPr lang="en-US" b="1" i="0" u="none" strike="noStrike" baseline="0" dirty="0">
                <a:solidFill>
                  <a:srgbClr val="404040"/>
                </a:solidFill>
              </a:rPr>
              <a:t>Executive Summary</a:t>
            </a:r>
          </a:p>
          <a:p>
            <a:pPr marL="514350" marR="0" lvl="0">
              <a:lnSpc>
                <a:spcPct val="90000"/>
              </a:lnSpc>
            </a:pPr>
            <a:r>
              <a:rPr lang="en-US" b="1" i="0" u="none" strike="noStrike" baseline="0" dirty="0">
                <a:solidFill>
                  <a:srgbClr val="404040"/>
                </a:solidFill>
              </a:rPr>
              <a:t>Objectives</a:t>
            </a:r>
          </a:p>
          <a:p>
            <a:pPr marL="514350" marR="0" lvl="0">
              <a:lnSpc>
                <a:spcPct val="90000"/>
              </a:lnSpc>
            </a:pPr>
            <a:r>
              <a:rPr lang="en-US" b="1" i="0" u="none" strike="noStrike" baseline="0" dirty="0">
                <a:solidFill>
                  <a:srgbClr val="404040"/>
                </a:solidFill>
              </a:rPr>
              <a:t>Methodology</a:t>
            </a:r>
          </a:p>
          <a:p>
            <a:pPr marL="514350" marR="0" lvl="0">
              <a:lnSpc>
                <a:spcPct val="90000"/>
              </a:lnSpc>
            </a:pPr>
            <a:r>
              <a:rPr lang="en-US" b="1" i="0" u="none" strike="noStrike" baseline="0" dirty="0">
                <a:solidFill>
                  <a:srgbClr val="404040"/>
                </a:solidFill>
              </a:rPr>
              <a:t>Results</a:t>
            </a:r>
          </a:p>
          <a:p>
            <a:pPr marL="514350" marR="0" lvl="0">
              <a:lnSpc>
                <a:spcPct val="90000"/>
              </a:lnSpc>
            </a:pPr>
            <a:r>
              <a:rPr lang="en-US" b="1" dirty="0">
                <a:solidFill>
                  <a:srgbClr val="404040"/>
                </a:solidFill>
              </a:rPr>
              <a:t>Clustering results &amp; Insights</a:t>
            </a:r>
            <a:endParaRPr lang="en-US" b="1" i="0" u="none" strike="noStrike" baseline="0" dirty="0">
              <a:solidFill>
                <a:srgbClr val="404040"/>
              </a:solidFill>
            </a:endParaRPr>
          </a:p>
          <a:p>
            <a:pPr marL="514350" marR="0" lvl="0">
              <a:lnSpc>
                <a:spcPct val="90000"/>
              </a:lnSpc>
            </a:pPr>
            <a:r>
              <a:rPr lang="en-US" b="1" i="0" u="none" strike="noStrike" baseline="0" dirty="0">
                <a:solidFill>
                  <a:srgbClr val="404040"/>
                </a:solidFill>
              </a:rPr>
              <a:t>Recommendations </a:t>
            </a:r>
          </a:p>
          <a:p>
            <a:pPr marL="514350" marR="0" lvl="0">
              <a:lnSpc>
                <a:spcPct val="90000"/>
              </a:lnSpc>
            </a:pPr>
            <a:r>
              <a:rPr lang="en-US" b="1" i="0" u="none" strike="noStrike" baseline="0" dirty="0">
                <a:solidFill>
                  <a:srgbClr val="404040"/>
                </a:solidFill>
              </a:rPr>
              <a:t>Conclusion</a:t>
            </a:r>
          </a:p>
        </p:txBody>
      </p:sp>
      <p:sp>
        <p:nvSpPr>
          <p:cNvPr id="54" name="Oval 5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10F60-354B-CF5D-4723-A103638C03FE}"/>
              </a:ext>
            </a:extLst>
          </p:cNvPr>
          <p:cNvSpPr>
            <a:spLocks noGrp="1"/>
          </p:cNvSpPr>
          <p:nvPr>
            <p:ph type="title"/>
          </p:nvPr>
        </p:nvSpPr>
        <p:spPr>
          <a:xfrm>
            <a:off x="7720168" y="1586484"/>
            <a:ext cx="3685032" cy="3685032"/>
          </a:xfrm>
          <a:prstGeom prst="ellipse">
            <a:avLst/>
          </a:prstGeom>
          <a:solidFill>
            <a:schemeClr val="accent2"/>
          </a:solidFill>
          <a:ln>
            <a:noFill/>
          </a:ln>
        </p:spPr>
        <p:txBody>
          <a:bodyPr vert="horz" lIns="182880" tIns="182880" rIns="182880" bIns="182880" rtlCol="0" anchor="ctr">
            <a:normAutofit/>
          </a:bodyPr>
          <a:lstStyle/>
          <a:p>
            <a:pPr marR="0" algn="ctr"/>
            <a:r>
              <a:rPr lang="en-US" sz="3000" b="1" i="0" u="none" strike="noStrike" kern="1200" cap="all" spc="200" baseline="0" dirty="0">
                <a:solidFill>
                  <a:srgbClr val="FFFFFF"/>
                </a:solidFill>
                <a:latin typeface="+mj-lt"/>
                <a:ea typeface="+mj-ea"/>
                <a:cs typeface="+mj-cs"/>
              </a:rPr>
              <a:t>OUTLINE</a:t>
            </a:r>
          </a:p>
        </p:txBody>
      </p:sp>
    </p:spTree>
    <p:extLst>
      <p:ext uri="{BB962C8B-B14F-4D97-AF65-F5344CB8AC3E}">
        <p14:creationId xmlns:p14="http://schemas.microsoft.com/office/powerpoint/2010/main" val="248045467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F1723-C59C-E6A2-29A1-8FC7AFF4A5E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marR="0" algn="ctr"/>
            <a:r>
              <a:rPr lang="en-US" sz="3000" b="1" i="0" u="none" strike="noStrike" kern="1200" cap="all" spc="200" baseline="0" dirty="0">
                <a:solidFill>
                  <a:srgbClr val="FFFFFF"/>
                </a:solidFill>
                <a:latin typeface="+mj-lt"/>
                <a:ea typeface="+mj-ea"/>
                <a:cs typeface="+mj-cs"/>
              </a:rPr>
              <a:t>EXECUTIVE SUMMARY</a:t>
            </a:r>
          </a:p>
        </p:txBody>
      </p:sp>
      <p:sp>
        <p:nvSpPr>
          <p:cNvPr id="3" name="Text Placeholder 2">
            <a:extLst>
              <a:ext uri="{FF2B5EF4-FFF2-40B4-BE49-F238E27FC236}">
                <a16:creationId xmlns:a16="http://schemas.microsoft.com/office/drawing/2014/main" id="{452B90F5-8A1B-8877-5AE9-A851EF41E625}"/>
              </a:ext>
            </a:extLst>
          </p:cNvPr>
          <p:cNvSpPr>
            <a:spLocks noGrp="1"/>
          </p:cNvSpPr>
          <p:nvPr>
            <p:ph type="body" idx="1"/>
          </p:nvPr>
        </p:nvSpPr>
        <p:spPr>
          <a:xfrm>
            <a:off x="5610431" y="590729"/>
            <a:ext cx="5320696" cy="5676542"/>
          </a:xfrm>
        </p:spPr>
        <p:txBody>
          <a:bodyPr vert="horz" lIns="91440" tIns="45720" rIns="91440" bIns="45720" rtlCol="0" anchor="ctr">
            <a:normAutofit fontScale="77500" lnSpcReduction="20000"/>
          </a:bodyPr>
          <a:lstStyle/>
          <a:p>
            <a:pPr marR="0" lvl="0"/>
            <a:r>
              <a:rPr lang="en-US" u="none" strike="noStrike" baseline="0" dirty="0">
                <a:cs typeface="Angsana New" panose="02020603050405020304" pitchFamily="18" charset="-34"/>
              </a:rPr>
              <a:t>Data contextualization and analysis goal.</a:t>
            </a:r>
          </a:p>
          <a:p>
            <a:pPr marL="0" marR="0" lvl="0" indent="0">
              <a:buNone/>
            </a:pPr>
            <a:endParaRPr lang="en-US" u="none" strike="noStrike" baseline="0" dirty="0">
              <a:cs typeface="Angsana New" panose="02020603050405020304" pitchFamily="18" charset="-34"/>
            </a:endParaRPr>
          </a:p>
          <a:p>
            <a:pPr marR="0" lvl="0"/>
            <a:r>
              <a:rPr lang="en-US" u="none" strike="noStrike" baseline="0" dirty="0">
                <a:cs typeface="Angsana New" panose="02020603050405020304" pitchFamily="18" charset="-34"/>
              </a:rPr>
              <a:t>Methodology description.</a:t>
            </a:r>
          </a:p>
          <a:p>
            <a:pPr marR="0" lvl="1"/>
            <a:r>
              <a:rPr lang="en-US" u="none" strike="noStrike" baseline="0" dirty="0">
                <a:cs typeface="Angsana New" panose="02020603050405020304" pitchFamily="18" charset="-34"/>
              </a:rPr>
              <a:t>Data p</a:t>
            </a:r>
            <a:r>
              <a:rPr lang="en-US" dirty="0">
                <a:cs typeface="Angsana New" panose="02020603050405020304" pitchFamily="18" charset="-34"/>
              </a:rPr>
              <a:t>reprocessing</a:t>
            </a:r>
            <a:r>
              <a:rPr lang="en-US" u="none" strike="noStrike" baseline="0" dirty="0">
                <a:cs typeface="Angsana New" panose="02020603050405020304" pitchFamily="18" charset="-34"/>
              </a:rPr>
              <a:t>.</a:t>
            </a:r>
          </a:p>
          <a:p>
            <a:pPr lvl="1"/>
            <a:r>
              <a:rPr lang="en-US" u="none" strike="noStrike" baseline="0" dirty="0">
                <a:cs typeface="Angsana New" panose="02020603050405020304" pitchFamily="18" charset="-34"/>
              </a:rPr>
              <a:t>Data visualizations.</a:t>
            </a:r>
          </a:p>
          <a:p>
            <a:pPr marR="0" lvl="1"/>
            <a:r>
              <a:rPr lang="en-US" dirty="0">
                <a:cs typeface="Angsana New" panose="02020603050405020304" pitchFamily="18" charset="-34"/>
              </a:rPr>
              <a:t>Apply K-means clustering Algorithm</a:t>
            </a:r>
          </a:p>
          <a:p>
            <a:pPr marR="0" lvl="1"/>
            <a:r>
              <a:rPr lang="en-US" u="none" strike="noStrike" baseline="0" dirty="0">
                <a:cs typeface="Angsana New" panose="02020603050405020304" pitchFamily="18" charset="-34"/>
              </a:rPr>
              <a:t>Data analysis</a:t>
            </a:r>
            <a:endParaRPr lang="en-US" dirty="0">
              <a:cs typeface="Angsana New" panose="02020603050405020304" pitchFamily="18" charset="-34"/>
            </a:endParaRPr>
          </a:p>
          <a:p>
            <a:pPr marL="457200" marR="0" lvl="1" indent="0">
              <a:buNone/>
            </a:pPr>
            <a:endParaRPr lang="en-US" u="none" strike="noStrike" baseline="0" dirty="0">
              <a:cs typeface="Angsana New" panose="02020603050405020304" pitchFamily="18" charset="-34"/>
            </a:endParaRPr>
          </a:p>
          <a:p>
            <a:pPr marR="0" lvl="0"/>
            <a:r>
              <a:rPr lang="en-US" u="none" strike="noStrike" baseline="0" dirty="0">
                <a:cs typeface="Angsana New" panose="02020603050405020304" pitchFamily="18" charset="-34"/>
              </a:rPr>
              <a:t>Results presentation supported with </a:t>
            </a:r>
            <a:r>
              <a:rPr lang="en-US" dirty="0">
                <a:cs typeface="Angsana New" panose="02020603050405020304" pitchFamily="18" charset="-34"/>
              </a:rPr>
              <a:t>charts</a:t>
            </a:r>
            <a:r>
              <a:rPr lang="en-US" u="none" strike="noStrike" baseline="0" dirty="0">
                <a:cs typeface="Angsana New" panose="02020603050405020304" pitchFamily="18" charset="-34"/>
              </a:rPr>
              <a:t>.</a:t>
            </a:r>
          </a:p>
          <a:p>
            <a:pPr marL="0" marR="0" lvl="0" indent="0">
              <a:buNone/>
            </a:pPr>
            <a:endParaRPr lang="en-US" u="none" strike="noStrike" baseline="0" dirty="0">
              <a:cs typeface="Angsana New" panose="02020603050405020304" pitchFamily="18" charset="-34"/>
            </a:endParaRPr>
          </a:p>
          <a:p>
            <a:pPr marR="0" lvl="0"/>
            <a:r>
              <a:rPr lang="en-US" u="none" strike="noStrike" baseline="0" dirty="0">
                <a:cs typeface="Angsana New" panose="02020603050405020304" pitchFamily="18" charset="-34"/>
              </a:rPr>
              <a:t>Discussion of overall se</a:t>
            </a:r>
            <a:r>
              <a:rPr lang="en-US" dirty="0">
                <a:cs typeface="Angsana New" panose="02020603050405020304" pitchFamily="18" charset="-34"/>
              </a:rPr>
              <a:t>gmentation</a:t>
            </a:r>
            <a:r>
              <a:rPr lang="en-US" u="none" strike="noStrike" baseline="0" dirty="0">
                <a:cs typeface="Angsana New" panose="02020603050405020304" pitchFamily="18" charset="-34"/>
              </a:rPr>
              <a:t> and implications regarding the results previously exposed.</a:t>
            </a:r>
          </a:p>
          <a:p>
            <a:pPr marL="0" marR="0" lvl="0" indent="0">
              <a:buNone/>
            </a:pPr>
            <a:endParaRPr lang="en-US" u="none" strike="noStrike" baseline="0" dirty="0">
              <a:cs typeface="Angsana New" panose="02020603050405020304" pitchFamily="18" charset="-34"/>
            </a:endParaRPr>
          </a:p>
          <a:p>
            <a:pPr marR="0" lvl="0"/>
            <a:r>
              <a:rPr lang="en-US" u="none" strike="noStrike" baseline="0" dirty="0">
                <a:cs typeface="Angsana New" panose="02020603050405020304" pitchFamily="18" charset="-34"/>
              </a:rPr>
              <a:t>Suggest recommendations for targeted marketing strategies</a:t>
            </a:r>
          </a:p>
          <a:p>
            <a:pPr marR="0" lvl="0"/>
            <a:endParaRPr lang="en-US" b="1" i="0" u="none" strike="noStrike" baseline="0" dirty="0"/>
          </a:p>
        </p:txBody>
      </p:sp>
    </p:spTree>
    <p:extLst>
      <p:ext uri="{BB962C8B-B14F-4D97-AF65-F5344CB8AC3E}">
        <p14:creationId xmlns:p14="http://schemas.microsoft.com/office/powerpoint/2010/main" val="246005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6D167-C40E-3213-69C8-AF4395DE8AD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pPr marR="0"/>
            <a:r>
              <a:rPr lang="en-US" sz="3000" b="1" i="0" u="none" strike="noStrike" kern="1200" cap="all" spc="200" baseline="0" dirty="0">
                <a:solidFill>
                  <a:srgbClr val="FFFFFF"/>
                </a:solidFill>
                <a:latin typeface="+mj-lt"/>
                <a:ea typeface="+mj-ea"/>
                <a:cs typeface="+mj-cs"/>
              </a:rPr>
              <a:t>Objectives</a:t>
            </a:r>
          </a:p>
        </p:txBody>
      </p:sp>
      <p:sp>
        <p:nvSpPr>
          <p:cNvPr id="13" name="Text Placeholder 2">
            <a:extLst>
              <a:ext uri="{FF2B5EF4-FFF2-40B4-BE49-F238E27FC236}">
                <a16:creationId xmlns:a16="http://schemas.microsoft.com/office/drawing/2014/main" id="{6A16215B-F826-9578-37F9-BD5F8D3982BE}"/>
              </a:ext>
            </a:extLst>
          </p:cNvPr>
          <p:cNvSpPr>
            <a:spLocks noGrp="1"/>
          </p:cNvSpPr>
          <p:nvPr>
            <p:ph type="body" idx="1"/>
          </p:nvPr>
        </p:nvSpPr>
        <p:spPr>
          <a:xfrm>
            <a:off x="4945905" y="1843224"/>
            <a:ext cx="6656164" cy="1425203"/>
          </a:xfrm>
        </p:spPr>
        <p:txBody>
          <a:bodyPr vert="horz" lIns="91440" tIns="45720" rIns="91440" bIns="45720" rtlCol="0" anchor="ctr">
            <a:normAutofit/>
          </a:bodyPr>
          <a:lstStyle/>
          <a:p>
            <a:pPr marL="457200" marR="0" lvl="1" indent="0">
              <a:buNone/>
            </a:pPr>
            <a:r>
              <a:rPr lang="en-GB" sz="2000" b="1" dirty="0"/>
              <a:t>Understand Customer </a:t>
            </a:r>
            <a:r>
              <a:rPr lang="en-GB" sz="2000" b="1" dirty="0" err="1"/>
              <a:t>Behavior</a:t>
            </a:r>
            <a:r>
              <a:rPr lang="en-GB" sz="2000" dirty="0"/>
              <a:t>: </a:t>
            </a:r>
            <a:r>
              <a:rPr lang="en-GB" sz="2000" dirty="0" err="1"/>
              <a:t>Analyze</a:t>
            </a:r>
            <a:r>
              <a:rPr lang="en-GB" sz="2000" dirty="0"/>
              <a:t> and segment customers based on </a:t>
            </a:r>
            <a:r>
              <a:rPr lang="en-GB" sz="2000" b="1" dirty="0"/>
              <a:t>demographic</a:t>
            </a:r>
            <a:r>
              <a:rPr lang="en-GB" sz="2000" dirty="0"/>
              <a:t> and </a:t>
            </a:r>
            <a:r>
              <a:rPr lang="en-GB" sz="2000" b="1" dirty="0" err="1"/>
              <a:t>behavioral</a:t>
            </a:r>
            <a:r>
              <a:rPr lang="en-GB" sz="2000" dirty="0"/>
              <a:t> data to identify patterns in spending habits, preferences, and purchasing frequency.</a:t>
            </a:r>
            <a:endParaRPr lang="en-US" sz="2000" b="1" i="0" u="none" strike="noStrike" baseline="0" dirty="0"/>
          </a:p>
        </p:txBody>
      </p:sp>
      <p:sp>
        <p:nvSpPr>
          <p:cNvPr id="3" name="Text Placeholder 2">
            <a:extLst>
              <a:ext uri="{FF2B5EF4-FFF2-40B4-BE49-F238E27FC236}">
                <a16:creationId xmlns:a16="http://schemas.microsoft.com/office/drawing/2014/main" id="{D5851955-1521-DBC1-2158-98D567BD2D11}"/>
              </a:ext>
            </a:extLst>
          </p:cNvPr>
          <p:cNvSpPr txBox="1">
            <a:spLocks/>
          </p:cNvSpPr>
          <p:nvPr/>
        </p:nvSpPr>
        <p:spPr>
          <a:xfrm rot="10800000" flipV="1">
            <a:off x="4144218" y="5009961"/>
            <a:ext cx="6203757" cy="88812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b="1" dirty="0"/>
          </a:p>
        </p:txBody>
      </p:sp>
      <p:sp>
        <p:nvSpPr>
          <p:cNvPr id="4" name="Text Placeholder 2">
            <a:extLst>
              <a:ext uri="{FF2B5EF4-FFF2-40B4-BE49-F238E27FC236}">
                <a16:creationId xmlns:a16="http://schemas.microsoft.com/office/drawing/2014/main" id="{24619945-C179-9A55-D86E-38FF977500D7}"/>
              </a:ext>
            </a:extLst>
          </p:cNvPr>
          <p:cNvSpPr txBox="1">
            <a:spLocks/>
          </p:cNvSpPr>
          <p:nvPr/>
        </p:nvSpPr>
        <p:spPr>
          <a:xfrm>
            <a:off x="4870819" y="3757118"/>
            <a:ext cx="7044090" cy="142520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sz="2000" b="1" dirty="0"/>
              <a:t>Optimize Marketing Strategies</a:t>
            </a:r>
            <a:r>
              <a:rPr lang="en-GB" sz="2000" dirty="0"/>
              <a:t>: Develop targeted marketing strategies tailored to each customer segment, improving engagement and conversion rates..</a:t>
            </a:r>
            <a:endParaRPr lang="en-US" sz="2000" b="1" dirty="0"/>
          </a:p>
        </p:txBody>
      </p:sp>
    </p:spTree>
    <p:extLst>
      <p:ext uri="{BB962C8B-B14F-4D97-AF65-F5344CB8AC3E}">
        <p14:creationId xmlns:p14="http://schemas.microsoft.com/office/powerpoint/2010/main" val="243605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AA672-FA4E-5AD7-2CEB-AC342B3AEFFE}"/>
              </a:ext>
            </a:extLst>
          </p:cNvPr>
          <p:cNvSpPr>
            <a:spLocks noGrp="1"/>
          </p:cNvSpPr>
          <p:nvPr>
            <p:ph type="title"/>
          </p:nvPr>
        </p:nvSpPr>
        <p:spPr>
          <a:xfrm>
            <a:off x="1117423" y="1443035"/>
            <a:ext cx="3971932" cy="3971930"/>
          </a:xfrm>
          <a:prstGeom prst="ellipse">
            <a:avLst/>
          </a:prstGeom>
          <a:solidFill>
            <a:schemeClr val="accent2">
              <a:lumMod val="75000"/>
            </a:schemeClr>
          </a:solidFill>
          <a:ln>
            <a:noFill/>
          </a:ln>
        </p:spPr>
        <p:txBody>
          <a:bodyPr vert="horz" lIns="182880" tIns="182880" rIns="182880" bIns="182880" rtlCol="0" anchor="ctr">
            <a:normAutofit/>
          </a:bodyPr>
          <a:lstStyle/>
          <a:p>
            <a:pPr marR="0"/>
            <a:r>
              <a:rPr lang="en-US" sz="2500" b="1" i="0" u="none" strike="noStrike" kern="1200" cap="all" spc="200" baseline="0" dirty="0" err="1">
                <a:solidFill>
                  <a:srgbClr val="FFFFFF"/>
                </a:solidFill>
                <a:latin typeface="+mj-lt"/>
                <a:ea typeface="+mj-ea"/>
                <a:cs typeface="+mj-cs"/>
              </a:rPr>
              <a:t>METHODology</a:t>
            </a:r>
            <a:endParaRPr lang="en-US" sz="2500" b="1" i="0" u="none" strike="noStrike" kern="1200" cap="all" spc="200" baseline="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DF65AF83-28D0-3061-E609-BF401816D6A2}"/>
              </a:ext>
            </a:extLst>
          </p:cNvPr>
          <p:cNvSpPr>
            <a:spLocks noGrp="1"/>
          </p:cNvSpPr>
          <p:nvPr>
            <p:ph type="body" idx="1"/>
          </p:nvPr>
        </p:nvSpPr>
        <p:spPr>
          <a:xfrm>
            <a:off x="5394930" y="1072055"/>
            <a:ext cx="5041842" cy="5213131"/>
          </a:xfrm>
        </p:spPr>
        <p:txBody>
          <a:bodyPr vert="horz" lIns="91440" tIns="45720" rIns="91440" bIns="45720" rtlCol="0" anchor="ctr">
            <a:normAutofit/>
          </a:bodyPr>
          <a:lstStyle/>
          <a:p>
            <a:pPr marL="457200" marR="0" lvl="1" indent="0">
              <a:lnSpc>
                <a:spcPct val="90000"/>
              </a:lnSpc>
              <a:buNone/>
            </a:pPr>
            <a:r>
              <a:rPr lang="en-US" sz="2000" b="1" i="0" u="none" strike="noStrike" baseline="0" dirty="0"/>
              <a:t>Data Preprocessing</a:t>
            </a:r>
            <a:endParaRPr lang="en-US" sz="2000" i="0" u="none" strike="noStrike" baseline="0" dirty="0"/>
          </a:p>
          <a:p>
            <a:pPr lvl="1"/>
            <a:r>
              <a:rPr lang="en-US" sz="2000" dirty="0" err="1"/>
              <a:t>Numpy</a:t>
            </a:r>
            <a:r>
              <a:rPr lang="en-US" sz="2000" dirty="0"/>
              <a:t> </a:t>
            </a:r>
          </a:p>
          <a:p>
            <a:pPr lvl="1"/>
            <a:r>
              <a:rPr lang="en-US" sz="2000" dirty="0"/>
              <a:t>Pandas</a:t>
            </a:r>
          </a:p>
          <a:p>
            <a:pPr lvl="1"/>
            <a:r>
              <a:rPr lang="en-US" sz="2000" dirty="0"/>
              <a:t>Scikit-learn</a:t>
            </a:r>
            <a:r>
              <a:rPr lang="en-US" sz="2000" b="1" i="0" u="none" strike="noStrike" baseline="0" dirty="0"/>
              <a:t> </a:t>
            </a:r>
          </a:p>
          <a:p>
            <a:pPr marL="457200" marR="0" lvl="1" indent="0">
              <a:lnSpc>
                <a:spcPct val="90000"/>
              </a:lnSpc>
              <a:buNone/>
            </a:pPr>
            <a:endParaRPr lang="en-US" sz="2000" b="1" dirty="0"/>
          </a:p>
          <a:p>
            <a:pPr marL="457200" marR="0" lvl="1" indent="0">
              <a:lnSpc>
                <a:spcPct val="90000"/>
              </a:lnSpc>
              <a:buNone/>
            </a:pPr>
            <a:r>
              <a:rPr lang="en-US" sz="2000" b="1" i="0" u="none" strike="noStrike" baseline="0" dirty="0"/>
              <a:t>Data Visualization</a:t>
            </a:r>
          </a:p>
          <a:p>
            <a:pPr lvl="1"/>
            <a:r>
              <a:rPr lang="en-US" sz="2000" dirty="0"/>
              <a:t>Matplotlib</a:t>
            </a:r>
          </a:p>
          <a:p>
            <a:pPr lvl="1"/>
            <a:r>
              <a:rPr lang="en-US" sz="2000" dirty="0"/>
              <a:t>Seaborn</a:t>
            </a:r>
            <a:endParaRPr lang="en-US" sz="2000" i="0" u="none" strike="noStrike" baseline="0" dirty="0"/>
          </a:p>
          <a:p>
            <a:pPr lvl="1"/>
            <a:endParaRPr lang="en-US" sz="2000" b="1" i="0" u="none" strike="noStrike" baseline="0" dirty="0"/>
          </a:p>
          <a:p>
            <a:pPr marL="457200" lvl="1" indent="0">
              <a:buNone/>
            </a:pPr>
            <a:r>
              <a:rPr lang="en-US" sz="2000" b="1" dirty="0"/>
              <a:t>Clustering Technique &amp; Analysis</a:t>
            </a:r>
          </a:p>
          <a:p>
            <a:pPr lvl="1"/>
            <a:r>
              <a:rPr lang="en-US" sz="2000" dirty="0"/>
              <a:t>K-means clustering</a:t>
            </a:r>
          </a:p>
          <a:p>
            <a:pPr lvl="1"/>
            <a:r>
              <a:rPr lang="en-US" sz="2000" dirty="0"/>
              <a:t>Elbow Method</a:t>
            </a:r>
          </a:p>
          <a:p>
            <a:pPr lvl="1"/>
            <a:r>
              <a:rPr lang="en-US" sz="2000" dirty="0"/>
              <a:t>Silhouette Score</a:t>
            </a:r>
          </a:p>
          <a:p>
            <a:pPr lvl="1"/>
            <a:r>
              <a:rPr lang="en-US" sz="2000" dirty="0"/>
              <a:t>Principal Component Analysis</a:t>
            </a:r>
          </a:p>
          <a:p>
            <a:pPr marL="457200" marR="0" lvl="1" indent="0">
              <a:lnSpc>
                <a:spcPct val="90000"/>
              </a:lnSpc>
              <a:buNone/>
            </a:pPr>
            <a:endParaRPr lang="en-US" sz="1400" b="1" dirty="0"/>
          </a:p>
          <a:p>
            <a:pPr marL="457200" marR="0" lvl="1" indent="0">
              <a:lnSpc>
                <a:spcPct val="90000"/>
              </a:lnSpc>
              <a:buNone/>
            </a:pPr>
            <a:endParaRPr lang="en-US" sz="1400" b="1" i="0" u="none" strike="noStrike" baseline="0" dirty="0"/>
          </a:p>
          <a:p>
            <a:pPr marL="457200" marR="0" lvl="1" indent="0">
              <a:lnSpc>
                <a:spcPct val="90000"/>
              </a:lnSpc>
              <a:buNone/>
            </a:pPr>
            <a:endParaRPr lang="en-US" sz="1400" b="1" i="0" u="none" strike="noStrike" baseline="0" dirty="0"/>
          </a:p>
        </p:txBody>
      </p:sp>
    </p:spTree>
    <p:extLst>
      <p:ext uri="{BB962C8B-B14F-4D97-AF65-F5344CB8AC3E}">
        <p14:creationId xmlns:p14="http://schemas.microsoft.com/office/powerpoint/2010/main" val="333525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Hình ảnh 12" descr="Scientist holding DNA gel in front of samples for testing in laboratory">
            <a:extLst>
              <a:ext uri="{FF2B5EF4-FFF2-40B4-BE49-F238E27FC236}">
                <a16:creationId xmlns:a16="http://schemas.microsoft.com/office/drawing/2014/main" id="{C60CC601-C693-28CE-BA2B-A40CA1230223}"/>
              </a:ext>
            </a:extLst>
          </p:cNvPr>
          <p:cNvPicPr>
            <a:picLocks noChangeAspect="1"/>
          </p:cNvPicPr>
          <p:nvPr/>
        </p:nvPicPr>
        <p:blipFill>
          <a:blip r:embed="rId2"/>
          <a:srcRect t="18160" b="6840"/>
          <a:stretch/>
        </p:blipFill>
        <p:spPr>
          <a:xfrm>
            <a:off x="20" y="10"/>
            <a:ext cx="12191980" cy="6857990"/>
          </a:xfrm>
          <a:prstGeom prst="rect">
            <a:avLst/>
          </a:prstGeom>
        </p:spPr>
      </p:pic>
      <p:sp>
        <p:nvSpPr>
          <p:cNvPr id="2" name="Title 1">
            <a:extLst>
              <a:ext uri="{FF2B5EF4-FFF2-40B4-BE49-F238E27FC236}">
                <a16:creationId xmlns:a16="http://schemas.microsoft.com/office/drawing/2014/main" id="{A2C7C335-C666-0498-6C3D-1273082F1129}"/>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pPr marR="0"/>
            <a:r>
              <a:rPr lang="en-US" sz="3500" b="1" i="0" u="none" strike="noStrike" dirty="0">
                <a:solidFill>
                  <a:schemeClr val="tx1"/>
                </a:solidFill>
              </a:rPr>
              <a:t>RESULTS</a:t>
            </a:r>
          </a:p>
        </p:txBody>
      </p:sp>
    </p:spTree>
    <p:extLst>
      <p:ext uri="{BB962C8B-B14F-4D97-AF65-F5344CB8AC3E}">
        <p14:creationId xmlns:p14="http://schemas.microsoft.com/office/powerpoint/2010/main" val="30674117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67216-8839-6CD6-114C-83E75AFDFE3B}"/>
              </a:ext>
            </a:extLst>
          </p:cNvPr>
          <p:cNvSpPr>
            <a:spLocks noGrp="1"/>
          </p:cNvSpPr>
          <p:nvPr>
            <p:ph type="title"/>
          </p:nvPr>
        </p:nvSpPr>
        <p:spPr>
          <a:xfrm>
            <a:off x="1199072" y="1518249"/>
            <a:ext cx="3795622" cy="3830128"/>
          </a:xfrm>
          <a:prstGeom prst="ellipse">
            <a:avLst/>
          </a:prstGeom>
          <a:solidFill>
            <a:schemeClr val="accent2">
              <a:lumMod val="75000"/>
            </a:schemeClr>
          </a:solidFill>
          <a:ln>
            <a:noFill/>
          </a:ln>
        </p:spPr>
        <p:txBody>
          <a:bodyPr vert="horz" lIns="182880" tIns="182880" rIns="182880" bIns="182880" rtlCol="0" anchor="ctr">
            <a:normAutofit/>
          </a:bodyPr>
          <a:lstStyle/>
          <a:p>
            <a:pPr marR="0" algn="ctr"/>
            <a:r>
              <a:rPr lang="en-US" sz="3000" b="1" i="0" u="none" strike="noStrike" kern="1200" cap="all" spc="200" baseline="0" dirty="0">
                <a:solidFill>
                  <a:srgbClr val="FFFFFF"/>
                </a:solidFill>
                <a:latin typeface="+mj-lt"/>
                <a:ea typeface="+mj-ea"/>
                <a:cs typeface="+mj-cs"/>
              </a:rPr>
              <a:t>Clustering    results</a:t>
            </a:r>
          </a:p>
        </p:txBody>
      </p:sp>
      <p:sp>
        <p:nvSpPr>
          <p:cNvPr id="12" name="Hộp Văn bản 11">
            <a:extLst>
              <a:ext uri="{FF2B5EF4-FFF2-40B4-BE49-F238E27FC236}">
                <a16:creationId xmlns:a16="http://schemas.microsoft.com/office/drawing/2014/main" id="{2E43A6BE-671F-EF86-F3FA-DFCEE571DE07}"/>
              </a:ext>
            </a:extLst>
          </p:cNvPr>
          <p:cNvSpPr txBox="1"/>
          <p:nvPr/>
        </p:nvSpPr>
        <p:spPr>
          <a:xfrm>
            <a:off x="4803048" y="991152"/>
            <a:ext cx="68444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dirty="0"/>
              <a:t>Based on the K-Means clustering, customers was divided into 3 segments below:</a:t>
            </a:r>
          </a:p>
        </p:txBody>
      </p:sp>
      <p:pic>
        <p:nvPicPr>
          <p:cNvPr id="1026" name="Picture 2">
            <a:extLst>
              <a:ext uri="{FF2B5EF4-FFF2-40B4-BE49-F238E27FC236}">
                <a16:creationId xmlns:a16="http://schemas.microsoft.com/office/drawing/2014/main" id="{85601F82-8918-4DB5-89FB-B179E1F3C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993" y="2035835"/>
            <a:ext cx="5874588" cy="383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25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AC0C1683-5346-EDE9-B37F-769624CAC3B9}"/>
              </a:ext>
            </a:extLst>
          </p:cNvPr>
          <p:cNvGraphicFramePr/>
          <p:nvPr>
            <p:extLst>
              <p:ext uri="{D42A27DB-BD31-4B8C-83A1-F6EECF244321}">
                <p14:modId xmlns:p14="http://schemas.microsoft.com/office/powerpoint/2010/main" val="1287592984"/>
              </p:ext>
            </p:extLst>
          </p:nvPr>
        </p:nvGraphicFramePr>
        <p:xfrm>
          <a:off x="1190097" y="1602580"/>
          <a:ext cx="10261600" cy="3652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a:extLst>
              <a:ext uri="{FF2B5EF4-FFF2-40B4-BE49-F238E27FC236}">
                <a16:creationId xmlns:a16="http://schemas.microsoft.com/office/drawing/2014/main" id="{0161A0C9-B5E2-382B-BB81-D2375E6E0C03}"/>
              </a:ext>
            </a:extLst>
          </p:cNvPr>
          <p:cNvSpPr txBox="1">
            <a:spLocks/>
          </p:cNvSpPr>
          <p:nvPr/>
        </p:nvSpPr>
        <p:spPr>
          <a:xfrm>
            <a:off x="1752600" y="413462"/>
            <a:ext cx="8686800" cy="851378"/>
          </a:xfrm>
          <a:prstGeom prst="rect">
            <a:avLst/>
          </a:prstGeom>
          <a:solidFill>
            <a:srgbClr val="FFFFFF"/>
          </a:solidFill>
          <a:ln>
            <a:solidFill>
              <a:srgbClr val="404040"/>
            </a:solidFill>
          </a:ln>
        </p:spPr>
        <p:txBody>
          <a:bodyPr vert="horz" wrap="square" lIns="182880" tIns="182880" rIns="182880" bIns="182880" rtlCol="0" anchor="ctr" anchorCtr="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cap="all" spc="200" dirty="0">
                <a:solidFill>
                  <a:srgbClr val="262626"/>
                </a:solidFill>
              </a:rPr>
              <a:t>Customer segment 1</a:t>
            </a:r>
          </a:p>
        </p:txBody>
      </p:sp>
    </p:spTree>
    <p:extLst>
      <p:ext uri="{BB962C8B-B14F-4D97-AF65-F5344CB8AC3E}">
        <p14:creationId xmlns:p14="http://schemas.microsoft.com/office/powerpoint/2010/main" val="304559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684A8-C82C-0F0F-6B0B-A773B5ED7A27}"/>
            </a:ext>
          </a:extLst>
        </p:cNvPr>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4C26F803-0C59-0279-4109-C6C13987898F}"/>
              </a:ext>
            </a:extLst>
          </p:cNvPr>
          <p:cNvGraphicFramePr/>
          <p:nvPr>
            <p:extLst>
              <p:ext uri="{D42A27DB-BD31-4B8C-83A1-F6EECF244321}">
                <p14:modId xmlns:p14="http://schemas.microsoft.com/office/powerpoint/2010/main" val="876268167"/>
              </p:ext>
            </p:extLst>
          </p:nvPr>
        </p:nvGraphicFramePr>
        <p:xfrm>
          <a:off x="1190097" y="1602580"/>
          <a:ext cx="10261600" cy="3652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a:extLst>
              <a:ext uri="{FF2B5EF4-FFF2-40B4-BE49-F238E27FC236}">
                <a16:creationId xmlns:a16="http://schemas.microsoft.com/office/drawing/2014/main" id="{FE115AB6-58AC-A83B-D2B5-DA093E17E062}"/>
              </a:ext>
            </a:extLst>
          </p:cNvPr>
          <p:cNvSpPr txBox="1">
            <a:spLocks/>
          </p:cNvSpPr>
          <p:nvPr/>
        </p:nvSpPr>
        <p:spPr>
          <a:xfrm>
            <a:off x="1752600" y="450407"/>
            <a:ext cx="8686800" cy="851378"/>
          </a:xfrm>
          <a:prstGeom prst="rect">
            <a:avLst/>
          </a:prstGeom>
          <a:solidFill>
            <a:srgbClr val="FFFFFF"/>
          </a:solidFill>
          <a:ln>
            <a:solidFill>
              <a:srgbClr val="404040"/>
            </a:solidFill>
          </a:ln>
        </p:spPr>
        <p:txBody>
          <a:bodyPr vert="horz" wrap="square" lIns="182880" tIns="182880" rIns="182880" bIns="182880" rtlCol="0" anchor="ctr" anchorCtr="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cap="all" spc="200" dirty="0">
                <a:solidFill>
                  <a:srgbClr val="262626"/>
                </a:solidFill>
              </a:rPr>
              <a:t>Customer segment 2</a:t>
            </a:r>
          </a:p>
        </p:txBody>
      </p:sp>
    </p:spTree>
    <p:extLst>
      <p:ext uri="{BB962C8B-B14F-4D97-AF65-F5344CB8AC3E}">
        <p14:creationId xmlns:p14="http://schemas.microsoft.com/office/powerpoint/2010/main" val="185060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922</Words>
  <Application>Microsoft Macintosh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Angsana New</vt:lpstr>
      <vt:lpstr>Arial</vt:lpstr>
      <vt:lpstr>Calibri</vt:lpstr>
      <vt:lpstr>Calibri Light</vt:lpstr>
      <vt:lpstr>Helvetica Neue</vt:lpstr>
      <vt:lpstr>Office Theme</vt:lpstr>
      <vt:lpstr>Customer segmentation   for Marketing     analysis</vt:lpstr>
      <vt:lpstr>OUTLINE</vt:lpstr>
      <vt:lpstr>EXECUTIVE SUMMARY</vt:lpstr>
      <vt:lpstr>Objectives</vt:lpstr>
      <vt:lpstr>METHODology</vt:lpstr>
      <vt:lpstr>RESULTS</vt:lpstr>
      <vt:lpstr>Clustering    results</vt:lpstr>
      <vt:lpstr>PowerPoint Presentation</vt:lpstr>
      <vt:lpstr>PowerPoint Presentation</vt:lpstr>
      <vt:lpstr>Customer Segment 3</vt:lpstr>
      <vt:lpstr>RECOMMENDATIONS</vt:lpstr>
      <vt:lpstr>Customer segment 1: Recommendations</vt:lpstr>
      <vt:lpstr>Customer segment 2: Recommendations</vt:lpstr>
      <vt:lpstr>Customer segment 3: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2</cp:revision>
  <dcterms:created xsi:type="dcterms:W3CDTF">2024-09-19T01:51:17Z</dcterms:created>
  <dcterms:modified xsi:type="dcterms:W3CDTF">2024-09-19T03:50:21Z</dcterms:modified>
</cp:coreProperties>
</file>