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72" y="9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8E60-E54D-4BE5-AF32-0EA222AB403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8D1B-9B25-4A44-93A7-45B32B831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1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8E60-E54D-4BE5-AF32-0EA222AB403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8D1B-9B25-4A44-93A7-45B32B831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9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8E60-E54D-4BE5-AF32-0EA222AB403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8D1B-9B25-4A44-93A7-45B32B831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9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8E60-E54D-4BE5-AF32-0EA222AB403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8D1B-9B25-4A44-93A7-45B32B831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7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8E60-E54D-4BE5-AF32-0EA222AB403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8D1B-9B25-4A44-93A7-45B32B831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2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8E60-E54D-4BE5-AF32-0EA222AB403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8D1B-9B25-4A44-93A7-45B32B831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8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8E60-E54D-4BE5-AF32-0EA222AB403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8D1B-9B25-4A44-93A7-45B32B831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1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8E60-E54D-4BE5-AF32-0EA222AB403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8D1B-9B25-4A44-93A7-45B32B831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4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8E60-E54D-4BE5-AF32-0EA222AB403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8D1B-9B25-4A44-93A7-45B32B831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2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8E60-E54D-4BE5-AF32-0EA222AB403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8D1B-9B25-4A44-93A7-45B32B831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8E60-E54D-4BE5-AF32-0EA222AB403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8D1B-9B25-4A44-93A7-45B32B831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9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E8E60-E54D-4BE5-AF32-0EA222AB403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68D1B-9B25-4A44-93A7-45B32B831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ython (programming language)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504" y="538809"/>
            <a:ext cx="2706987" cy="2964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94137" y="3772339"/>
            <a:ext cx="80037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70C0"/>
                </a:solidFill>
                <a:latin typeface=".Vn3DH" panose="020B7200000000000000" pitchFamily="34" charset="0"/>
                <a:cs typeface="Times New Roman" panose="02020603050405020304" pitchFamily="18" charset="0"/>
              </a:rPr>
              <a:t>FUNDAMENTAL</a:t>
            </a:r>
            <a:r>
              <a:rPr lang="en-US" sz="6000" b="1" dirty="0" smtClean="0">
                <a:latin typeface=".Vn3DH" panose="020B7200000000000000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dirty="0" smtClean="0">
                <a:solidFill>
                  <a:srgbClr val="FFC000"/>
                </a:solidFill>
                <a:latin typeface=".Vn3DH" panose="020B7200000000000000" pitchFamily="34" charset="0"/>
                <a:cs typeface="Times New Roman" panose="02020603050405020304" pitchFamily="18" charset="0"/>
              </a:rPr>
              <a:t>PYTHON</a:t>
            </a:r>
            <a:endParaRPr lang="en-US" sz="6000" b="1" dirty="0">
              <a:solidFill>
                <a:srgbClr val="FFC000"/>
              </a:solidFill>
              <a:latin typeface=".Vn3DH" panose="020B7200000000000000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5927" y="6248399"/>
            <a:ext cx="521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.Vn3DH" panose="020B7200000000000000" pitchFamily="34" charset="0"/>
              </a:rPr>
              <a:t>Made by </a:t>
            </a:r>
            <a:r>
              <a:rPr lang="en-US" sz="2800" dirty="0" err="1" smtClean="0">
                <a:solidFill>
                  <a:srgbClr val="00B0F0"/>
                </a:solidFill>
                <a:latin typeface=".Vn3DH" panose="020B7200000000000000" pitchFamily="34" charset="0"/>
              </a:rPr>
              <a:t>Kiga</a:t>
            </a:r>
            <a:endParaRPr lang="en-US" sz="2800" dirty="0">
              <a:solidFill>
                <a:srgbClr val="00B0F0"/>
              </a:solidFill>
              <a:latin typeface=".Vn3DH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30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ython (programming language)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303" y="668935"/>
            <a:ext cx="2706987" cy="2964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8615" y="3633931"/>
            <a:ext cx="90623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6000" dirty="0" smtClean="0">
                <a:solidFill>
                  <a:srgbClr val="0070C0"/>
                </a:solidFill>
                <a:latin typeface=".Vn3DH" panose="020B7200000000000000" pitchFamily="34" charset="0"/>
              </a:rPr>
              <a:t>Part 1</a:t>
            </a:r>
          </a:p>
          <a:p>
            <a:pPr lvl="1" algn="ctr"/>
            <a:r>
              <a:rPr lang="en-US" sz="6000" dirty="0" smtClean="0">
                <a:solidFill>
                  <a:srgbClr val="FFC000"/>
                </a:solidFill>
                <a:latin typeface=".Vn3DH" panose="020B7200000000000000" pitchFamily="34" charset="0"/>
              </a:rPr>
              <a:t>Introduction</a:t>
            </a:r>
            <a:endParaRPr lang="en-US" sz="6000" dirty="0">
              <a:solidFill>
                <a:srgbClr val="FFC000"/>
              </a:solidFill>
              <a:latin typeface=".Vn3DH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0113" y="207403"/>
            <a:ext cx="4659087" cy="1138773"/>
            <a:chOff x="4245428" y="427265"/>
            <a:chExt cx="6988628" cy="113877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" name="TextBox 1"/>
            <p:cNvSpPr txBox="1"/>
            <p:nvPr/>
          </p:nvSpPr>
          <p:spPr>
            <a:xfrm>
              <a:off x="4245428" y="427265"/>
              <a:ext cx="6988628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 </a:t>
              </a:r>
              <a:r>
                <a:rPr lang="en-US" sz="4400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44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400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gì</a:t>
              </a:r>
              <a:r>
                <a:rPr lang="en-US" sz="44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?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45429" y="1196706"/>
              <a:ext cx="698862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 err="1" smtClean="0">
                  <a:solidFill>
                    <a:srgbClr val="002060"/>
                  </a:solidFill>
                </a:rPr>
                <a:t>Là</a:t>
              </a: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</a:rPr>
                <a:t>một</a:t>
              </a: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</a:rPr>
                <a:t>ngôn</a:t>
              </a: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</a:rPr>
                <a:t>ngữ</a:t>
              </a: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</a:rPr>
                <a:t>lập</a:t>
              </a: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</a:rPr>
                <a:t>trình</a:t>
              </a: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</a:rPr>
                <a:t>bậc</a:t>
              </a: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</a:rPr>
                <a:t>cao</a:t>
              </a:r>
              <a:endParaRPr lang="en-US" dirty="0" smtClean="0">
                <a:solidFill>
                  <a:srgbClr val="00206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0112" y="4371206"/>
            <a:ext cx="4659087" cy="2128829"/>
            <a:chOff x="261256" y="3536131"/>
            <a:chExt cx="4659087" cy="212882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61256" y="3536131"/>
              <a:ext cx="465908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600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Tại</a:t>
              </a:r>
              <a:r>
                <a:rPr lang="en-US" sz="3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sao</a:t>
              </a:r>
              <a:r>
                <a:rPr lang="en-US" sz="3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chọn</a:t>
              </a:r>
              <a:r>
                <a:rPr lang="en-US" sz="3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Python ?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1256" y="4187632"/>
              <a:ext cx="4659087" cy="14773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dirty="0" err="1" smtClean="0"/>
                <a:t>Cú</a:t>
              </a:r>
              <a:r>
                <a:rPr lang="en-US" dirty="0" smtClean="0"/>
                <a:t> </a:t>
              </a:r>
              <a:r>
                <a:rPr lang="en-US" dirty="0" err="1" smtClean="0"/>
                <a:t>pháp</a:t>
              </a:r>
              <a:r>
                <a:rPr lang="en-US" dirty="0" smtClean="0"/>
                <a:t> </a:t>
              </a:r>
              <a:r>
                <a:rPr lang="en-US" dirty="0" err="1" smtClean="0"/>
                <a:t>đơn</a:t>
              </a:r>
              <a:r>
                <a:rPr lang="en-US" dirty="0" smtClean="0"/>
                <a:t> </a:t>
              </a:r>
              <a:r>
                <a:rPr lang="en-US" dirty="0" err="1" smtClean="0"/>
                <a:t>giản</a:t>
              </a:r>
              <a:endParaRPr lang="en-US" dirty="0" smtClean="0"/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dirty="0" err="1" smtClean="0"/>
                <a:t>Hoạt</a:t>
              </a:r>
              <a:r>
                <a:rPr lang="en-US" dirty="0" smtClean="0"/>
                <a:t> </a:t>
              </a:r>
              <a:r>
                <a:rPr lang="en-US" dirty="0" err="1" smtClean="0"/>
                <a:t>động</a:t>
              </a:r>
              <a:r>
                <a:rPr lang="en-US" dirty="0" smtClean="0"/>
                <a:t> </a:t>
              </a:r>
              <a:r>
                <a:rPr lang="en-US" dirty="0" err="1" smtClean="0"/>
                <a:t>đa</a:t>
              </a:r>
              <a:r>
                <a:rPr lang="en-US" dirty="0" smtClean="0"/>
                <a:t> </a:t>
              </a:r>
              <a:r>
                <a:rPr lang="en-US" dirty="0" err="1" smtClean="0"/>
                <a:t>nền</a:t>
              </a:r>
              <a:r>
                <a:rPr lang="en-US" dirty="0" smtClean="0"/>
                <a:t> </a:t>
              </a:r>
              <a:r>
                <a:rPr lang="en-US" dirty="0" err="1" smtClean="0"/>
                <a:t>tảng</a:t>
              </a:r>
              <a:endParaRPr lang="en-US" dirty="0" smtClean="0"/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dirty="0" err="1" smtClean="0"/>
                <a:t>Cộng</a:t>
              </a:r>
              <a:r>
                <a:rPr lang="en-US" dirty="0" smtClean="0"/>
                <a:t> </a:t>
              </a:r>
              <a:r>
                <a:rPr lang="en-US" dirty="0" err="1" smtClean="0"/>
                <a:t>đồng</a:t>
              </a:r>
              <a:r>
                <a:rPr lang="en-US" dirty="0" smtClean="0"/>
                <a:t> </a:t>
              </a:r>
              <a:r>
                <a:rPr lang="en-US" dirty="0" err="1" smtClean="0"/>
                <a:t>lớn</a:t>
              </a:r>
              <a:endParaRPr lang="en-US" dirty="0" smtClean="0"/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dirty="0" err="1" smtClean="0"/>
                <a:t>Nhiều</a:t>
              </a:r>
              <a:r>
                <a:rPr lang="en-US" dirty="0" smtClean="0"/>
                <a:t> </a:t>
              </a:r>
              <a:r>
                <a:rPr lang="en-US" dirty="0" err="1" smtClean="0"/>
                <a:t>công</a:t>
              </a:r>
              <a:r>
                <a:rPr lang="en-US" dirty="0" smtClean="0"/>
                <a:t> ty </a:t>
              </a:r>
              <a:r>
                <a:rPr lang="en-US" dirty="0" err="1" smtClean="0"/>
                <a:t>tuyển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endParaRPr lang="en-US" dirty="0" smtClean="0"/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dirty="0" err="1" smtClean="0"/>
                <a:t>Luôn</a:t>
              </a:r>
              <a:r>
                <a:rPr lang="en-US" dirty="0" smtClean="0"/>
                <a:t> </a:t>
              </a:r>
              <a:r>
                <a:rPr lang="en-US" dirty="0" err="1" smtClean="0"/>
                <a:t>thuộc</a:t>
              </a:r>
              <a:r>
                <a:rPr lang="en-US" dirty="0" smtClean="0"/>
                <a:t> top </a:t>
              </a:r>
              <a:r>
                <a:rPr lang="en-US" dirty="0" err="1" smtClean="0"/>
                <a:t>những</a:t>
              </a:r>
              <a:r>
                <a:rPr lang="en-US" dirty="0" smtClean="0"/>
                <a:t> </a:t>
              </a:r>
              <a:r>
                <a:rPr lang="en-US" dirty="0" err="1" smtClean="0"/>
                <a:t>ngôn</a:t>
              </a:r>
              <a:r>
                <a:rPr lang="en-US" dirty="0" smtClean="0"/>
                <a:t> </a:t>
              </a:r>
              <a:r>
                <a:rPr lang="en-US" dirty="0" err="1" smtClean="0"/>
                <a:t>ngữ</a:t>
              </a:r>
              <a:r>
                <a:rPr lang="en-US" dirty="0" smtClean="0"/>
                <a:t> </a:t>
              </a:r>
              <a:r>
                <a:rPr lang="en-US" dirty="0" err="1" smtClean="0"/>
                <a:t>phổ</a:t>
              </a:r>
              <a:r>
                <a:rPr lang="en-US" dirty="0" smtClean="0"/>
                <a:t> </a:t>
              </a:r>
              <a:r>
                <a:rPr lang="en-US" dirty="0" err="1" smtClean="0"/>
                <a:t>biến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0111" y="1870431"/>
            <a:ext cx="4659087" cy="2128829"/>
            <a:chOff x="261256" y="3536131"/>
            <a:chExt cx="4659087" cy="212882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61256" y="3536131"/>
              <a:ext cx="465908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 </a:t>
              </a:r>
              <a:r>
                <a:rPr lang="en-US" sz="3600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làm</a:t>
              </a:r>
              <a:r>
                <a:rPr lang="en-US" sz="3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sz="3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gì</a:t>
              </a:r>
              <a:r>
                <a:rPr lang="en-US" sz="3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?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256" y="4187632"/>
              <a:ext cx="4659087" cy="14773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 err="1" smtClean="0"/>
                <a:t>Lập</a:t>
              </a:r>
              <a:r>
                <a:rPr lang="en-US" dirty="0" smtClean="0"/>
                <a:t> </a:t>
              </a:r>
              <a:r>
                <a:rPr lang="en-US" dirty="0" err="1" smtClean="0"/>
                <a:t>trình</a:t>
              </a:r>
              <a:r>
                <a:rPr lang="en-US" dirty="0" smtClean="0"/>
                <a:t> web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 err="1" smtClean="0"/>
                <a:t>Lập</a:t>
              </a:r>
              <a:r>
                <a:rPr lang="en-US" dirty="0" smtClean="0"/>
                <a:t> </a:t>
              </a:r>
              <a:r>
                <a:rPr lang="en-US" dirty="0" err="1" smtClean="0"/>
                <a:t>trình</a:t>
              </a:r>
              <a:r>
                <a:rPr lang="en-US" dirty="0" smtClean="0"/>
                <a:t> </a:t>
              </a:r>
              <a:r>
                <a:rPr lang="en-US" dirty="0" err="1" smtClean="0"/>
                <a:t>phần</a:t>
              </a:r>
              <a:r>
                <a:rPr lang="en-US" dirty="0" smtClean="0"/>
                <a:t> </a:t>
              </a:r>
              <a:r>
                <a:rPr lang="en-US" dirty="0" err="1" smtClean="0"/>
                <a:t>mềm</a:t>
              </a:r>
              <a:endParaRPr lang="en-US" dirty="0" smtClean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 err="1" smtClean="0"/>
                <a:t>Xử</a:t>
              </a:r>
              <a:r>
                <a:rPr lang="en-US" dirty="0" smtClean="0"/>
                <a:t> </a:t>
              </a:r>
              <a:r>
                <a:rPr lang="en-US" dirty="0" err="1" smtClean="0"/>
                <a:t>lí</a:t>
              </a:r>
              <a:r>
                <a:rPr lang="en-US" dirty="0" smtClean="0"/>
                <a:t> </a:t>
              </a:r>
              <a:r>
                <a:rPr lang="en-US" dirty="0" err="1" smtClean="0"/>
                <a:t>dữ</a:t>
              </a:r>
              <a:r>
                <a:rPr lang="en-US" dirty="0" smtClean="0"/>
                <a:t> </a:t>
              </a:r>
              <a:r>
                <a:rPr lang="en-US" dirty="0" err="1" smtClean="0"/>
                <a:t>liệu</a:t>
              </a:r>
              <a:endParaRPr lang="en-US" dirty="0" smtClean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 smtClean="0"/>
                <a:t>AI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 smtClean="0"/>
                <a:t>…</a:t>
              </a:r>
              <a:endParaRPr lang="en-US" dirty="0"/>
            </a:p>
          </p:txBody>
        </p:sp>
      </p:grpSp>
      <p:pic>
        <p:nvPicPr>
          <p:cNvPr id="15" name="Picture 6" descr="Python (programming language)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50" y="3429000"/>
            <a:ext cx="3214953" cy="3521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ular Callout 15"/>
          <p:cNvSpPr/>
          <p:nvPr/>
        </p:nvSpPr>
        <p:spPr>
          <a:xfrm>
            <a:off x="6498768" y="356358"/>
            <a:ext cx="5094515" cy="2528356"/>
          </a:xfrm>
          <a:prstGeom prst="wedgeRectCallout">
            <a:avLst>
              <a:gd name="adj1" fmla="val 5048"/>
              <a:gd name="adj2" fmla="val 6733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98768" y="407457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print(“Hallo World”)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72298" y="730622"/>
            <a:ext cx="4147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Hallo World</a:t>
            </a:r>
            <a:endParaRPr lang="en-US" sz="6000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7255325" y="1759455"/>
            <a:ext cx="3581400" cy="77288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Run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613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ython (programming language)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303" y="668935"/>
            <a:ext cx="2706987" cy="2964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8615" y="3633931"/>
            <a:ext cx="90623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6000" dirty="0" smtClean="0">
                <a:solidFill>
                  <a:srgbClr val="0070C0"/>
                </a:solidFill>
                <a:latin typeface=".Vn3DH" panose="020B7200000000000000" pitchFamily="34" charset="0"/>
              </a:rPr>
              <a:t>Part 1</a:t>
            </a:r>
          </a:p>
          <a:p>
            <a:pPr lvl="1" algn="ctr"/>
            <a:r>
              <a:rPr lang="en-US" sz="6000" dirty="0" smtClean="0">
                <a:solidFill>
                  <a:srgbClr val="FF0000"/>
                </a:solidFill>
                <a:latin typeface=".Vn3DH" panose="020B7200000000000000" pitchFamily="34" charset="0"/>
              </a:rPr>
              <a:t>complete</a:t>
            </a:r>
            <a:endParaRPr lang="en-US" sz="6000" dirty="0">
              <a:solidFill>
                <a:srgbClr val="FF0000"/>
              </a:solidFill>
              <a:latin typeface=".Vn3DH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.Vn3DH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2023-12-20T16:22:09Z</dcterms:created>
  <dcterms:modified xsi:type="dcterms:W3CDTF">2023-12-21T02:57:26Z</dcterms:modified>
</cp:coreProperties>
</file>