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01489-894F-4EEB-8335-F1A045057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872ED-1D40-41B8-9826-D3CC953E3D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C7C94F-AC3B-489B-8AE7-A9CAA18DBE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8FB62-2E48-475F-A0AC-B2558F4B26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9456F-83A6-4A05-8C72-51FAB74341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E56DAA-896C-4A70-9064-9980131B53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5CA10B-AAFA-47E1-8A48-DDA162510C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4CAFB-4FA0-47E4-8E94-F65B56728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BC7B5-ABC3-44F3-A457-E139802F2D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935846-609A-4E59-9C7E-338238442F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46401-3774-4E47-8205-666B23033C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3B0D3-0A65-49FD-BBF6-E20A3B29BF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29F0F3-5C38-4DAD-886F-CD66D4EAD9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7FE89B-8F85-4E31-B72B-3EF62CC70E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4E9FBD-3927-4FE2-B6F8-493B193146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8503A3-F803-4E79-ACEB-3408B836A0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2EB435-6C0E-4270-9D0A-92677180A3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937E11-55F5-4DFA-8849-F9C85243DA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5510C0-1337-42F4-BBB5-41521704C3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309BAF-B59B-45C9-BDED-F670A24152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0471E2-AE64-41F5-8EC4-06CC29528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FC599-B454-480C-9DF2-1C9443C79A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1F5C36-0DB9-4FAF-A87B-53E4A99E2A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B6DD12-577A-4737-9297-832AD6CC1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78EFFC-997B-4FEC-A47C-B7618EA8A1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582A81-BAA6-4DF5-80C1-BFBFD431B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237C12-2068-46F6-A2F4-BE6AB7D11E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A937C4-44DB-4407-B1E1-9444E5A006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304E24-6159-498B-9ABE-8BE24FFDAA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B73128-6F83-4139-AD75-051CFD6DE1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B5ACF3-EDCD-4F65-BD2F-3969B28883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403801-53A8-4187-B7E5-43C347B7AE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66B6AC-1EA9-49F5-8C0A-70FF10AB89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D89A8F-D9AA-4F88-90C8-F0AB7678C6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A53752-DDCE-423B-B6AE-BB84DF5558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E6796E-D9DF-4B53-9439-D466934D64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1609D9-1D61-43FB-8161-970C42C2D0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0BD9BB-351F-43A8-A6CE-59DF4289FC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B10D8C-870F-4960-83CE-9B2BFB62D9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88D9FE-973F-4403-9C56-F0AFA4BAD7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CBF457-D518-42B1-BB4C-C02D214FA7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AD4399-C1B5-4083-8468-82AE89389B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02640A-3B01-4586-BA2B-6BC993A910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D900F4-DB8A-4FC4-9A65-6DA7B6251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87579C-E6A4-4DAA-AE59-13F0A255C2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BA1DA3-6240-48DE-AE8D-A1B72DDFB8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CFB5F0-3F87-43D9-B8A5-5A33E079B2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D87227-D068-440B-9EBD-68EDD7E993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F31E5A-ED5E-497D-AE2B-ED4F458909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A12DD05-72B4-4C3E-A005-20402A1A40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6D5721-0AE2-4232-AD65-3DEDBF43D9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66B5804-AD08-48FE-A139-842964DB57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34C3025-4822-445B-BDA4-9E11142FE9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F09735-A316-4AB2-AAFA-9C1EE236E8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D18907-5E63-4196-8FD2-62D7DC3A00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0B121C6-C678-49D5-A576-82D2F7A09A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6FAC6C-F3D6-4811-B9A1-793D9ED27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68B1A2-151E-4F0B-BB64-0CCDAF1953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4D1DA1F-7D31-4B0D-AC72-863C9342BE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020D77F-1342-4872-8EF1-4220D24B61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74120" y="2365200"/>
            <a:ext cx="5843520" cy="212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Lato"/>
                <a:ea typeface="Lato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dt" idx="1"/>
          </p:nvPr>
        </p:nvSpPr>
        <p:spPr>
          <a:xfrm>
            <a:off x="838080" y="6565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2"/>
          </p:nvPr>
        </p:nvSpPr>
        <p:spPr>
          <a:xfrm>
            <a:off x="4038480" y="6565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9156600" y="6572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9463AA-693E-45D2-A81B-59A565A3D86F}" type="slidenum"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1: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3560" y="841320"/>
            <a:ext cx="11565000" cy="530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1800" y="225000"/>
            <a:ext cx="719640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Title 4: 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699080" y="1011240"/>
            <a:ext cx="7179120" cy="552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4"/>
          </p:nvPr>
        </p:nvSpPr>
        <p:spPr>
          <a:xfrm>
            <a:off x="838080" y="6565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f2f2f2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2f2f2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ftr" idx="5"/>
          </p:nvPr>
        </p:nvSpPr>
        <p:spPr>
          <a:xfrm>
            <a:off x="4038480" y="6565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 idx="6"/>
          </p:nvPr>
        </p:nvSpPr>
        <p:spPr>
          <a:xfrm>
            <a:off x="9156600" y="6572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A57F6-B1CA-4B18-974D-358C73AD7448}" type="slidenum"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dt" idx="7"/>
          </p:nvPr>
        </p:nvSpPr>
        <p:spPr>
          <a:xfrm>
            <a:off x="838080" y="6565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8"/>
          </p:nvPr>
        </p:nvSpPr>
        <p:spPr>
          <a:xfrm>
            <a:off x="4038480" y="6565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9"/>
          </p:nvPr>
        </p:nvSpPr>
        <p:spPr>
          <a:xfrm>
            <a:off x="9156600" y="6572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08B47F-D614-4B1A-BE8D-62B528A5ADD4}" type="slidenum"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3: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</a:t>
            </a: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5: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94520" y="153288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185520" y="153288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 idx="10"/>
          </p:nvPr>
        </p:nvSpPr>
        <p:spPr>
          <a:xfrm>
            <a:off x="838080" y="6565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ftr" idx="11"/>
          </p:nvPr>
        </p:nvSpPr>
        <p:spPr>
          <a:xfrm>
            <a:off x="4038480" y="6565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sldNum" idx="12"/>
          </p:nvPr>
        </p:nvSpPr>
        <p:spPr>
          <a:xfrm>
            <a:off x="9156600" y="6572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BAD8E8-5916-4D21-BE6C-6672511CC74E}" type="slidenum"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dt" idx="13"/>
          </p:nvPr>
        </p:nvSpPr>
        <p:spPr>
          <a:xfrm>
            <a:off x="838080" y="6565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-1" strike="noStrike">
                <a:solidFill>
                  <a:srgbClr val="f2f2f2"/>
                </a:solidFill>
                <a:latin typeface="Lato"/>
                <a:ea typeface="La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2f2f2"/>
                </a:solidFill>
                <a:latin typeface="Lato"/>
                <a:ea typeface="Lat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ftr" idx="14"/>
          </p:nvPr>
        </p:nvSpPr>
        <p:spPr>
          <a:xfrm>
            <a:off x="4038480" y="6565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5"/>
          </p:nvPr>
        </p:nvSpPr>
        <p:spPr>
          <a:xfrm>
            <a:off x="9156600" y="6572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d28b8b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DC856E-DEB6-4CF0-9B2F-527606F7CAE4}" type="slidenum">
              <a:rPr b="1" lang="en-US" sz="1200" spc="-1" strike="noStrike">
                <a:solidFill>
                  <a:srgbClr val="d28b8b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File directory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Thư mục 1 mức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Thư mục 2 mức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Thư mục cấu trúc cây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Thư mục dùng chung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Thư mục 1 mức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578232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Cấu trúc đơn giản, các file nằm trong cùng 1 thư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mục.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Nhưng khi số người dùng và số file lớn, khả năng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trùng tên file cao.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2" name="Picture 3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3533400" y="2695680"/>
            <a:ext cx="5124600" cy="14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Thư mục 2 mức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168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Mỗi người dùng sử dụng thư mục riêng, và khi làm việc chỉ duyệt thư mục riêng.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Giải quyết được vấn đề trùng tên và chỉ hiệu quả khi người dùng độc lập.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Khó khăn khi dùng chung file.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5" name="Picture 3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3428640" y="2651760"/>
            <a:ext cx="5334120" cy="24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Thư mục cấu trúc cây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246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Là cấu trúc thư mục phổ biến nhất.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Cấu trúc có thư mục gốc, mọi file trong hệ thống này có đường dẫn độc nhất.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Xóa thư mục con dẫn tới xóa hết cây con của nó.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50000"/>
              </a:lnSpc>
              <a:spcBef>
                <a:spcPts val="499"/>
              </a:spcBef>
              <a:spcAft>
                <a:spcPts val="799"/>
              </a:spcAft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Đường dẫn (Path name) có 2 loại: đường dẫn tuyệt đối và đường dẫn tương đối.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8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433320" y="3013560"/>
            <a:ext cx="5324760" cy="33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Thư mục cấu trúc cây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2937600" y="914400"/>
            <a:ext cx="5063400" cy="54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Thư mục dùng chung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User này có thể link đến file của user khác.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Khi duyệt thư mục, 1 file có thể được duyệt nhiều lần.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4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819240" y="2325600"/>
            <a:ext cx="455328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681800" y="225000"/>
            <a:ext cx="719640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699080" y="1011240"/>
            <a:ext cx="7179120" cy="552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Phần 2: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File System implentation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8E52F4-5D53-4B8D-BE4D-8919BCEBEE4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Searching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Danh sách tuyến tính với con trỏ tới các khối dữ liệu.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Bảng băm cùng vs danh sách tuyến tính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9" name="Picture 4" descr=""/>
          <p:cNvPicPr/>
          <p:nvPr/>
        </p:nvPicPr>
        <p:blipFill>
          <a:blip r:embed="rId1"/>
          <a:stretch/>
        </p:blipFill>
        <p:spPr>
          <a:xfrm>
            <a:off x="313200" y="2531160"/>
            <a:ext cx="6278040" cy="2369520"/>
          </a:xfrm>
          <a:prstGeom prst="rect">
            <a:avLst/>
          </a:prstGeom>
          <a:ln w="0">
            <a:noFill/>
          </a:ln>
        </p:spPr>
      </p:pic>
      <p:pic>
        <p:nvPicPr>
          <p:cNvPr id="360" name="Picture 6" descr=""/>
          <p:cNvPicPr/>
          <p:nvPr/>
        </p:nvPicPr>
        <p:blipFill>
          <a:blip r:embed="rId2"/>
          <a:stretch/>
        </p:blipFill>
        <p:spPr>
          <a:xfrm>
            <a:off x="7257240" y="1933920"/>
            <a:ext cx="4620960" cy="35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Searching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1600200" y="4205160"/>
            <a:ext cx="8958240" cy="1052640"/>
          </a:xfrm>
          <a:prstGeom prst="rect">
            <a:avLst/>
          </a:prstGeom>
          <a:ln w="0">
            <a:noFill/>
          </a:ln>
        </p:spPr>
      </p:pic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1609920" y="2448360"/>
            <a:ext cx="7534080" cy="120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Allocation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Phân phối liên tục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Phân phối liên kết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Phân phối chỉ mục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174120" y="2365200"/>
            <a:ext cx="5843520" cy="212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Lato"/>
                <a:ea typeface="Lato"/>
              </a:rPr>
              <a:t>BÁO CÁO HỆ ĐIỀU HÀNH</a:t>
            </a:r>
            <a:br>
              <a:rPr sz="4800"/>
            </a:br>
            <a:r>
              <a:rPr b="1" lang="en-US" sz="4800" spc="-1" strike="noStrike">
                <a:solidFill>
                  <a:srgbClr val="ffffff"/>
                </a:solidFill>
                <a:latin typeface="Lato"/>
                <a:ea typeface="Lato"/>
              </a:rPr>
              <a:t>Nhóm 1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Phân phối liên tục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File được lưu trữ trong các khối nhớ liên tiếp nhau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Tốc độ truy cập nhanh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Khó khăn khi muốn tăng kích thước file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50000"/>
              </a:lnSpc>
              <a:spcBef>
                <a:spcPts val="499"/>
              </a:spcBef>
              <a:spcAft>
                <a:spcPts val="799"/>
              </a:spcAft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Cách lựa chọn vùng nhớ đều dẫn tới phân mảnh ngoài (Các vùng nhớ liên tiếp còn lại ko đủ cho yêu cầu lưu trữ)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4" descr=""/>
          <p:cNvPicPr/>
          <p:nvPr/>
        </p:nvPicPr>
        <p:blipFill>
          <a:blip r:embed="rId1"/>
          <a:stretch/>
        </p:blipFill>
        <p:spPr>
          <a:xfrm>
            <a:off x="2381760" y="3370320"/>
            <a:ext cx="7427880" cy="27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Phân phối liên kết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246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File được phân phối các ô nhớ không liên tục, cuối mỗi khối là con trỏ để trỏ tới khối tiếp theo.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Tốc độ truy nhập chậm, phải định vị từ đầu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Liên kết khối có thể bị hỏng dẫn tới mất dữ liệu, hoặc liên kết sai.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Ví dụ: FAT file system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2" name="Picture 4" descr=""/>
          <p:cNvPicPr/>
          <p:nvPr/>
        </p:nvPicPr>
        <p:blipFill>
          <a:blip r:embed="rId1"/>
          <a:stretch/>
        </p:blipFill>
        <p:spPr>
          <a:xfrm>
            <a:off x="2316960" y="3409560"/>
            <a:ext cx="7557480" cy="2484720"/>
          </a:xfrm>
          <a:prstGeom prst="rect">
            <a:avLst/>
          </a:prstGeom>
          <a:ln w="0">
            <a:noFill/>
          </a:ln>
        </p:spPr>
      </p:pic>
      <p:pic>
        <p:nvPicPr>
          <p:cNvPr id="373" name="Picture 6" descr=""/>
          <p:cNvPicPr/>
          <p:nvPr/>
        </p:nvPicPr>
        <p:blipFill>
          <a:blip r:embed="rId2"/>
          <a:stretch/>
        </p:blipFill>
        <p:spPr>
          <a:xfrm>
            <a:off x="3323160" y="5895000"/>
            <a:ext cx="5545080" cy="3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Phân phối chỉ mục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Mỗi file có một khối chỉ mục chính (index block) chứa danh sách các khối dữ liệu của file.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Không gây hiện tượng phân mảnh ngoài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Cho phép truy nhập trực tiếp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Luôn cần ít nhất 2 block cho 1 file dù file rất nhỏ, block dữ liệu và block chỉ mục.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6" name="Picture 4" descr=""/>
          <p:cNvPicPr/>
          <p:nvPr/>
        </p:nvPicPr>
        <p:blipFill>
          <a:blip r:embed="rId1"/>
          <a:stretch/>
        </p:blipFill>
        <p:spPr>
          <a:xfrm>
            <a:off x="3620520" y="3139560"/>
            <a:ext cx="4950720" cy="29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681800" y="225000"/>
            <a:ext cx="719640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699080" y="1011240"/>
            <a:ext cx="7179120" cy="552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Phần 3: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File system in 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F003BD-0C18-4A15-95B1-52565B015B30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File system types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457200" y="2971800"/>
            <a:ext cx="9229320" cy="971280"/>
          </a:xfrm>
          <a:prstGeom prst="rect">
            <a:avLst/>
          </a:prstGeom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457200" y="1209960"/>
            <a:ext cx="6505200" cy="14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10"/>
          <p:cNvSpPr/>
          <p:nvPr/>
        </p:nvSpPr>
        <p:spPr>
          <a:xfrm>
            <a:off x="5704920" y="3021840"/>
            <a:ext cx="4197600" cy="8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65581FD-38E1-4872-B48E-BC886F97BAF2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937160" y="317160"/>
            <a:ext cx="2576160" cy="936000"/>
          </a:xfrm>
          <a:prstGeom prst="rect">
            <a:avLst/>
          </a:prstGeom>
          <a:ln w="0">
            <a:noFill/>
          </a:ln>
        </p:spPr>
      </p:pic>
      <p:sp>
        <p:nvSpPr>
          <p:cNvPr id="322" name="Title 6"/>
          <p:cNvSpPr/>
          <p:nvPr/>
        </p:nvSpPr>
        <p:spPr>
          <a:xfrm>
            <a:off x="1845360" y="1986120"/>
            <a:ext cx="8500680" cy="8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c00000"/>
                </a:solidFill>
                <a:latin typeface="Lato"/>
                <a:ea typeface="Lato"/>
              </a:rPr>
              <a:t>File system interface &amp; implementation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23" name="Title 6"/>
          <p:cNvSpPr/>
          <p:nvPr/>
        </p:nvSpPr>
        <p:spPr>
          <a:xfrm>
            <a:off x="1937160" y="3567600"/>
            <a:ext cx="7342200" cy="16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Lato"/>
                <a:ea typeface="Lato"/>
              </a:rPr>
              <a:t>File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Lato"/>
                <a:ea typeface="Lato"/>
              </a:rPr>
              <a:t>File directory structure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Lato"/>
                <a:ea typeface="Lato"/>
              </a:rPr>
              <a:t>File system implementation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Nội dung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313560" y="841320"/>
            <a:ext cx="11565000" cy="530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File system interface: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File concept and operations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File directory structure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File system 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Searching method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Allocation method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ExtX (2, 3, 4) file system in 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D3D9F-F2B4-41DA-B9C7-D16176F81C6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681800" y="225000"/>
            <a:ext cx="719640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699080" y="1011240"/>
            <a:ext cx="7179120" cy="552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Phần 1: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File system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7BB767-0C67-4A38-874A-B2ACDE09068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File concept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578232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Là đơn vị lưu trữ logic trên bộ nhớ ngoài. Đối vs người dùng thì file là đơn vị phân bố nhỏ nhất của disk, chỉ có thể ghi vào ổ đĩa thông qua file.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File là 1 dãy bits, bytes, dòng, bản ghi mang ý nghĩa được định nghĩa bởi người tạo ra.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Gồm 2 kiểu chính là: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Data files: text (ASCII) và binary.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Program: source and object files.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Thuộc tính của file được lưu trong cấu trúc directory hay các directory entry.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0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7165800" y="1141920"/>
            <a:ext cx="4712400" cy="4937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3FAEB4-4E8C-4F52-83FC-560A0AAEC62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File operation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65718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Tạo file (Create)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Ghi file (Write)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Đọc file (Read)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Thay đổi vị trí trong file (Seek)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Xóa file (Delete)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Times New Roman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Xóa dữ liệu của file (Truncate)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Thao tác duyệt tìm directory entry tốn thời gian.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Để giải quyết thì có bảng mở file: Chứa thông tin của file đang được mở. Khi không sử dụng file nữa thì OS xóa entry của file tương ứng trong bảng mở file.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086880" y="963000"/>
            <a:ext cx="5791320" cy="211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File directory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Khái niệm cơ bản: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Block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Hệ thống file tự động gói và dỡ gói các dữ liệu các dòng bytes thành các block (Có kích thước tương đương vs sector của đĩa, thường là 512 bytes).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1 file thì có thể được lưu trữ trong nhiều block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Do đọc theo từng block -&gt; internal fragmentation (Các bytes cuối của block cuối cùng của file ko để trống).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Phân vùng: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Đĩa được chia thành nhiều phân vùng: partitions, minidisks, volumes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Mỗi phân vùng được xử lý như vùng lưu trữ phân biệt, và có thể chứa 1 OS riêng.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13560" y="78480"/>
            <a:ext cx="11564640" cy="45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File directory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313200" y="963000"/>
            <a:ext cx="11565000" cy="51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Các thao tác với thư mục: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Tìm kiếm file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Tạo file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Xóa file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Liệt kê thư mục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Đổi tên file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Duyệt hệ thống file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LibreOffice/7.3.7.2$Linux_X86_64 LibreOffice_project/30$Build-2</Application>
  <AppVersion>15.0000</AppVersion>
  <Words>825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2023-01-03T09:15:44Z</dcterms:created>
  <dc:creator>NGUYEN TUAN KIET 20182621</dc:creator>
  <dc:description/>
  <dc:language>en-US</dc:language>
  <cp:lastModifiedBy/>
  <dcterms:modified xsi:type="dcterms:W3CDTF">2023-01-05T12:38:54Z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