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Montserrat Bold" charset="1" panose="00000800000000000000"/>
      <p:regular r:id="rId41"/>
    </p:embeddedFont>
    <p:embeddedFont>
      <p:font typeface="Montserrat" charset="1" panose="00000500000000000000"/>
      <p:regular r:id="rId42"/>
    </p:embeddedFont>
    <p:embeddedFont>
      <p:font typeface="Museo Moderno" charset="1" panose="00000000000000000000"/>
      <p:regular r:id="rId43"/>
    </p:embeddedFont>
    <p:embeddedFont>
      <p:font typeface="Museo Moderno Bold" charset="1" panose="000000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ailto:22520312@gm.uit.edu.vn" TargetMode="External" Type="http://schemas.openxmlformats.org/officeDocument/2006/relationships/hyperlink"/><Relationship Id="rId7" Target="mailto:21522265@gm.uit.edu.vn" TargetMode="External" Type="http://schemas.openxmlformats.org/officeDocument/2006/relationships/hyperlink"/><Relationship Id="rId8" Target="mailto:20520393@gm.uit.edu.vn"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1066800" y="-17556"/>
            <a:ext cx="3657219" cy="3657219"/>
          </a:xfrm>
          <a:custGeom>
            <a:avLst/>
            <a:gdLst/>
            <a:ahLst/>
            <a:cxnLst/>
            <a:rect r="r" b="b" t="t" l="l"/>
            <a:pathLst>
              <a:path h="3657219" w="3657219">
                <a:moveTo>
                  <a:pt x="0" y="0"/>
                </a:moveTo>
                <a:lnTo>
                  <a:pt x="3657219" y="0"/>
                </a:lnTo>
                <a:lnTo>
                  <a:pt x="3657219"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60750" y="8550904"/>
            <a:ext cx="4775808" cy="1047750"/>
          </a:xfrm>
          <a:prstGeom prst="rect">
            <a:avLst/>
          </a:prstGeom>
        </p:spPr>
        <p:txBody>
          <a:bodyPr anchor="t" rtlCol="false" tIns="0" lIns="0" bIns="0" rIns="0">
            <a:spAutoFit/>
          </a:bodyPr>
          <a:lstStyle/>
          <a:p>
            <a:pPr algn="ctr">
              <a:lnSpc>
                <a:spcPts val="4200"/>
              </a:lnSpc>
            </a:pPr>
            <a:r>
              <a:rPr lang="en-US" sz="3000" b="true">
                <a:solidFill>
                  <a:srgbClr val="EFEFEF"/>
                </a:solidFill>
                <a:latin typeface="Montserrat Bold"/>
                <a:ea typeface="Montserrat Bold"/>
                <a:cs typeface="Montserrat Bold"/>
                <a:sym typeface="Montserrat Bold"/>
              </a:rPr>
              <a:t>Giảng viên hướng dẫn: </a:t>
            </a:r>
          </a:p>
          <a:p>
            <a:pPr algn="ctr">
              <a:lnSpc>
                <a:spcPts val="4200"/>
              </a:lnSpc>
              <a:spcBef>
                <a:spcPct val="0"/>
              </a:spcBef>
            </a:pPr>
            <a:r>
              <a:rPr lang="en-US" sz="3000">
                <a:solidFill>
                  <a:srgbClr val="EFEFEF"/>
                </a:solidFill>
                <a:latin typeface="Montserrat"/>
                <a:ea typeface="Montserrat"/>
                <a:cs typeface="Montserrat"/>
                <a:sym typeface="Montserrat"/>
              </a:rPr>
              <a:t>Ts. Phan Thế Duy</a:t>
            </a:r>
          </a:p>
        </p:txBody>
      </p:sp>
      <p:sp>
        <p:nvSpPr>
          <p:cNvPr name="Freeform 6" id="6"/>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628519" y="374650"/>
            <a:ext cx="1534049" cy="1308100"/>
          </a:xfrm>
          <a:custGeom>
            <a:avLst/>
            <a:gdLst/>
            <a:ahLst/>
            <a:cxnLst/>
            <a:rect r="r" b="b" t="t" l="l"/>
            <a:pathLst>
              <a:path h="1308100" w="1534049">
                <a:moveTo>
                  <a:pt x="0" y="0"/>
                </a:moveTo>
                <a:lnTo>
                  <a:pt x="1534050" y="0"/>
                </a:lnTo>
                <a:lnTo>
                  <a:pt x="1534050" y="1308100"/>
                </a:lnTo>
                <a:lnTo>
                  <a:pt x="0" y="1308100"/>
                </a:lnTo>
                <a:lnTo>
                  <a:pt x="0" y="0"/>
                </a:lnTo>
                <a:close/>
              </a:path>
            </a:pathLst>
          </a:custGeom>
          <a:blipFill>
            <a:blip r:embed="rId5"/>
            <a:stretch>
              <a:fillRect l="-2717" t="0" r="-2717" b="0"/>
            </a:stretch>
          </a:blipFill>
        </p:spPr>
      </p:sp>
      <p:sp>
        <p:nvSpPr>
          <p:cNvPr name="TextBox 8" id="8"/>
          <p:cNvSpPr txBox="true"/>
          <p:nvPr/>
        </p:nvSpPr>
        <p:spPr>
          <a:xfrm rot="0">
            <a:off x="4205331" y="298450"/>
            <a:ext cx="10170736" cy="1384300"/>
          </a:xfrm>
          <a:prstGeom prst="rect">
            <a:avLst/>
          </a:prstGeom>
        </p:spPr>
        <p:txBody>
          <a:bodyPr anchor="t" rtlCol="false" tIns="0" lIns="0" bIns="0" rIns="0">
            <a:spAutoFit/>
          </a:bodyPr>
          <a:lstStyle/>
          <a:p>
            <a:pPr algn="ctr">
              <a:lnSpc>
                <a:spcPts val="5599"/>
              </a:lnSpc>
            </a:pPr>
            <a:r>
              <a:rPr lang="en-US" sz="3999">
                <a:solidFill>
                  <a:srgbClr val="FFFFFF"/>
                </a:solidFill>
                <a:latin typeface="Museo Moderno"/>
                <a:ea typeface="Museo Moderno"/>
                <a:cs typeface="Museo Moderno"/>
                <a:sym typeface="Museo Moderno"/>
              </a:rPr>
              <a:t>Bộ giáo dục và đào tạo</a:t>
            </a:r>
          </a:p>
          <a:p>
            <a:pPr algn="ctr" marL="0" indent="0" lvl="0">
              <a:lnSpc>
                <a:spcPts val="5599"/>
              </a:lnSpc>
              <a:spcBef>
                <a:spcPct val="0"/>
              </a:spcBef>
            </a:pPr>
            <a:r>
              <a:rPr lang="en-US" sz="3999">
                <a:solidFill>
                  <a:srgbClr val="FFFFFF"/>
                </a:solidFill>
                <a:latin typeface="Museo Moderno"/>
                <a:ea typeface="Museo Moderno"/>
                <a:cs typeface="Museo Moderno"/>
                <a:sym typeface="Museo Moderno"/>
              </a:rPr>
              <a:t>Trường Đại học Công Nghệ Thông Tin</a:t>
            </a:r>
          </a:p>
        </p:txBody>
      </p:sp>
      <p:sp>
        <p:nvSpPr>
          <p:cNvPr name="TextBox 9" id="9"/>
          <p:cNvSpPr txBox="true"/>
          <p:nvPr/>
        </p:nvSpPr>
        <p:spPr>
          <a:xfrm rot="0">
            <a:off x="5335491" y="4617421"/>
            <a:ext cx="7617017" cy="1384300"/>
          </a:xfrm>
          <a:prstGeom prst="rect">
            <a:avLst/>
          </a:prstGeom>
        </p:spPr>
        <p:txBody>
          <a:bodyPr anchor="t" rtlCol="false" tIns="0" lIns="0" bIns="0" rIns="0">
            <a:spAutoFit/>
          </a:bodyPr>
          <a:lstStyle/>
          <a:p>
            <a:pPr algn="ctr">
              <a:lnSpc>
                <a:spcPts val="5599"/>
              </a:lnSpc>
            </a:pPr>
            <a:r>
              <a:rPr lang="en-US" sz="3999" b="true">
                <a:solidFill>
                  <a:srgbClr val="FFFFFF"/>
                </a:solidFill>
                <a:latin typeface="Museo Moderno Bold"/>
                <a:ea typeface="Museo Moderno Bold"/>
                <a:cs typeface="Museo Moderno Bold"/>
                <a:sym typeface="Museo Moderno Bold"/>
              </a:rPr>
              <a:t>Fuzz4All: Universal Fuzzing with Large Language Models</a:t>
            </a:r>
          </a:p>
        </p:txBody>
      </p:sp>
      <p:sp>
        <p:nvSpPr>
          <p:cNvPr name="TextBox 10" id="10"/>
          <p:cNvSpPr txBox="true"/>
          <p:nvPr/>
        </p:nvSpPr>
        <p:spPr>
          <a:xfrm rot="0">
            <a:off x="2754639" y="2079873"/>
            <a:ext cx="13072120" cy="1184275"/>
          </a:xfrm>
          <a:prstGeom prst="rect">
            <a:avLst/>
          </a:prstGeom>
        </p:spPr>
        <p:txBody>
          <a:bodyPr anchor="t" rtlCol="false" tIns="0" lIns="0" bIns="0" rIns="0">
            <a:spAutoFit/>
          </a:bodyPr>
          <a:lstStyle/>
          <a:p>
            <a:pPr algn="ctr">
              <a:lnSpc>
                <a:spcPts val="9799"/>
              </a:lnSpc>
            </a:pPr>
            <a:r>
              <a:rPr lang="en-US" sz="6999">
                <a:solidFill>
                  <a:srgbClr val="FFFFFF"/>
                </a:solidFill>
                <a:latin typeface="Museo Moderno"/>
                <a:ea typeface="Museo Moderno"/>
                <a:cs typeface="Museo Moderno"/>
                <a:sym typeface="Museo Moderno"/>
              </a:rPr>
              <a:t>BÁO CÁO ĐỒ ÁN CUỐI KỲ</a:t>
            </a:r>
          </a:p>
        </p:txBody>
      </p:sp>
      <p:sp>
        <p:nvSpPr>
          <p:cNvPr name="TextBox 11" id="11"/>
          <p:cNvSpPr txBox="true"/>
          <p:nvPr/>
        </p:nvSpPr>
        <p:spPr>
          <a:xfrm rot="0">
            <a:off x="15110227" y="8886184"/>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TextBox 12" id="12"/>
          <p:cNvSpPr txBox="true"/>
          <p:nvPr/>
        </p:nvSpPr>
        <p:spPr>
          <a:xfrm rot="0">
            <a:off x="12045686" y="8862060"/>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TextBox 13" id="13"/>
          <p:cNvSpPr txBox="true"/>
          <p:nvPr/>
        </p:nvSpPr>
        <p:spPr>
          <a:xfrm rot="0">
            <a:off x="9288252" y="7484104"/>
            <a:ext cx="4468580" cy="2114550"/>
          </a:xfrm>
          <a:prstGeom prst="rect">
            <a:avLst/>
          </a:prstGeom>
        </p:spPr>
        <p:txBody>
          <a:bodyPr anchor="t" rtlCol="false" tIns="0" lIns="0" bIns="0" rIns="0">
            <a:spAutoFit/>
          </a:bodyPr>
          <a:lstStyle/>
          <a:p>
            <a:pPr algn="just">
              <a:lnSpc>
                <a:spcPts val="4200"/>
              </a:lnSpc>
            </a:pPr>
            <a:r>
              <a:rPr lang="en-US" sz="3000">
                <a:solidFill>
                  <a:srgbClr val="EFEFEF"/>
                </a:solidFill>
                <a:latin typeface="Montserrat"/>
                <a:ea typeface="Montserrat"/>
                <a:cs typeface="Montserrat"/>
                <a:sym typeface="Montserrat"/>
              </a:rPr>
              <a:t>Đinh Trần Việt Khoa       </a:t>
            </a:r>
          </a:p>
          <a:p>
            <a:pPr algn="just">
              <a:lnSpc>
                <a:spcPts val="4200"/>
              </a:lnSpc>
            </a:pPr>
            <a:r>
              <a:rPr lang="en-US" sz="3000">
                <a:solidFill>
                  <a:srgbClr val="EFEFEF"/>
                </a:solidFill>
                <a:latin typeface="Montserrat"/>
                <a:ea typeface="Montserrat"/>
                <a:cs typeface="Montserrat"/>
                <a:sym typeface="Montserrat"/>
              </a:rPr>
              <a:t>Đào Nhật Duy                  </a:t>
            </a:r>
          </a:p>
          <a:p>
            <a:pPr algn="just">
              <a:lnSpc>
                <a:spcPts val="4200"/>
              </a:lnSpc>
            </a:pPr>
            <a:r>
              <a:rPr lang="en-US" sz="3000">
                <a:solidFill>
                  <a:srgbClr val="EFEFEF"/>
                </a:solidFill>
                <a:latin typeface="Montserrat"/>
                <a:ea typeface="Montserrat"/>
                <a:cs typeface="Montserrat"/>
                <a:sym typeface="Montserrat"/>
              </a:rPr>
              <a:t>Trần Quang Kiệt              </a:t>
            </a:r>
          </a:p>
          <a:p>
            <a:pPr algn="just">
              <a:lnSpc>
                <a:spcPts val="4200"/>
              </a:lnSpc>
              <a:spcBef>
                <a:spcPct val="0"/>
              </a:spcBef>
            </a:pPr>
            <a:r>
              <a:rPr lang="en-US" sz="3000">
                <a:solidFill>
                  <a:srgbClr val="EFEFEF"/>
                </a:solidFill>
                <a:latin typeface="Montserrat"/>
                <a:ea typeface="Montserrat"/>
                <a:cs typeface="Montserrat"/>
                <a:sym typeface="Montserrat"/>
              </a:rPr>
              <a:t>Nguyễn Trần Duy Anh   </a:t>
            </a:r>
          </a:p>
        </p:txBody>
      </p:sp>
      <p:sp>
        <p:nvSpPr>
          <p:cNvPr name="TextBox 14" id="14"/>
          <p:cNvSpPr txBox="true"/>
          <p:nvPr/>
        </p:nvSpPr>
        <p:spPr>
          <a:xfrm rot="0">
            <a:off x="14013520" y="7493629"/>
            <a:ext cx="2240161" cy="2105025"/>
          </a:xfrm>
          <a:prstGeom prst="rect">
            <a:avLst/>
          </a:prstGeom>
        </p:spPr>
        <p:txBody>
          <a:bodyPr anchor="t" rtlCol="false" tIns="0" lIns="0" bIns="0" rIns="0">
            <a:spAutoFit/>
          </a:bodyPr>
          <a:lstStyle/>
          <a:p>
            <a:pPr algn="just">
              <a:lnSpc>
                <a:spcPts val="4199"/>
              </a:lnSpc>
            </a:pPr>
            <a:r>
              <a:rPr lang="en-US" sz="2999">
                <a:solidFill>
                  <a:srgbClr val="EFEFEF"/>
                </a:solidFill>
                <a:latin typeface="Montserrat"/>
                <a:ea typeface="Montserrat"/>
                <a:cs typeface="Montserrat"/>
                <a:sym typeface="Montserrat"/>
              </a:rPr>
              <a:t>22520666</a:t>
            </a:r>
          </a:p>
          <a:p>
            <a:pPr algn="just">
              <a:lnSpc>
                <a:spcPts val="4199"/>
              </a:lnSpc>
            </a:pPr>
            <a:r>
              <a:rPr lang="en-US" sz="2999">
                <a:solidFill>
                  <a:srgbClr val="EFEFEF"/>
                </a:solidFill>
                <a:latin typeface="Montserrat"/>
                <a:ea typeface="Montserrat"/>
                <a:cs typeface="Montserrat"/>
                <a:sym typeface="Montserrat"/>
                <a:hlinkClick r:id="rId6" tooltip="mailto:22520312@gm.uit.edu.vn"/>
              </a:rPr>
              <a:t>22520312</a:t>
            </a:r>
            <a:r>
              <a:rPr lang="en-US" sz="2999">
                <a:solidFill>
                  <a:srgbClr val="EFEFEF"/>
                </a:solidFill>
                <a:latin typeface="Montserrat"/>
                <a:ea typeface="Montserrat"/>
                <a:cs typeface="Montserrat"/>
                <a:sym typeface="Montserrat"/>
              </a:rPr>
              <a:t> </a:t>
            </a:r>
          </a:p>
          <a:p>
            <a:pPr algn="just">
              <a:lnSpc>
                <a:spcPts val="4199"/>
              </a:lnSpc>
            </a:pPr>
            <a:r>
              <a:rPr lang="en-US" sz="2999">
                <a:solidFill>
                  <a:srgbClr val="EFEFEF"/>
                </a:solidFill>
                <a:latin typeface="Montserrat"/>
                <a:ea typeface="Montserrat"/>
                <a:cs typeface="Montserrat"/>
                <a:sym typeface="Montserrat"/>
                <a:hlinkClick r:id="rId7" tooltip="mailto:21522265@gm.uit.edu.vn"/>
              </a:rPr>
              <a:t>21522265</a:t>
            </a:r>
            <a:r>
              <a:rPr lang="en-US" sz="2999">
                <a:solidFill>
                  <a:srgbClr val="EFEFEF"/>
                </a:solidFill>
                <a:latin typeface="Montserrat"/>
                <a:ea typeface="Montserrat"/>
                <a:cs typeface="Montserrat"/>
                <a:sym typeface="Montserrat"/>
              </a:rPr>
              <a:t> </a:t>
            </a:r>
          </a:p>
          <a:p>
            <a:pPr algn="just">
              <a:lnSpc>
                <a:spcPts val="4199"/>
              </a:lnSpc>
              <a:spcBef>
                <a:spcPct val="0"/>
              </a:spcBef>
            </a:pPr>
            <a:r>
              <a:rPr lang="en-US" sz="2999">
                <a:solidFill>
                  <a:srgbClr val="EFEFEF"/>
                </a:solidFill>
                <a:latin typeface="Montserrat"/>
                <a:ea typeface="Montserrat"/>
                <a:cs typeface="Montserrat"/>
                <a:sym typeface="Montserrat"/>
                <a:hlinkClick r:id="rId8" tooltip="mailto:20520393@gm.uit.edu.vn"/>
              </a:rPr>
              <a:t>20520393</a:t>
            </a:r>
            <a:r>
              <a:rPr lang="en-US" sz="2999">
                <a:solidFill>
                  <a:srgbClr val="EFEFEF"/>
                </a:solidFill>
                <a:latin typeface="Montserrat"/>
                <a:ea typeface="Montserrat"/>
                <a:cs typeface="Montserrat"/>
                <a:sym typeface="Montserrat"/>
              </a:rPr>
              <a:t> </a:t>
            </a:r>
          </a:p>
        </p:txBody>
      </p:sp>
      <p:sp>
        <p:nvSpPr>
          <p:cNvPr name="TextBox 15" id="15"/>
          <p:cNvSpPr txBox="true"/>
          <p:nvPr/>
        </p:nvSpPr>
        <p:spPr>
          <a:xfrm rot="0">
            <a:off x="9290699" y="6736703"/>
            <a:ext cx="3956745"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FFFFFF"/>
                </a:solidFill>
                <a:latin typeface="Montserrat Bold"/>
                <a:ea typeface="Montserrat Bold"/>
                <a:cs typeface="Montserrat Bold"/>
                <a:sym typeface="Montserrat Bold"/>
              </a:rPr>
              <a:t>Sinh viên thực hiện:</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a:t>
            </a:r>
          </a:p>
        </p:txBody>
      </p:sp>
      <p:sp>
        <p:nvSpPr>
          <p:cNvPr name="TextBox 17" id="17"/>
          <p:cNvSpPr txBox="true"/>
          <p:nvPr/>
        </p:nvSpPr>
        <p:spPr>
          <a:xfrm rot="0">
            <a:off x="559683" y="3502273"/>
            <a:ext cx="17462032" cy="854075"/>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Museo Moderno"/>
                <a:ea typeface="Museo Moderno"/>
                <a:cs typeface="Museo Moderno"/>
                <a:sym typeface="Museo Moderno"/>
              </a:rPr>
              <a:t>Lập trình an toàn và khai thác lỗ hổng phần mềm NT521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89924" y="1525408"/>
            <a:ext cx="8568121" cy="7582787"/>
          </a:xfrm>
          <a:custGeom>
            <a:avLst/>
            <a:gdLst/>
            <a:ahLst/>
            <a:cxnLst/>
            <a:rect r="r" b="b" t="t" l="l"/>
            <a:pathLst>
              <a:path h="7582787" w="8568121">
                <a:moveTo>
                  <a:pt x="0" y="0"/>
                </a:moveTo>
                <a:lnTo>
                  <a:pt x="8568121" y="0"/>
                </a:lnTo>
                <a:lnTo>
                  <a:pt x="8568121" y="7582787"/>
                </a:lnTo>
                <a:lnTo>
                  <a:pt x="0" y="7582787"/>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Công cụ Fuzz4All:</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10</a:t>
            </a:r>
          </a:p>
        </p:txBody>
      </p:sp>
      <p:sp>
        <p:nvSpPr>
          <p:cNvPr name="TextBox 9" id="9"/>
          <p:cNvSpPr txBox="true"/>
          <p:nvPr/>
        </p:nvSpPr>
        <p:spPr>
          <a:xfrm rot="0">
            <a:off x="566894" y="2081103"/>
            <a:ext cx="7189610"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Input được đưa vào mô hình LLM để tóm lược thành một prompt ngắn gọn và hiệu quả</a:t>
            </a:r>
          </a:p>
        </p:txBody>
      </p:sp>
      <p:sp>
        <p:nvSpPr>
          <p:cNvPr name="TextBox 10" id="10"/>
          <p:cNvSpPr txBox="true"/>
          <p:nvPr/>
        </p:nvSpPr>
        <p:spPr>
          <a:xfrm rot="0">
            <a:off x="566894" y="5935046"/>
            <a:ext cx="6489122" cy="13747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Kết quả là tạo ra được  các sample prompts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Công cụ Fuzz4All:</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11</a:t>
            </a:r>
          </a:p>
        </p:txBody>
      </p:sp>
      <p:sp>
        <p:nvSpPr>
          <p:cNvPr name="TextBox 8" id="8"/>
          <p:cNvSpPr txBox="true"/>
          <p:nvPr/>
        </p:nvSpPr>
        <p:spPr>
          <a:xfrm rot="0">
            <a:off x="566894" y="2081103"/>
            <a:ext cx="7189610"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Những prompts này được đưa vào Generation LLM để tạo code và đưa vào SUT</a:t>
            </a:r>
          </a:p>
        </p:txBody>
      </p:sp>
      <p:sp>
        <p:nvSpPr>
          <p:cNvPr name="TextBox 9" id="9"/>
          <p:cNvSpPr txBox="true"/>
          <p:nvPr/>
        </p:nvSpPr>
        <p:spPr>
          <a:xfrm rot="0">
            <a:off x="566894" y="5935046"/>
            <a:ext cx="6489122" cy="207962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Kết quả là prompt có score cao nhất trong các sample prompts</a:t>
            </a:r>
          </a:p>
        </p:txBody>
      </p:sp>
      <p:sp>
        <p:nvSpPr>
          <p:cNvPr name="Freeform 10" id="10"/>
          <p:cNvSpPr/>
          <p:nvPr/>
        </p:nvSpPr>
        <p:spPr>
          <a:xfrm flipH="false" flipV="false" rot="0">
            <a:off x="8393607" y="1528668"/>
            <a:ext cx="8564437" cy="7579527"/>
          </a:xfrm>
          <a:custGeom>
            <a:avLst/>
            <a:gdLst/>
            <a:ahLst/>
            <a:cxnLst/>
            <a:rect r="r" b="b" t="t" l="l"/>
            <a:pathLst>
              <a:path h="7579527" w="8564437">
                <a:moveTo>
                  <a:pt x="0" y="0"/>
                </a:moveTo>
                <a:lnTo>
                  <a:pt x="8564438" y="0"/>
                </a:lnTo>
                <a:lnTo>
                  <a:pt x="8564438" y="7579527"/>
                </a:lnTo>
                <a:lnTo>
                  <a:pt x="0" y="7579527"/>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Công cụ Fuzz4All:</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12</a:t>
            </a:r>
          </a:p>
        </p:txBody>
      </p:sp>
      <p:sp>
        <p:nvSpPr>
          <p:cNvPr name="TextBox 8" id="8"/>
          <p:cNvSpPr txBox="true"/>
          <p:nvPr/>
        </p:nvSpPr>
        <p:spPr>
          <a:xfrm rot="0">
            <a:off x="566894" y="2081103"/>
            <a:ext cx="7189610"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Best Prompt này được đưa vào GLLM để tạo ra các Fuzzing input</a:t>
            </a:r>
          </a:p>
        </p:txBody>
      </p:sp>
      <p:sp>
        <p:nvSpPr>
          <p:cNvPr name="TextBox 9" id="9"/>
          <p:cNvSpPr txBox="true"/>
          <p:nvPr/>
        </p:nvSpPr>
        <p:spPr>
          <a:xfrm rot="0">
            <a:off x="566894" y="5037028"/>
            <a:ext cx="7014488" cy="27844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Để làm đa dạng input tạo ra thì mỗi vòng lặp sẽ có cơ chế để chỉnh sửa input prompt </a:t>
            </a:r>
          </a:p>
        </p:txBody>
      </p:sp>
      <p:sp>
        <p:nvSpPr>
          <p:cNvPr name="Freeform 10" id="10"/>
          <p:cNvSpPr/>
          <p:nvPr/>
        </p:nvSpPr>
        <p:spPr>
          <a:xfrm flipH="false" flipV="false" rot="0">
            <a:off x="8393607" y="2146473"/>
            <a:ext cx="8564437" cy="6621988"/>
          </a:xfrm>
          <a:custGeom>
            <a:avLst/>
            <a:gdLst/>
            <a:ahLst/>
            <a:cxnLst/>
            <a:rect r="r" b="b" t="t" l="l"/>
            <a:pathLst>
              <a:path h="6621988" w="8564437">
                <a:moveTo>
                  <a:pt x="0" y="0"/>
                </a:moveTo>
                <a:lnTo>
                  <a:pt x="8564438" y="0"/>
                </a:lnTo>
                <a:lnTo>
                  <a:pt x="8564438" y="6621987"/>
                </a:lnTo>
                <a:lnTo>
                  <a:pt x="0" y="6621987"/>
                </a:lnTo>
                <a:lnTo>
                  <a:pt x="0" y="0"/>
                </a:lnTo>
                <a:close/>
              </a:path>
            </a:pathLst>
          </a:custGeom>
          <a:blipFill>
            <a:blip r:embed="rId5"/>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504075" y="1691856"/>
            <a:ext cx="13054978" cy="7318563"/>
          </a:xfrm>
          <a:custGeom>
            <a:avLst/>
            <a:gdLst/>
            <a:ahLst/>
            <a:cxnLst/>
            <a:rect r="r" b="b" t="t" l="l"/>
            <a:pathLst>
              <a:path h="7318563" w="13054978">
                <a:moveTo>
                  <a:pt x="0" y="0"/>
                </a:moveTo>
                <a:lnTo>
                  <a:pt x="13054979" y="0"/>
                </a:lnTo>
                <a:lnTo>
                  <a:pt x="13054979" y="7318563"/>
                </a:lnTo>
                <a:lnTo>
                  <a:pt x="0" y="7318563"/>
                </a:lnTo>
                <a:lnTo>
                  <a:pt x="0" y="0"/>
                </a:lnTo>
                <a:close/>
              </a:path>
            </a:pathLst>
          </a:custGeom>
          <a:blipFill>
            <a:blip r:embed="rId5"/>
            <a:stretch>
              <a:fillRect l="-4526" t="0" r="-4526"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Kĩ thuật Autoprompting</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34371" y="1629118"/>
            <a:ext cx="8756991" cy="4533362"/>
          </a:xfrm>
          <a:custGeom>
            <a:avLst/>
            <a:gdLst/>
            <a:ahLst/>
            <a:cxnLst/>
            <a:rect r="r" b="b" t="t" l="l"/>
            <a:pathLst>
              <a:path h="4533362" w="8756991">
                <a:moveTo>
                  <a:pt x="0" y="0"/>
                </a:moveTo>
                <a:lnTo>
                  <a:pt x="8756991" y="0"/>
                </a:lnTo>
                <a:lnTo>
                  <a:pt x="8756991" y="4533362"/>
                </a:lnTo>
                <a:lnTo>
                  <a:pt x="0" y="4533362"/>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1. Khởi tạo greedy prompt</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14</a:t>
            </a:r>
          </a:p>
        </p:txBody>
      </p:sp>
      <p:sp>
        <p:nvSpPr>
          <p:cNvPr name="TextBox 9" id="9"/>
          <p:cNvSpPr txBox="true"/>
          <p:nvPr/>
        </p:nvSpPr>
        <p:spPr>
          <a:xfrm rot="0">
            <a:off x="9254782" y="1816174"/>
            <a:ext cx="8912595"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APInstruction: là yêu cầu để cho Distillation LLM tóm tắt input</a:t>
            </a:r>
          </a:p>
        </p:txBody>
      </p:sp>
      <p:sp>
        <p:nvSpPr>
          <p:cNvPr name="TextBox 10" id="10"/>
          <p:cNvSpPr txBox="true"/>
          <p:nvPr/>
        </p:nvSpPr>
        <p:spPr>
          <a:xfrm rot="0">
            <a:off x="9290699" y="4106592"/>
            <a:ext cx="8840760"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temp = 0: đảm bảo kết quả nhất quán và ít có yếu tố ngẫu nhiên</a:t>
            </a:r>
          </a:p>
        </p:txBody>
      </p:sp>
      <p:sp>
        <p:nvSpPr>
          <p:cNvPr name="TextBox 11" id="11"/>
          <p:cNvSpPr txBox="true"/>
          <p:nvPr/>
        </p:nvSpPr>
        <p:spPr>
          <a:xfrm rot="0">
            <a:off x="1537592" y="7329487"/>
            <a:ext cx="15395326" cy="1374775"/>
          </a:xfrm>
          <a:prstGeom prst="rect">
            <a:avLst/>
          </a:prstGeom>
        </p:spPr>
        <p:txBody>
          <a:bodyPr anchor="t" rtlCol="false" tIns="0" lIns="0" bIns="0" rIns="0">
            <a:spAutoFit/>
          </a:bodyPr>
          <a:lstStyle/>
          <a:p>
            <a:pPr algn="l">
              <a:lnSpc>
                <a:spcPts val="5599"/>
              </a:lnSpc>
            </a:pPr>
            <a:r>
              <a:rPr lang="en-US" sz="3999">
                <a:solidFill>
                  <a:srgbClr val="FFFFFF"/>
                </a:solidFill>
                <a:latin typeface="Montserrat"/>
                <a:ea typeface="Montserrat"/>
                <a:cs typeface="Montserrat"/>
                <a:sym typeface="Montserrat"/>
              </a:rPr>
              <a:t>Greedy prompt được tạo ra từ DLLM và đưa vào danh sách các Candidate Prompts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476479" y="2610068"/>
            <a:ext cx="8363742" cy="4329783"/>
          </a:xfrm>
          <a:custGeom>
            <a:avLst/>
            <a:gdLst/>
            <a:ahLst/>
            <a:cxnLst/>
            <a:rect r="r" b="b" t="t" l="l"/>
            <a:pathLst>
              <a:path h="4329783" w="8363742">
                <a:moveTo>
                  <a:pt x="0" y="0"/>
                </a:moveTo>
                <a:lnTo>
                  <a:pt x="8363742" y="0"/>
                </a:lnTo>
                <a:lnTo>
                  <a:pt x="8363742" y="4329783"/>
                </a:lnTo>
                <a:lnTo>
                  <a:pt x="0" y="4329783"/>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2 Tạo danh sác candidate prompts</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15</a:t>
            </a:r>
          </a:p>
        </p:txBody>
      </p:sp>
      <p:sp>
        <p:nvSpPr>
          <p:cNvPr name="TextBox 9" id="9"/>
          <p:cNvSpPr txBox="true"/>
          <p:nvPr/>
        </p:nvSpPr>
        <p:spPr>
          <a:xfrm rot="0">
            <a:off x="1589430" y="7578954"/>
            <a:ext cx="14869960"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Các  prompt ở bước này được tạo ra với temp = 1 sẽ có yếu tố ngẫu nhiên trong kết quả</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3 Lựa chọn prompt có score cao nhất</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16</a:t>
            </a:r>
          </a:p>
        </p:txBody>
      </p:sp>
      <p:sp>
        <p:nvSpPr>
          <p:cNvPr name="TextBox 8" id="8"/>
          <p:cNvSpPr txBox="true"/>
          <p:nvPr/>
        </p:nvSpPr>
        <p:spPr>
          <a:xfrm rot="0">
            <a:off x="1855719" y="1724876"/>
            <a:ext cx="14869960"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Các prompts trong danh sách candidate prompt được đưa vào vào score function để tính toán score</a:t>
            </a:r>
          </a:p>
        </p:txBody>
      </p:sp>
      <p:sp>
        <p:nvSpPr>
          <p:cNvPr name="TextBox 9" id="9"/>
          <p:cNvSpPr txBox="true"/>
          <p:nvPr/>
        </p:nvSpPr>
        <p:spPr>
          <a:xfrm rot="0">
            <a:off x="1855719" y="4106436"/>
            <a:ext cx="14869960" cy="6699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Score function được định nghĩa như sau:</a:t>
            </a:r>
          </a:p>
        </p:txBody>
      </p:sp>
      <p:sp>
        <p:nvSpPr>
          <p:cNvPr name="Freeform 10" id="10"/>
          <p:cNvSpPr/>
          <p:nvPr/>
        </p:nvSpPr>
        <p:spPr>
          <a:xfrm flipH="false" flipV="false" rot="0">
            <a:off x="3940838" y="5143500"/>
            <a:ext cx="10699722" cy="1236565"/>
          </a:xfrm>
          <a:custGeom>
            <a:avLst/>
            <a:gdLst/>
            <a:ahLst/>
            <a:cxnLst/>
            <a:rect r="r" b="b" t="t" l="l"/>
            <a:pathLst>
              <a:path h="1236565" w="10699722">
                <a:moveTo>
                  <a:pt x="0" y="0"/>
                </a:moveTo>
                <a:lnTo>
                  <a:pt x="10699722" y="0"/>
                </a:lnTo>
                <a:lnTo>
                  <a:pt x="10699722" y="1236565"/>
                </a:lnTo>
                <a:lnTo>
                  <a:pt x="0" y="1236565"/>
                </a:lnTo>
                <a:lnTo>
                  <a:pt x="0" y="0"/>
                </a:lnTo>
                <a:close/>
              </a:path>
            </a:pathLst>
          </a:custGeom>
          <a:blipFill>
            <a:blip r:embed="rId5"/>
            <a:stretch>
              <a:fillRect l="0" t="0" r="0" b="0"/>
            </a:stretch>
          </a:blipFill>
        </p:spPr>
      </p:sp>
      <p:sp>
        <p:nvSpPr>
          <p:cNvPr name="TextBox 11" id="11"/>
          <p:cNvSpPr txBox="true"/>
          <p:nvPr/>
        </p:nvSpPr>
        <p:spPr>
          <a:xfrm rot="0">
            <a:off x="3940838" y="7109605"/>
            <a:ext cx="11167381" cy="1374775"/>
          </a:xfrm>
          <a:prstGeom prst="rect">
            <a:avLst/>
          </a:prstGeom>
        </p:spPr>
        <p:txBody>
          <a:bodyPr anchor="t" rtlCol="false" tIns="0" lIns="0" bIns="0" rIns="0">
            <a:spAutoFit/>
          </a:bodyPr>
          <a:lstStyle/>
          <a:p>
            <a:pPr algn="l">
              <a:lnSpc>
                <a:spcPts val="5599"/>
              </a:lnSpc>
            </a:pPr>
            <a:r>
              <a:rPr lang="en-US" sz="3999">
                <a:solidFill>
                  <a:srgbClr val="FFFFFF"/>
                </a:solidFill>
                <a:latin typeface="Montserrat"/>
                <a:ea typeface="Montserrat"/>
                <a:cs typeface="Montserrat"/>
                <a:sym typeface="Montserrat"/>
              </a:rPr>
              <a:t>Số lượng fuzzing input tạo ra bởi prompt này hợp lệ trong SUT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17</a:t>
            </a:r>
          </a:p>
        </p:txBody>
      </p:sp>
      <p:sp>
        <p:nvSpPr>
          <p:cNvPr name="Freeform 7" id="7"/>
          <p:cNvSpPr/>
          <p:nvPr/>
        </p:nvSpPr>
        <p:spPr>
          <a:xfrm flipH="false" flipV="false" rot="0">
            <a:off x="2615266" y="1028700"/>
            <a:ext cx="12832597" cy="8229600"/>
          </a:xfrm>
          <a:custGeom>
            <a:avLst/>
            <a:gdLst/>
            <a:ahLst/>
            <a:cxnLst/>
            <a:rect r="r" b="b" t="t" l="l"/>
            <a:pathLst>
              <a:path h="8229600" w="12832597">
                <a:moveTo>
                  <a:pt x="0" y="0"/>
                </a:moveTo>
                <a:lnTo>
                  <a:pt x="12832597" y="0"/>
                </a:lnTo>
                <a:lnTo>
                  <a:pt x="12832597" y="8229600"/>
                </a:lnTo>
                <a:lnTo>
                  <a:pt x="0" y="8229600"/>
                </a:lnTo>
                <a:lnTo>
                  <a:pt x="0" y="0"/>
                </a:lnTo>
                <a:close/>
              </a:path>
            </a:pathLst>
          </a:custGeom>
          <a:blipFill>
            <a:blip r:embed="rId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879364" y="1745016"/>
            <a:ext cx="12822671" cy="7513284"/>
          </a:xfrm>
          <a:custGeom>
            <a:avLst/>
            <a:gdLst/>
            <a:ahLst/>
            <a:cxnLst/>
            <a:rect r="r" b="b" t="t" l="l"/>
            <a:pathLst>
              <a:path h="7513284" w="12822671">
                <a:moveTo>
                  <a:pt x="0" y="0"/>
                </a:moveTo>
                <a:lnTo>
                  <a:pt x="12822670" y="0"/>
                </a:lnTo>
                <a:lnTo>
                  <a:pt x="12822670" y="7513284"/>
                </a:lnTo>
                <a:lnTo>
                  <a:pt x="0" y="7513284"/>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Kĩ thuật Fuzzing Loop</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934795" y="1466883"/>
            <a:ext cx="10418409" cy="6104537"/>
          </a:xfrm>
          <a:custGeom>
            <a:avLst/>
            <a:gdLst/>
            <a:ahLst/>
            <a:cxnLst/>
            <a:rect r="r" b="b" t="t" l="l"/>
            <a:pathLst>
              <a:path h="6104537" w="10418409">
                <a:moveTo>
                  <a:pt x="0" y="0"/>
                </a:moveTo>
                <a:lnTo>
                  <a:pt x="10418410" y="0"/>
                </a:lnTo>
                <a:lnTo>
                  <a:pt x="10418410" y="6104537"/>
                </a:lnTo>
                <a:lnTo>
                  <a:pt x="0" y="6104537"/>
                </a:lnTo>
                <a:lnTo>
                  <a:pt x="0" y="0"/>
                </a:lnTo>
                <a:close/>
              </a:path>
            </a:pathLst>
          </a:custGeom>
          <a:blipFill>
            <a:blip r:embed="rId5"/>
            <a:stretch>
              <a:fillRect l="0" t="0" r="0" b="0"/>
            </a:stretch>
          </a:blipFill>
        </p:spPr>
      </p:sp>
      <p:sp>
        <p:nvSpPr>
          <p:cNvPr name="TextBox 7" id="7"/>
          <p:cNvSpPr txBox="true"/>
          <p:nvPr/>
        </p:nvSpPr>
        <p:spPr>
          <a:xfrm rot="0">
            <a:off x="734371" y="515823"/>
            <a:ext cx="13054978"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Khởi tạo chiến lược biến đổi input prompt</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19</a:t>
            </a:r>
          </a:p>
        </p:txBody>
      </p:sp>
      <p:sp>
        <p:nvSpPr>
          <p:cNvPr name="TextBox 9" id="9"/>
          <p:cNvSpPr txBox="true"/>
          <p:nvPr/>
        </p:nvSpPr>
        <p:spPr>
          <a:xfrm rot="0">
            <a:off x="1855719" y="7763655"/>
            <a:ext cx="14869960"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Để đảm bảo input tạo ra không bị trùng lặp thì thiết kế 3 chiến lược để làm biến đổi inputPrompt ban đầu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34263" y="181305"/>
            <a:ext cx="3107662" cy="3107662"/>
          </a:xfrm>
          <a:custGeom>
            <a:avLst/>
            <a:gdLst/>
            <a:ahLst/>
            <a:cxnLst/>
            <a:rect r="r" b="b" t="t" l="l"/>
            <a:pathLst>
              <a:path h="3107662" w="3107662">
                <a:moveTo>
                  <a:pt x="0" y="0"/>
                </a:moveTo>
                <a:lnTo>
                  <a:pt x="3107662" y="0"/>
                </a:lnTo>
                <a:lnTo>
                  <a:pt x="3107662" y="3107662"/>
                </a:lnTo>
                <a:lnTo>
                  <a:pt x="0" y="310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871655" y="3108211"/>
            <a:ext cx="7387645" cy="4737327"/>
          </a:xfrm>
          <a:custGeom>
            <a:avLst/>
            <a:gdLst/>
            <a:ahLst/>
            <a:cxnLst/>
            <a:rect r="r" b="b" t="t" l="l"/>
            <a:pathLst>
              <a:path h="4737327" w="7387645">
                <a:moveTo>
                  <a:pt x="0" y="0"/>
                </a:moveTo>
                <a:lnTo>
                  <a:pt x="7387645" y="0"/>
                </a:lnTo>
                <a:lnTo>
                  <a:pt x="7387645" y="4737328"/>
                </a:lnTo>
                <a:lnTo>
                  <a:pt x="0" y="4737328"/>
                </a:lnTo>
                <a:lnTo>
                  <a:pt x="0" y="0"/>
                </a:lnTo>
                <a:close/>
              </a:path>
            </a:pathLst>
          </a:custGeom>
          <a:blipFill>
            <a:blip r:embed="rId5"/>
            <a:stretch>
              <a:fillRect l="0" t="0" r="0" b="0"/>
            </a:stretch>
          </a:blipFill>
        </p:spPr>
      </p:sp>
      <p:sp>
        <p:nvSpPr>
          <p:cNvPr name="TextBox 6" id="6"/>
          <p:cNvSpPr txBox="true"/>
          <p:nvPr/>
        </p:nvSpPr>
        <p:spPr>
          <a:xfrm rot="0">
            <a:off x="1028700" y="4709478"/>
            <a:ext cx="7904714" cy="963295"/>
          </a:xfrm>
          <a:prstGeom prst="rect">
            <a:avLst/>
          </a:prstGeom>
        </p:spPr>
        <p:txBody>
          <a:bodyPr anchor="t" rtlCol="false" tIns="0" lIns="0" bIns="0" rIns="0">
            <a:spAutoFit/>
          </a:bodyPr>
          <a:lstStyle/>
          <a:p>
            <a:pPr algn="ctr">
              <a:lnSpc>
                <a:spcPts val="7489"/>
              </a:lnSpc>
            </a:pPr>
            <a:r>
              <a:rPr lang="en-US" sz="6999" b="true">
                <a:solidFill>
                  <a:srgbClr val="FFFFFF"/>
                </a:solidFill>
                <a:latin typeface="Museo Moderno Bold"/>
                <a:ea typeface="Museo Moderno Bold"/>
                <a:cs typeface="Museo Moderno Bold"/>
                <a:sym typeface="Museo Moderno Bold"/>
              </a:rPr>
              <a:t>Nội dung báo cáo  </a:t>
            </a:r>
          </a:p>
        </p:txBody>
      </p:sp>
      <p:sp>
        <p:nvSpPr>
          <p:cNvPr name="TextBox 7" id="7"/>
          <p:cNvSpPr txBox="true"/>
          <p:nvPr/>
        </p:nvSpPr>
        <p:spPr>
          <a:xfrm rot="0">
            <a:off x="10206705" y="3524283"/>
            <a:ext cx="6477818"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1. Tổng quan đề tài</a:t>
            </a:r>
          </a:p>
        </p:txBody>
      </p:sp>
      <p:sp>
        <p:nvSpPr>
          <p:cNvPr name="TextBox 8" id="8"/>
          <p:cNvSpPr txBox="true"/>
          <p:nvPr/>
        </p:nvSpPr>
        <p:spPr>
          <a:xfrm rot="0">
            <a:off x="10206705" y="5685417"/>
            <a:ext cx="4721315"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3. Thực nghiệm</a:t>
            </a:r>
          </a:p>
        </p:txBody>
      </p:sp>
      <p:sp>
        <p:nvSpPr>
          <p:cNvPr name="TextBox 9" id="9"/>
          <p:cNvSpPr txBox="true"/>
          <p:nvPr/>
        </p:nvSpPr>
        <p:spPr>
          <a:xfrm rot="0">
            <a:off x="10206705" y="4602742"/>
            <a:ext cx="5896456"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2. Cơ sở lý thuyết</a:t>
            </a:r>
          </a:p>
        </p:txBody>
      </p:sp>
      <p:sp>
        <p:nvSpPr>
          <p:cNvPr name="TextBox 10" id="10"/>
          <p:cNvSpPr txBox="true"/>
          <p:nvPr/>
        </p:nvSpPr>
        <p:spPr>
          <a:xfrm rot="0">
            <a:off x="10206705" y="6768092"/>
            <a:ext cx="3358772"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4 Kết luận</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251463" y="1763847"/>
            <a:ext cx="10078473" cy="8523153"/>
          </a:xfrm>
          <a:custGeom>
            <a:avLst/>
            <a:gdLst/>
            <a:ahLst/>
            <a:cxnLst/>
            <a:rect r="r" b="b" t="t" l="l"/>
            <a:pathLst>
              <a:path h="8523153" w="10078473">
                <a:moveTo>
                  <a:pt x="0" y="0"/>
                </a:moveTo>
                <a:lnTo>
                  <a:pt x="10078473" y="0"/>
                </a:lnTo>
                <a:lnTo>
                  <a:pt x="10078473" y="8523153"/>
                </a:lnTo>
                <a:lnTo>
                  <a:pt x="0" y="8523153"/>
                </a:lnTo>
                <a:lnTo>
                  <a:pt x="0" y="0"/>
                </a:lnTo>
                <a:close/>
              </a:path>
            </a:pathLst>
          </a:custGeom>
          <a:blipFill>
            <a:blip r:embed="rId5"/>
            <a:stretch>
              <a:fillRect l="0" t="0" r="0" b="0"/>
            </a:stretch>
          </a:blipFill>
        </p:spPr>
      </p:sp>
      <p:sp>
        <p:nvSpPr>
          <p:cNvPr name="TextBox 7" id="7"/>
          <p:cNvSpPr txBox="true"/>
          <p:nvPr/>
        </p:nvSpPr>
        <p:spPr>
          <a:xfrm rot="0">
            <a:off x="734371" y="515823"/>
            <a:ext cx="13054978"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Khởi tạo chiến lược biến đổi input prompt</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34371" y="2294740"/>
            <a:ext cx="9723768" cy="5697520"/>
          </a:xfrm>
          <a:custGeom>
            <a:avLst/>
            <a:gdLst/>
            <a:ahLst/>
            <a:cxnLst/>
            <a:rect r="r" b="b" t="t" l="l"/>
            <a:pathLst>
              <a:path h="5697520" w="9723768">
                <a:moveTo>
                  <a:pt x="0" y="0"/>
                </a:moveTo>
                <a:lnTo>
                  <a:pt x="9723768" y="0"/>
                </a:lnTo>
                <a:lnTo>
                  <a:pt x="9723768" y="5697520"/>
                </a:lnTo>
                <a:lnTo>
                  <a:pt x="0" y="5697520"/>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Fuzzing Loop</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21</a:t>
            </a:r>
          </a:p>
        </p:txBody>
      </p:sp>
      <p:sp>
        <p:nvSpPr>
          <p:cNvPr name="TextBox 9" id="9"/>
          <p:cNvSpPr txBox="true"/>
          <p:nvPr/>
        </p:nvSpPr>
        <p:spPr>
          <a:xfrm rot="0">
            <a:off x="10458139" y="5912635"/>
            <a:ext cx="7614906"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Chọn một fuzzing input đã được kiểm tra hợp lệ trong SUT làm example</a:t>
            </a:r>
          </a:p>
        </p:txBody>
      </p:sp>
      <p:sp>
        <p:nvSpPr>
          <p:cNvPr name="TextBox 10" id="10"/>
          <p:cNvSpPr txBox="true"/>
          <p:nvPr/>
        </p:nvSpPr>
        <p:spPr>
          <a:xfrm rot="0">
            <a:off x="10458139" y="2558320"/>
            <a:ext cx="7377143"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Ngẫu nhiên chọn ra một chiến lược sửa đổi trong 3 chiến lược định nghĩa sẵn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34371" y="2294740"/>
            <a:ext cx="9723768" cy="5697520"/>
          </a:xfrm>
          <a:custGeom>
            <a:avLst/>
            <a:gdLst/>
            <a:ahLst/>
            <a:cxnLst/>
            <a:rect r="r" b="b" t="t" l="l"/>
            <a:pathLst>
              <a:path h="5697520" w="9723768">
                <a:moveTo>
                  <a:pt x="0" y="0"/>
                </a:moveTo>
                <a:lnTo>
                  <a:pt x="9723768" y="0"/>
                </a:lnTo>
                <a:lnTo>
                  <a:pt x="9723768" y="5697520"/>
                </a:lnTo>
                <a:lnTo>
                  <a:pt x="0" y="5697520"/>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Fuzzing Loop</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22</a:t>
            </a:r>
          </a:p>
        </p:txBody>
      </p:sp>
      <p:sp>
        <p:nvSpPr>
          <p:cNvPr name="TextBox 9" id="9"/>
          <p:cNvSpPr txBox="true"/>
          <p:nvPr/>
        </p:nvSpPr>
        <p:spPr>
          <a:xfrm rot="0">
            <a:off x="10458139" y="5912635"/>
            <a:ext cx="7614906"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Những fuzzing input tạo ra này được kiểm tra trên SUT</a:t>
            </a:r>
          </a:p>
        </p:txBody>
      </p:sp>
      <p:sp>
        <p:nvSpPr>
          <p:cNvPr name="TextBox 10" id="10"/>
          <p:cNvSpPr txBox="true"/>
          <p:nvPr/>
        </p:nvSpPr>
        <p:spPr>
          <a:xfrm rot="0">
            <a:off x="10458139" y="2558320"/>
            <a:ext cx="7377143"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Kết hợp inputPrompt, example và instruction đưa vào GLLM tạo fuzzing inputs mới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34371" y="2294740"/>
            <a:ext cx="9723768" cy="5697520"/>
          </a:xfrm>
          <a:custGeom>
            <a:avLst/>
            <a:gdLst/>
            <a:ahLst/>
            <a:cxnLst/>
            <a:rect r="r" b="b" t="t" l="l"/>
            <a:pathLst>
              <a:path h="5697520" w="9723768">
                <a:moveTo>
                  <a:pt x="0" y="0"/>
                </a:moveTo>
                <a:lnTo>
                  <a:pt x="9723768" y="0"/>
                </a:lnTo>
                <a:lnTo>
                  <a:pt x="9723768" y="5697520"/>
                </a:lnTo>
                <a:lnTo>
                  <a:pt x="0" y="5697520"/>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Fuzzing Loop</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23</a:t>
            </a:r>
          </a:p>
        </p:txBody>
      </p:sp>
      <p:sp>
        <p:nvSpPr>
          <p:cNvPr name="TextBox 9" id="9"/>
          <p:cNvSpPr txBox="true"/>
          <p:nvPr/>
        </p:nvSpPr>
        <p:spPr>
          <a:xfrm rot="0">
            <a:off x="10458139" y="5912635"/>
            <a:ext cx="7614906"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Fuzzing loop lặp lại nhiều lần cho đến khi đủ thời gian yêu cầu</a:t>
            </a:r>
          </a:p>
        </p:txBody>
      </p:sp>
      <p:sp>
        <p:nvSpPr>
          <p:cNvPr name="TextBox 10" id="10"/>
          <p:cNvSpPr txBox="true"/>
          <p:nvPr/>
        </p:nvSpPr>
        <p:spPr>
          <a:xfrm rot="0">
            <a:off x="10458139" y="2558320"/>
            <a:ext cx="7377143"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Trong quá trình kiểm thử thì những lỗi crash, segment default,... sẽ được ghi log lại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34263" y="181305"/>
            <a:ext cx="3107662" cy="3107662"/>
          </a:xfrm>
          <a:custGeom>
            <a:avLst/>
            <a:gdLst/>
            <a:ahLst/>
            <a:cxnLst/>
            <a:rect r="r" b="b" t="t" l="l"/>
            <a:pathLst>
              <a:path h="3107662" w="3107662">
                <a:moveTo>
                  <a:pt x="0" y="0"/>
                </a:moveTo>
                <a:lnTo>
                  <a:pt x="3107662" y="0"/>
                </a:lnTo>
                <a:lnTo>
                  <a:pt x="3107662" y="3107662"/>
                </a:lnTo>
                <a:lnTo>
                  <a:pt x="0" y="310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21882" y="4709478"/>
            <a:ext cx="9419364" cy="963295"/>
          </a:xfrm>
          <a:prstGeom prst="rect">
            <a:avLst/>
          </a:prstGeom>
        </p:spPr>
        <p:txBody>
          <a:bodyPr anchor="t" rtlCol="false" tIns="0" lIns="0" bIns="0" rIns="0">
            <a:spAutoFit/>
          </a:bodyPr>
          <a:lstStyle/>
          <a:p>
            <a:pPr algn="ctr">
              <a:lnSpc>
                <a:spcPts val="7489"/>
              </a:lnSpc>
            </a:pPr>
            <a:r>
              <a:rPr lang="en-US" sz="6999" b="true">
                <a:solidFill>
                  <a:srgbClr val="FFFFFF"/>
                </a:solidFill>
                <a:latin typeface="Museo Moderno Bold"/>
                <a:ea typeface="Museo Moderno Bold"/>
                <a:cs typeface="Museo Moderno Bold"/>
                <a:sym typeface="Museo Moderno Bold"/>
              </a:rPr>
              <a:t>3. Thực nghiệm</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6" id="6"/>
          <p:cNvGraphicFramePr>
            <a:graphicFrameLocks noGrp="true"/>
          </p:cNvGraphicFramePr>
          <p:nvPr/>
        </p:nvGraphicFramePr>
        <p:xfrm>
          <a:off x="734371" y="1881757"/>
          <a:ext cx="16471578" cy="8239928"/>
        </p:xfrm>
        <a:graphic>
          <a:graphicData uri="http://schemas.openxmlformats.org/drawingml/2006/table">
            <a:tbl>
              <a:tblPr/>
              <a:tblGrid>
                <a:gridCol w="4261830"/>
                <a:gridCol w="4261830"/>
                <a:gridCol w="7947918"/>
              </a:tblGrid>
              <a:tr h="1388347">
                <a:tc>
                  <a:txBody>
                    <a:bodyPr anchor="t" rtlCol="false"/>
                    <a:lstStyle/>
                    <a:p>
                      <a:pPr algn="ctr">
                        <a:lnSpc>
                          <a:spcPts val="42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Nhóm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Bài báo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176990">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Environment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Docker container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4200"/>
                        </a:lnSpc>
                        <a:defRPr/>
                      </a:pPr>
                      <a:r>
                        <a:rPr lang="en-US" sz="3000">
                          <a:solidFill>
                            <a:srgbClr val="FFFFFF"/>
                          </a:solidFill>
                          <a:latin typeface="Montserrat"/>
                          <a:ea typeface="Montserrat"/>
                          <a:cs typeface="Montserrat"/>
                          <a:sym typeface="Montserrat"/>
                        </a:rPr>
                        <a:t>64-core worksta</a:t>
                      </a:r>
                      <a:r>
                        <a:rPr lang="en-US" sz="3000">
                          <a:solidFill>
                            <a:srgbClr val="FFFFFF"/>
                          </a:solidFill>
                          <a:latin typeface="Montserrat"/>
                          <a:ea typeface="Montserrat"/>
                          <a:cs typeface="Montserrat"/>
                          <a:sym typeface="Montserrat"/>
                        </a:rPr>
                        <a:t>tion with 256 GB RAM running Ubuntu 20.04.5 LTS with 4 NVIDIA</a:t>
                      </a:r>
                      <a:endParaRPr lang="en-US" sz="1100"/>
                    </a:p>
                    <a:p>
                      <a:pPr algn="l">
                        <a:lnSpc>
                          <a:spcPts val="4200"/>
                        </a:lnSpc>
                      </a:pPr>
                      <a:r>
                        <a:rPr lang="en-US" sz="3000">
                          <a:solidFill>
                            <a:srgbClr val="FFFFFF"/>
                          </a:solidFill>
                          <a:latin typeface="Montserrat"/>
                          <a:ea typeface="Montserrat"/>
                          <a:cs typeface="Montserrat"/>
                          <a:sym typeface="Montserrat"/>
                        </a:rPr>
                        <a:t>RTX A6000 GPUs (only one GPU is used per fuzzing run).</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69356">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Distillation LLM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gpt-4-0613, max_token 500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gpt-4-0613, max_token 500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05234">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Generation LLM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bigcode/starcoderbase-1b, maximum output 1,024 token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bigcode/starcoderbase, maximum output 1,024 token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Experimental Setup and Metrics</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6" id="6"/>
          <p:cNvGraphicFramePr>
            <a:graphicFrameLocks noGrp="true"/>
          </p:cNvGraphicFramePr>
          <p:nvPr/>
        </p:nvGraphicFramePr>
        <p:xfrm>
          <a:off x="734371" y="1932352"/>
          <a:ext cx="16471578" cy="5771000"/>
        </p:xfrm>
        <a:graphic>
          <a:graphicData uri="http://schemas.openxmlformats.org/drawingml/2006/table">
            <a:tbl>
              <a:tblPr/>
              <a:tblGrid>
                <a:gridCol w="4261830"/>
                <a:gridCol w="4261830"/>
                <a:gridCol w="7947918"/>
              </a:tblGrid>
              <a:tr h="1391112">
                <a:tc>
                  <a:txBody>
                    <a:bodyPr anchor="t" rtlCol="false"/>
                    <a:lstStyle/>
                    <a:p>
                      <a:pPr algn="ctr">
                        <a:lnSpc>
                          <a:spcPts val="42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Nhóm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Bài báo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91112">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Device Run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useo Moderno"/>
                          <a:ea typeface="Museo Moderno"/>
                          <a:cs typeface="Museo Moderno"/>
                          <a:sym typeface="Museo Moderno"/>
                        </a:rPr>
                        <a:t>CPU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GPU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72481">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Batch_size fuzzing input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useo Moderno"/>
                          <a:ea typeface="Museo Moderno"/>
                          <a:cs typeface="Museo Moderno"/>
                          <a:sym typeface="Museo Moderno"/>
                        </a:rPr>
                        <a:t>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useo Moderno"/>
                          <a:ea typeface="Museo Moderno"/>
                          <a:cs typeface="Museo Moderno"/>
                          <a:sym typeface="Museo Moderno"/>
                        </a:rPr>
                        <a:t>30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16295">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Total time fuzzing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useo Moderno"/>
                          <a:ea typeface="Museo Moderno"/>
                          <a:cs typeface="Museo Moderno"/>
                          <a:sym typeface="Museo Moderno"/>
                        </a:rPr>
                        <a:t>12 hours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useo Moderno"/>
                          <a:ea typeface="Museo Moderno"/>
                          <a:cs typeface="Museo Moderno"/>
                          <a:sym typeface="Museo Moderno"/>
                        </a:rPr>
                        <a:t>24 hours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Experimental Setup and Metrics</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927271" y="1207973"/>
            <a:ext cx="3064238" cy="3064238"/>
          </a:xfrm>
          <a:custGeom>
            <a:avLst/>
            <a:gdLst/>
            <a:ahLst/>
            <a:cxnLst/>
            <a:rect r="r" b="b" t="t" l="l"/>
            <a:pathLst>
              <a:path h="3064238" w="3064238">
                <a:moveTo>
                  <a:pt x="0" y="0"/>
                </a:moveTo>
                <a:lnTo>
                  <a:pt x="3064238" y="0"/>
                </a:lnTo>
                <a:lnTo>
                  <a:pt x="3064238" y="3064238"/>
                </a:lnTo>
                <a:lnTo>
                  <a:pt x="0" y="3064238"/>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Kịch bản thực nghiệm</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27</a:t>
            </a:r>
          </a:p>
        </p:txBody>
      </p:sp>
      <p:sp>
        <p:nvSpPr>
          <p:cNvPr name="TextBox 9" id="9"/>
          <p:cNvSpPr txBox="true"/>
          <p:nvPr/>
        </p:nvSpPr>
        <p:spPr>
          <a:xfrm rot="0">
            <a:off x="734371" y="1807170"/>
            <a:ext cx="14248343"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Thực hiện kiểm thủ Fuzzing sử dụng Fuzz4All trên compiler GCC 13.1.0</a:t>
            </a:r>
          </a:p>
        </p:txBody>
      </p:sp>
      <p:sp>
        <p:nvSpPr>
          <p:cNvPr name="TextBox 10" id="10"/>
          <p:cNvSpPr txBox="true"/>
          <p:nvPr/>
        </p:nvSpPr>
        <p:spPr>
          <a:xfrm rot="0">
            <a:off x="734371" y="4106436"/>
            <a:ext cx="16074615"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Nhóm thực hiện hai trường hợp gồm:</a:t>
            </a:r>
          </a:p>
          <a:p>
            <a:pPr algn="l" marL="1727199" indent="-575733" lvl="2">
              <a:lnSpc>
                <a:spcPts val="5599"/>
              </a:lnSpc>
              <a:buFont typeface="Arial"/>
              <a:buChar char="⚬"/>
            </a:pPr>
            <a:r>
              <a:rPr lang="en-US" sz="3999">
                <a:solidFill>
                  <a:srgbClr val="FFFFFF"/>
                </a:solidFill>
                <a:latin typeface="Montserrat"/>
                <a:ea typeface="Montserrat"/>
                <a:cs typeface="Montserrat"/>
                <a:sym typeface="Montserrat"/>
              </a:rPr>
              <a:t>Sử dụng hàm Score Function mặc định của bài báo</a:t>
            </a:r>
          </a:p>
          <a:p>
            <a:pPr algn="l" marL="1727199" indent="-575733" lvl="2">
              <a:lnSpc>
                <a:spcPts val="5599"/>
              </a:lnSpc>
              <a:buFont typeface="Arial"/>
              <a:buChar char="⚬"/>
            </a:pPr>
            <a:r>
              <a:rPr lang="en-US" sz="3999">
                <a:solidFill>
                  <a:srgbClr val="FFFFFF"/>
                </a:solidFill>
                <a:latin typeface="Montserrat"/>
                <a:ea typeface="Montserrat"/>
                <a:cs typeface="Montserrat"/>
                <a:sym typeface="Montserrat"/>
              </a:rPr>
              <a:t>Sử dụng hàm Score Function được chỉnh sửa lại</a:t>
            </a:r>
          </a:p>
        </p:txBody>
      </p:sp>
      <p:sp>
        <p:nvSpPr>
          <p:cNvPr name="TextBox 11" id="11"/>
          <p:cNvSpPr txBox="true"/>
          <p:nvPr/>
        </p:nvSpPr>
        <p:spPr>
          <a:xfrm rot="0">
            <a:off x="734371" y="6873176"/>
            <a:ext cx="16797979"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Đánh giá kết quả dựa trên các tiêu chí: coverage, tỉ lệ fuzzing input tạo ra hợp lệ</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874383" y="4763470"/>
            <a:ext cx="12832632" cy="760059"/>
          </a:xfrm>
          <a:custGeom>
            <a:avLst/>
            <a:gdLst/>
            <a:ahLst/>
            <a:cxnLst/>
            <a:rect r="r" b="b" t="t" l="l"/>
            <a:pathLst>
              <a:path h="760059" w="12832632">
                <a:moveTo>
                  <a:pt x="0" y="0"/>
                </a:moveTo>
                <a:lnTo>
                  <a:pt x="12832632" y="0"/>
                </a:lnTo>
                <a:lnTo>
                  <a:pt x="12832632" y="760060"/>
                </a:lnTo>
                <a:lnTo>
                  <a:pt x="0" y="760060"/>
                </a:lnTo>
                <a:lnTo>
                  <a:pt x="0" y="0"/>
                </a:lnTo>
                <a:close/>
              </a:path>
            </a:pathLst>
          </a:custGeom>
          <a:blipFill>
            <a:blip r:embed="rId5"/>
            <a:stretch>
              <a:fillRect l="0" t="0" r="0" b="0"/>
            </a:stretch>
          </a:blipFill>
        </p:spPr>
      </p:sp>
      <p:sp>
        <p:nvSpPr>
          <p:cNvPr name="Freeform 7" id="7"/>
          <p:cNvSpPr/>
          <p:nvPr/>
        </p:nvSpPr>
        <p:spPr>
          <a:xfrm flipH="false" flipV="false" rot="0">
            <a:off x="2874383" y="7427684"/>
            <a:ext cx="5138494" cy="1055855"/>
          </a:xfrm>
          <a:custGeom>
            <a:avLst/>
            <a:gdLst/>
            <a:ahLst/>
            <a:cxnLst/>
            <a:rect r="r" b="b" t="t" l="l"/>
            <a:pathLst>
              <a:path h="1055855" w="5138494">
                <a:moveTo>
                  <a:pt x="0" y="0"/>
                </a:moveTo>
                <a:lnTo>
                  <a:pt x="5138494" y="0"/>
                </a:lnTo>
                <a:lnTo>
                  <a:pt x="5138494" y="1055855"/>
                </a:lnTo>
                <a:lnTo>
                  <a:pt x="0" y="1055855"/>
                </a:lnTo>
                <a:lnTo>
                  <a:pt x="0" y="0"/>
                </a:lnTo>
                <a:close/>
              </a:path>
            </a:pathLst>
          </a:custGeom>
          <a:blipFill>
            <a:blip r:embed="rId6"/>
            <a:stretch>
              <a:fillRect l="0" t="0" r="0" b="0"/>
            </a:stretch>
          </a:blipFill>
        </p:spPr>
      </p:sp>
      <p:sp>
        <p:nvSpPr>
          <p:cNvPr name="TextBox 8" id="8"/>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Kịch bản thực nghiệm</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28</a:t>
            </a:r>
          </a:p>
        </p:txBody>
      </p:sp>
      <p:sp>
        <p:nvSpPr>
          <p:cNvPr name="TextBox 10" id="10"/>
          <p:cNvSpPr txBox="true"/>
          <p:nvPr/>
        </p:nvSpPr>
        <p:spPr>
          <a:xfrm rot="0">
            <a:off x="734371" y="1807170"/>
            <a:ext cx="14248343" cy="669925"/>
          </a:xfrm>
          <a:prstGeom prst="rect">
            <a:avLst/>
          </a:prstGeom>
        </p:spPr>
        <p:txBody>
          <a:bodyPr anchor="t" rtlCol="false" tIns="0" lIns="0" bIns="0" rIns="0">
            <a:spAutoFit/>
          </a:bodyPr>
          <a:lstStyle/>
          <a:p>
            <a:pPr algn="l">
              <a:lnSpc>
                <a:spcPts val="5599"/>
              </a:lnSpc>
            </a:pPr>
            <a:r>
              <a:rPr lang="en-US" sz="3999">
                <a:solidFill>
                  <a:srgbClr val="FFFFFF"/>
                </a:solidFill>
                <a:latin typeface="Montserrat"/>
                <a:ea typeface="Montserrat"/>
                <a:cs typeface="Montserrat"/>
                <a:sym typeface="Montserrat"/>
              </a:rPr>
              <a:t>Đối với hàm Score Function được chỉnh sửa lại như sau:</a:t>
            </a:r>
          </a:p>
        </p:txBody>
      </p:sp>
      <p:sp>
        <p:nvSpPr>
          <p:cNvPr name="TextBox 11" id="11"/>
          <p:cNvSpPr txBox="true"/>
          <p:nvPr/>
        </p:nvSpPr>
        <p:spPr>
          <a:xfrm rot="0">
            <a:off x="384775" y="2938760"/>
            <a:ext cx="17475591"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Score sẽ được tính dựa trên số lượng fuzzing inputs tạo ra là hợp lệ và độ phức tạp của fuzzing inputs theo tỉ lệ:</a:t>
            </a:r>
          </a:p>
        </p:txBody>
      </p:sp>
      <p:sp>
        <p:nvSpPr>
          <p:cNvPr name="TextBox 12" id="12"/>
          <p:cNvSpPr txBox="true"/>
          <p:nvPr/>
        </p:nvSpPr>
        <p:spPr>
          <a:xfrm rot="0">
            <a:off x="384775" y="6045200"/>
            <a:ext cx="16797979" cy="6699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Độ phức tạp dựa trên công thức Cyclomtic Complexity:</a:t>
            </a:r>
          </a:p>
        </p:txBody>
      </p:sp>
      <p:sp>
        <p:nvSpPr>
          <p:cNvPr name="TextBox 13" id="13"/>
          <p:cNvSpPr txBox="true"/>
          <p:nvPr/>
        </p:nvSpPr>
        <p:spPr>
          <a:xfrm rot="0">
            <a:off x="8783765" y="7324725"/>
            <a:ext cx="9504235" cy="2114550"/>
          </a:xfrm>
          <a:prstGeom prst="rect">
            <a:avLst/>
          </a:prstGeom>
        </p:spPr>
        <p:txBody>
          <a:bodyPr anchor="t" rtlCol="false" tIns="0" lIns="0" bIns="0" rIns="0">
            <a:spAutoFit/>
          </a:bodyPr>
          <a:lstStyle/>
          <a:p>
            <a:pPr algn="l">
              <a:lnSpc>
                <a:spcPts val="4200"/>
              </a:lnSpc>
            </a:pPr>
            <a:r>
              <a:rPr lang="en-US" sz="3000" b="true">
                <a:solidFill>
                  <a:srgbClr val="FFFFFF"/>
                </a:solidFill>
                <a:latin typeface="Montserrat Bold"/>
                <a:ea typeface="Montserrat Bold"/>
                <a:cs typeface="Montserrat Bold"/>
                <a:sym typeface="Montserrat Bold"/>
              </a:rPr>
              <a:t>N: </a:t>
            </a:r>
            <a:r>
              <a:rPr lang="en-US" sz="3000">
                <a:solidFill>
                  <a:srgbClr val="FFFFFF"/>
                </a:solidFill>
                <a:latin typeface="Montserrat"/>
                <a:ea typeface="Montserrat"/>
                <a:cs typeface="Montserrat"/>
                <a:sym typeface="Montserrat"/>
              </a:rPr>
              <a:t>điểm quyết định hoặc khối lệnh trong luồng    điều khiển</a:t>
            </a:r>
          </a:p>
          <a:p>
            <a:pPr algn="l">
              <a:lnSpc>
                <a:spcPts val="4200"/>
              </a:lnSpc>
            </a:pPr>
            <a:r>
              <a:rPr lang="en-US" sz="3000" b="true">
                <a:solidFill>
                  <a:srgbClr val="FFFFFF"/>
                </a:solidFill>
                <a:latin typeface="Montserrat Bold"/>
                <a:ea typeface="Montserrat Bold"/>
                <a:cs typeface="Montserrat Bold"/>
                <a:sym typeface="Montserrat Bold"/>
              </a:rPr>
              <a:t>P: </a:t>
            </a:r>
            <a:r>
              <a:rPr lang="en-US" sz="3000">
                <a:solidFill>
                  <a:srgbClr val="FFFFFF"/>
                </a:solidFill>
                <a:latin typeface="Montserrat"/>
                <a:ea typeface="Montserrat"/>
                <a:cs typeface="Montserrat"/>
                <a:sym typeface="Montserrat"/>
              </a:rPr>
              <a:t>số đoạn mã đọc lập của chương trình</a:t>
            </a:r>
          </a:p>
          <a:p>
            <a:pPr algn="l">
              <a:lnSpc>
                <a:spcPts val="4200"/>
              </a:lnSpc>
            </a:pPr>
            <a:r>
              <a:rPr lang="en-US" sz="3000" b="true">
                <a:solidFill>
                  <a:srgbClr val="FFFFFF"/>
                </a:solidFill>
                <a:latin typeface="Montserrat Bold"/>
                <a:ea typeface="Montserrat Bold"/>
                <a:cs typeface="Montserrat Bold"/>
                <a:sym typeface="Montserrat Bold"/>
              </a:rPr>
              <a:t>E: </a:t>
            </a:r>
            <a:r>
              <a:rPr lang="en-US" sz="3000">
                <a:solidFill>
                  <a:srgbClr val="FFFFFF"/>
                </a:solidFill>
                <a:latin typeface="Montserrat"/>
                <a:ea typeface="Montserrat"/>
                <a:cs typeface="Montserrat"/>
                <a:sym typeface="Montserrat"/>
              </a:rPr>
              <a:t>số đường dẫn kết nối giữa các điểm 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6" id="6"/>
          <p:cNvGraphicFramePr>
            <a:graphicFrameLocks noGrp="true"/>
          </p:cNvGraphicFramePr>
          <p:nvPr/>
        </p:nvGraphicFramePr>
        <p:xfrm>
          <a:off x="585394" y="2132732"/>
          <a:ext cx="16673906" cy="6021536"/>
        </p:xfrm>
        <a:graphic>
          <a:graphicData uri="http://schemas.openxmlformats.org/drawingml/2006/table">
            <a:tbl>
              <a:tblPr/>
              <a:tblGrid>
                <a:gridCol w="4168476"/>
                <a:gridCol w="4168476"/>
                <a:gridCol w="4168476"/>
                <a:gridCol w="4168476"/>
              </a:tblGrid>
              <a:tr h="1505384">
                <a:tc>
                  <a:txBody>
                    <a:bodyPr anchor="t" rtlCol="false"/>
                    <a:lstStyle/>
                    <a:p>
                      <a:pPr algn="ctr">
                        <a:lnSpc>
                          <a:spcPts val="42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Default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Modifed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Paper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05384">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Coverage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106,728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137,523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3131"/>
                          </a:solidFill>
                          <a:latin typeface="Montserrat Bold"/>
                          <a:ea typeface="Montserrat Bold"/>
                          <a:cs typeface="Montserrat Bold"/>
                          <a:sym typeface="Montserrat Bold"/>
                        </a:rPr>
                        <a:t>198,927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05384">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Programs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600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800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3131"/>
                          </a:solidFill>
                          <a:latin typeface="Montserrat Bold"/>
                          <a:ea typeface="Montserrat Bold"/>
                          <a:cs typeface="Montserrat Bold"/>
                          <a:sym typeface="Montserrat Bold"/>
                        </a:rPr>
                        <a:t>44,324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05384">
                <a:tc>
                  <a:txBody>
                    <a:bodyPr anchor="t" rtlCol="false"/>
                    <a:lstStyle/>
                    <a:p>
                      <a:pPr algn="ctr">
                        <a:lnSpc>
                          <a:spcPts val="4200"/>
                        </a:lnSpc>
                        <a:defRPr/>
                      </a:pPr>
                      <a:r>
                        <a:rPr lang="en-US" sz="3000" b="true">
                          <a:solidFill>
                            <a:srgbClr val="FFFFFF"/>
                          </a:solidFill>
                          <a:latin typeface="Montserrat Bold"/>
                          <a:ea typeface="Montserrat Bold"/>
                          <a:cs typeface="Montserrat Bold"/>
                          <a:sym typeface="Montserrat Bold"/>
                        </a:rPr>
                        <a:t>Valid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42,83%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b="true">
                          <a:solidFill>
                            <a:srgbClr val="FF3131"/>
                          </a:solidFill>
                          <a:latin typeface="Montserrat Bold"/>
                          <a:ea typeface="Montserrat Bold"/>
                          <a:cs typeface="Montserrat Bold"/>
                          <a:sym typeface="Montserrat Bold"/>
                        </a:rPr>
                        <a:t>53,20%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Montserrat"/>
                          <a:ea typeface="Montserrat"/>
                          <a:cs typeface="Montserrat"/>
                          <a:sym typeface="Montserrat"/>
                        </a:rPr>
                        <a:t>37.26%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Kết quả thực nghiệm</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29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34263" y="181305"/>
            <a:ext cx="3107662" cy="3107662"/>
          </a:xfrm>
          <a:custGeom>
            <a:avLst/>
            <a:gdLst/>
            <a:ahLst/>
            <a:cxnLst/>
            <a:rect r="r" b="b" t="t" l="l"/>
            <a:pathLst>
              <a:path h="3107662" w="3107662">
                <a:moveTo>
                  <a:pt x="0" y="0"/>
                </a:moveTo>
                <a:lnTo>
                  <a:pt x="3107662" y="0"/>
                </a:lnTo>
                <a:lnTo>
                  <a:pt x="3107662" y="3107662"/>
                </a:lnTo>
                <a:lnTo>
                  <a:pt x="0" y="310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21882" y="4709478"/>
            <a:ext cx="9419364" cy="963295"/>
          </a:xfrm>
          <a:prstGeom prst="rect">
            <a:avLst/>
          </a:prstGeom>
        </p:spPr>
        <p:txBody>
          <a:bodyPr anchor="t" rtlCol="false" tIns="0" lIns="0" bIns="0" rIns="0">
            <a:spAutoFit/>
          </a:bodyPr>
          <a:lstStyle/>
          <a:p>
            <a:pPr algn="ctr" marL="1511299" indent="-755650" lvl="1">
              <a:lnSpc>
                <a:spcPts val="7489"/>
              </a:lnSpc>
              <a:buAutoNum type="arabicPeriod" startAt="1"/>
            </a:pPr>
            <a:r>
              <a:rPr lang="en-US" b="true" sz="6999">
                <a:solidFill>
                  <a:srgbClr val="FFFFFF"/>
                </a:solidFill>
                <a:latin typeface="Museo Moderno Bold"/>
                <a:ea typeface="Museo Moderno Bold"/>
                <a:cs typeface="Museo Moderno Bold"/>
                <a:sym typeface="Museo Moderno Bold"/>
              </a:rPr>
              <a:t>Tổng quan đề tài</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34263" y="181305"/>
            <a:ext cx="3107662" cy="3107662"/>
          </a:xfrm>
          <a:custGeom>
            <a:avLst/>
            <a:gdLst/>
            <a:ahLst/>
            <a:cxnLst/>
            <a:rect r="r" b="b" t="t" l="l"/>
            <a:pathLst>
              <a:path h="3107662" w="3107662">
                <a:moveTo>
                  <a:pt x="0" y="0"/>
                </a:moveTo>
                <a:lnTo>
                  <a:pt x="3107662" y="0"/>
                </a:lnTo>
                <a:lnTo>
                  <a:pt x="3107662" y="3107662"/>
                </a:lnTo>
                <a:lnTo>
                  <a:pt x="0" y="310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21882" y="4709478"/>
            <a:ext cx="9419364" cy="963295"/>
          </a:xfrm>
          <a:prstGeom prst="rect">
            <a:avLst/>
          </a:prstGeom>
        </p:spPr>
        <p:txBody>
          <a:bodyPr anchor="t" rtlCol="false" tIns="0" lIns="0" bIns="0" rIns="0">
            <a:spAutoFit/>
          </a:bodyPr>
          <a:lstStyle/>
          <a:p>
            <a:pPr algn="ctr">
              <a:lnSpc>
                <a:spcPts val="7489"/>
              </a:lnSpc>
            </a:pPr>
            <a:r>
              <a:rPr lang="en-US" sz="6999" b="true">
                <a:solidFill>
                  <a:srgbClr val="FFFFFF"/>
                </a:solidFill>
                <a:latin typeface="Museo Moderno Bold"/>
                <a:ea typeface="Museo Moderno Bold"/>
                <a:cs typeface="Museo Moderno Bold"/>
                <a:sym typeface="Museo Moderno Bold"/>
              </a:rPr>
              <a:t>4. Kết luận</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30</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Theo thực nghiệm trong bài báo</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31</a:t>
            </a:r>
          </a:p>
        </p:txBody>
      </p:sp>
      <p:sp>
        <p:nvSpPr>
          <p:cNvPr name="TextBox 8" id="8"/>
          <p:cNvSpPr txBox="true"/>
          <p:nvPr/>
        </p:nvSpPr>
        <p:spPr>
          <a:xfrm rot="0">
            <a:off x="34263" y="7808023"/>
            <a:ext cx="17712783" cy="18446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Montserrat"/>
                <a:ea typeface="Montserrat"/>
                <a:cs typeface="Montserrat"/>
                <a:sym typeface="Montserrat"/>
              </a:rPr>
              <a:t>Cho thấy rằng những fuzzing input tạo ra bởi Fuzz4All thực thi được nhiều phần của mã nguồn và có khả năng phát hiện các lỗi tiềm ẩn cao hơn các fuzzers còn lại</a:t>
            </a:r>
          </a:p>
        </p:txBody>
      </p:sp>
      <p:sp>
        <p:nvSpPr>
          <p:cNvPr name="Freeform 9" id="9"/>
          <p:cNvSpPr/>
          <p:nvPr/>
        </p:nvSpPr>
        <p:spPr>
          <a:xfrm flipH="false" flipV="false" rot="0">
            <a:off x="734371" y="1582111"/>
            <a:ext cx="16471722" cy="3261180"/>
          </a:xfrm>
          <a:custGeom>
            <a:avLst/>
            <a:gdLst/>
            <a:ahLst/>
            <a:cxnLst/>
            <a:rect r="r" b="b" t="t" l="l"/>
            <a:pathLst>
              <a:path h="3261180" w="16471722">
                <a:moveTo>
                  <a:pt x="0" y="0"/>
                </a:moveTo>
                <a:lnTo>
                  <a:pt x="16471722" y="0"/>
                </a:lnTo>
                <a:lnTo>
                  <a:pt x="16471722" y="3261180"/>
                </a:lnTo>
                <a:lnTo>
                  <a:pt x="0" y="3261180"/>
                </a:lnTo>
                <a:lnTo>
                  <a:pt x="0" y="0"/>
                </a:lnTo>
                <a:close/>
              </a:path>
            </a:pathLst>
          </a:custGeom>
          <a:blipFill>
            <a:blip r:embed="rId5"/>
            <a:stretch>
              <a:fillRect l="0" t="0" r="0" b="0"/>
            </a:stretch>
          </a:blipFill>
        </p:spPr>
      </p:sp>
      <p:sp>
        <p:nvSpPr>
          <p:cNvPr name="TextBox 10" id="10"/>
          <p:cNvSpPr txBox="true"/>
          <p:nvPr/>
        </p:nvSpPr>
        <p:spPr>
          <a:xfrm rot="0">
            <a:off x="193418" y="5925521"/>
            <a:ext cx="17553629" cy="12255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Montserrat"/>
                <a:ea typeface="Montserrat"/>
                <a:cs typeface="Montserrat"/>
                <a:sym typeface="Montserrat"/>
              </a:rPr>
              <a:t>Fuzz4All đạt được tỉ lệ coverate cao nhất so với GrayC và Csmith đồng thời tỉ lệ chương trình hợp lệ thi khá thấp</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Theo thực nghiệm của nhóm</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32</a:t>
            </a:r>
          </a:p>
        </p:txBody>
      </p:sp>
      <p:sp>
        <p:nvSpPr>
          <p:cNvPr name="TextBox 8" id="8"/>
          <p:cNvSpPr txBox="true"/>
          <p:nvPr/>
        </p:nvSpPr>
        <p:spPr>
          <a:xfrm rot="0">
            <a:off x="734371" y="1782153"/>
            <a:ext cx="16806115" cy="137477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Bold"/>
                <a:ea typeface="Montserrat Bold"/>
                <a:cs typeface="Montserrat Bold"/>
                <a:sym typeface="Montserrat Bold"/>
              </a:rPr>
              <a:t>Nhìn chung kết quá của nhóm không đạt được như kết quả mong đợi trong bài báo bởi một số khó khăn gặp phải:</a:t>
            </a:r>
          </a:p>
        </p:txBody>
      </p:sp>
      <p:sp>
        <p:nvSpPr>
          <p:cNvPr name="TextBox 9" id="9"/>
          <p:cNvSpPr txBox="true"/>
          <p:nvPr/>
        </p:nvSpPr>
        <p:spPr>
          <a:xfrm rot="0">
            <a:off x="274074" y="4106436"/>
            <a:ext cx="17266412"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Thiết bị nhóm chạy thực nghiệm chỉ hỗ trợ CPU nên tốc độ chậm hơn nhiều so với việc sử dung GPU theo như trong bài báo</a:t>
            </a:r>
          </a:p>
        </p:txBody>
      </p:sp>
      <p:sp>
        <p:nvSpPr>
          <p:cNvPr name="TextBox 10" id="10"/>
          <p:cNvSpPr txBox="true"/>
          <p:nvPr/>
        </p:nvSpPr>
        <p:spPr>
          <a:xfrm rot="0">
            <a:off x="274074" y="6630038"/>
            <a:ext cx="16985226" cy="27844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Model bigcode/starcoderbase để làm Generation LLM trong bài báo quá nặng nên nhóm phải chuyển sang bigcode/starcoderbase-1b nhẹ hơn nhưng cho kết quả thiếu chính xác hơn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84197" y="642328"/>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Ưu điểm của Fuzz4All</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33</a:t>
            </a:r>
          </a:p>
        </p:txBody>
      </p:sp>
      <p:sp>
        <p:nvSpPr>
          <p:cNvPr name="TextBox 8" id="8"/>
          <p:cNvSpPr txBox="true"/>
          <p:nvPr/>
        </p:nvSpPr>
        <p:spPr>
          <a:xfrm rot="0">
            <a:off x="133878" y="2033070"/>
            <a:ext cx="17266412"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Tạo input thông minh hơn, có ngữ cảnh và nhắm đến từng kịch bản cụ thể</a:t>
            </a:r>
          </a:p>
        </p:txBody>
      </p:sp>
      <p:sp>
        <p:nvSpPr>
          <p:cNvPr name="TextBox 9" id="9"/>
          <p:cNvSpPr txBox="true"/>
          <p:nvPr/>
        </p:nvSpPr>
        <p:spPr>
          <a:xfrm rot="0">
            <a:off x="133878" y="4422775"/>
            <a:ext cx="17266412"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Cải thiện coverage giúp input đa dạng hơn, từ đó nâng cao khả năng phát hiện các lỗi tiềm ẩn</a:t>
            </a:r>
          </a:p>
        </p:txBody>
      </p:sp>
      <p:sp>
        <p:nvSpPr>
          <p:cNvPr name="TextBox 10" id="10"/>
          <p:cNvSpPr txBox="true"/>
          <p:nvPr/>
        </p:nvSpPr>
        <p:spPr>
          <a:xfrm rot="0">
            <a:off x="34263" y="6816725"/>
            <a:ext cx="17266412" cy="13747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Khả năng mở rộng và áp dụng linh hoạt trên nhiều phần mềm hệ thống khác nhau</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84197" y="642328"/>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Nhược điểm của Fuzz4All</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34</a:t>
            </a:r>
          </a:p>
        </p:txBody>
      </p:sp>
      <p:sp>
        <p:nvSpPr>
          <p:cNvPr name="TextBox 8" id="8"/>
          <p:cNvSpPr txBox="true"/>
          <p:nvPr/>
        </p:nvSpPr>
        <p:spPr>
          <a:xfrm rot="0">
            <a:off x="133878" y="2033070"/>
            <a:ext cx="17266412" cy="6699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Chi phí tài nguyên phần cứng và vận hành các model LLM cao</a:t>
            </a:r>
          </a:p>
        </p:txBody>
      </p:sp>
      <p:sp>
        <p:nvSpPr>
          <p:cNvPr name="TextBox 9" id="9"/>
          <p:cNvSpPr txBox="true"/>
          <p:nvPr/>
        </p:nvSpPr>
        <p:spPr>
          <a:xfrm rot="0">
            <a:off x="145040" y="3398320"/>
            <a:ext cx="17266412" cy="20796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Hiệu suất không ổn định do LLMs hoạt động chủ yếu dựa vào ngữ cảnh và có thể tạo ra kết quả không nhất quán nếu không có yêu cầu được cung cấp rõ ràng</a:t>
            </a:r>
          </a:p>
        </p:txBody>
      </p:sp>
      <p:sp>
        <p:nvSpPr>
          <p:cNvPr name="TextBox 10" id="10"/>
          <p:cNvSpPr txBox="true"/>
          <p:nvPr/>
        </p:nvSpPr>
        <p:spPr>
          <a:xfrm rot="0">
            <a:off x="145040" y="6173270"/>
            <a:ext cx="17266412" cy="6699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Hạn chế trong việc phát hiện các lỗi phức tạp</a:t>
            </a:r>
          </a:p>
        </p:txBody>
      </p:sp>
      <p:sp>
        <p:nvSpPr>
          <p:cNvPr name="TextBox 11" id="11"/>
          <p:cNvSpPr txBox="true"/>
          <p:nvPr/>
        </p:nvSpPr>
        <p:spPr>
          <a:xfrm rot="0">
            <a:off x="145040" y="7763655"/>
            <a:ext cx="17266412" cy="66992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FFFFFF"/>
                </a:solidFill>
                <a:latin typeface="Montserrat"/>
                <a:ea typeface="Montserrat"/>
                <a:cs typeface="Montserrat"/>
                <a:sym typeface="Montserrat"/>
              </a:rPr>
              <a:t>Phụ thuộc vào dữ liệu huấn luyện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TextBox 4" id="4"/>
          <p:cNvSpPr txBox="true"/>
          <p:nvPr/>
        </p:nvSpPr>
        <p:spPr>
          <a:xfrm rot="0">
            <a:off x="4500101" y="2725192"/>
            <a:ext cx="9062926" cy="2813883"/>
          </a:xfrm>
          <a:prstGeom prst="rect">
            <a:avLst/>
          </a:prstGeom>
        </p:spPr>
        <p:txBody>
          <a:bodyPr anchor="t" rtlCol="false" tIns="0" lIns="0" bIns="0" rIns="0">
            <a:spAutoFit/>
          </a:bodyPr>
          <a:lstStyle/>
          <a:p>
            <a:pPr algn="ctr">
              <a:lnSpc>
                <a:spcPts val="23083"/>
              </a:lnSpc>
            </a:pPr>
            <a:r>
              <a:rPr lang="en-US" sz="16488" b="true">
                <a:solidFill>
                  <a:srgbClr val="FFFFFF"/>
                </a:solidFill>
                <a:latin typeface="Museo Moderno Bold"/>
                <a:ea typeface="Museo Moderno Bold"/>
                <a:cs typeface="Museo Moderno Bold"/>
                <a:sym typeface="Museo Moderno Bold"/>
              </a:rPr>
              <a:t>Thank</a:t>
            </a:r>
          </a:p>
        </p:txBody>
      </p:sp>
      <p:sp>
        <p:nvSpPr>
          <p:cNvPr name="TextBox 5" id="5"/>
          <p:cNvSpPr txBox="true"/>
          <p:nvPr/>
        </p:nvSpPr>
        <p:spPr>
          <a:xfrm rot="0">
            <a:off x="6300825" y="4678338"/>
            <a:ext cx="5461478" cy="2569145"/>
          </a:xfrm>
          <a:prstGeom prst="rect">
            <a:avLst/>
          </a:prstGeom>
        </p:spPr>
        <p:txBody>
          <a:bodyPr anchor="t" rtlCol="false" tIns="0" lIns="0" bIns="0" rIns="0">
            <a:spAutoFit/>
          </a:bodyPr>
          <a:lstStyle/>
          <a:p>
            <a:pPr algn="ctr">
              <a:lnSpc>
                <a:spcPts val="20982"/>
              </a:lnSpc>
            </a:pPr>
            <a:r>
              <a:rPr lang="en-US" sz="14987">
                <a:solidFill>
                  <a:srgbClr val="FFFFFF"/>
                </a:solidFill>
                <a:latin typeface="Museo Moderno"/>
                <a:ea typeface="Museo Moderno"/>
                <a:cs typeface="Museo Moderno"/>
                <a:sym typeface="Museo Moderno"/>
              </a:rPr>
              <a:t>You</a:t>
            </a:r>
          </a:p>
        </p:txBody>
      </p:sp>
      <p:sp>
        <p:nvSpPr>
          <p:cNvPr name="TextBox 6" id="6"/>
          <p:cNvSpPr txBox="true"/>
          <p:nvPr/>
        </p:nvSpPr>
        <p:spPr>
          <a:xfrm rot="0">
            <a:off x="5484590" y="8862060"/>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TextBox 7" id="7"/>
          <p:cNvSpPr txBox="true"/>
          <p:nvPr/>
        </p:nvSpPr>
        <p:spPr>
          <a:xfrm rot="0">
            <a:off x="12045686" y="8862060"/>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Freeform 8" id="8"/>
          <p:cNvSpPr/>
          <p:nvPr/>
        </p:nvSpPr>
        <p:spPr>
          <a:xfrm flipH="false" flipV="false" rot="0">
            <a:off x="-1028700" y="1699081"/>
            <a:ext cx="3657219" cy="3657219"/>
          </a:xfrm>
          <a:custGeom>
            <a:avLst/>
            <a:gdLst/>
            <a:ahLst/>
            <a:cxnLst/>
            <a:rect r="r" b="b" t="t" l="l"/>
            <a:pathLst>
              <a:path h="3657219" w="3657219">
                <a:moveTo>
                  <a:pt x="0" y="0"/>
                </a:moveTo>
                <a:lnTo>
                  <a:pt x="3657219" y="0"/>
                </a:lnTo>
                <a:lnTo>
                  <a:pt x="3657219"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35</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TextBox 4" id="4"/>
          <p:cNvSpPr txBox="true"/>
          <p:nvPr/>
        </p:nvSpPr>
        <p:spPr>
          <a:xfrm rot="0">
            <a:off x="1028700" y="1095375"/>
            <a:ext cx="11939613" cy="692150"/>
          </a:xfrm>
          <a:prstGeom prst="rect">
            <a:avLst/>
          </a:prstGeom>
        </p:spPr>
        <p:txBody>
          <a:bodyPr anchor="t" rtlCol="false" tIns="0" lIns="0" bIns="0" rIns="0">
            <a:spAutoFit/>
          </a:bodyPr>
          <a:lstStyle/>
          <a:p>
            <a:pPr algn="l">
              <a:lnSpc>
                <a:spcPts val="5350"/>
              </a:lnSpc>
            </a:pPr>
            <a:r>
              <a:rPr lang="en-US" sz="5000" u="sng" b="true">
                <a:solidFill>
                  <a:srgbClr val="FFFFFF"/>
                </a:solidFill>
                <a:latin typeface="Museo Moderno Bold"/>
                <a:ea typeface="Museo Moderno Bold"/>
                <a:cs typeface="Museo Moderno Bold"/>
                <a:sym typeface="Museo Moderno Bold"/>
              </a:rPr>
              <a:t>Ngữ cảnh: </a:t>
            </a:r>
          </a:p>
        </p:txBody>
      </p:sp>
      <p:sp>
        <p:nvSpPr>
          <p:cNvPr name="Freeform 5" id="5"/>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4</a:t>
            </a:r>
          </a:p>
        </p:txBody>
      </p:sp>
      <p:sp>
        <p:nvSpPr>
          <p:cNvPr name="TextBox 8" id="8"/>
          <p:cNvSpPr txBox="true"/>
          <p:nvPr/>
        </p:nvSpPr>
        <p:spPr>
          <a:xfrm rot="0">
            <a:off x="1038399" y="2135875"/>
            <a:ext cx="16220901" cy="27844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Chương trình nhận input là programming và formal language như: compiler, runtime engine, constraint solver, library,... đặc biệt quan trọng và là nền tảng để xây dựng và phát triển các hệ thống phần mềm</a:t>
            </a:r>
          </a:p>
        </p:txBody>
      </p:sp>
      <p:sp>
        <p:nvSpPr>
          <p:cNvPr name="TextBox 9" id="9"/>
          <p:cNvSpPr txBox="true"/>
          <p:nvPr/>
        </p:nvSpPr>
        <p:spPr>
          <a:xfrm rot="0">
            <a:off x="1028700" y="5935046"/>
            <a:ext cx="16220901" cy="207962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Áp dụng kĩ thuật kiểm thử Fuzzing trong những chương trình này đem lại nhiều thành công trong việc tìm kiếm và phát hiện lỗ hổng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6043" y="4585708"/>
            <a:ext cx="3473951" cy="2354143"/>
          </a:xfrm>
          <a:custGeom>
            <a:avLst/>
            <a:gdLst/>
            <a:ahLst/>
            <a:cxnLst/>
            <a:rect r="r" b="b" t="t" l="l"/>
            <a:pathLst>
              <a:path h="2354143" w="3473951">
                <a:moveTo>
                  <a:pt x="0" y="0"/>
                </a:moveTo>
                <a:lnTo>
                  <a:pt x="3473951" y="0"/>
                </a:lnTo>
                <a:lnTo>
                  <a:pt x="3473951" y="2354143"/>
                </a:lnTo>
                <a:lnTo>
                  <a:pt x="0" y="2354143"/>
                </a:lnTo>
                <a:lnTo>
                  <a:pt x="0" y="0"/>
                </a:lnTo>
                <a:close/>
              </a:path>
            </a:pathLst>
          </a:custGeom>
          <a:blipFill>
            <a:blip r:embed="rId5"/>
            <a:stretch>
              <a:fillRect l="0" t="0" r="0" b="0"/>
            </a:stretch>
          </a:blipFill>
        </p:spPr>
      </p:sp>
      <p:sp>
        <p:nvSpPr>
          <p:cNvPr name="Freeform 7" id="7"/>
          <p:cNvSpPr/>
          <p:nvPr/>
        </p:nvSpPr>
        <p:spPr>
          <a:xfrm flipH="false" flipV="false" rot="0">
            <a:off x="6536127" y="4585708"/>
            <a:ext cx="4708286" cy="2354143"/>
          </a:xfrm>
          <a:custGeom>
            <a:avLst/>
            <a:gdLst/>
            <a:ahLst/>
            <a:cxnLst/>
            <a:rect r="r" b="b" t="t" l="l"/>
            <a:pathLst>
              <a:path h="2354143" w="4708286">
                <a:moveTo>
                  <a:pt x="0" y="0"/>
                </a:moveTo>
                <a:lnTo>
                  <a:pt x="4708286" y="0"/>
                </a:lnTo>
                <a:lnTo>
                  <a:pt x="4708286" y="2354143"/>
                </a:lnTo>
                <a:lnTo>
                  <a:pt x="0" y="2354143"/>
                </a:lnTo>
                <a:lnTo>
                  <a:pt x="0" y="0"/>
                </a:lnTo>
                <a:close/>
              </a:path>
            </a:pathLst>
          </a:custGeom>
          <a:blipFill>
            <a:blip r:embed="rId6"/>
            <a:stretch>
              <a:fillRect l="0" t="0" r="0" b="0"/>
            </a:stretch>
          </a:blipFill>
        </p:spPr>
      </p:sp>
      <p:sp>
        <p:nvSpPr>
          <p:cNvPr name="Freeform 8" id="8"/>
          <p:cNvSpPr/>
          <p:nvPr/>
        </p:nvSpPr>
        <p:spPr>
          <a:xfrm flipH="false" flipV="false" rot="0">
            <a:off x="12820546" y="4634600"/>
            <a:ext cx="4580042" cy="2354143"/>
          </a:xfrm>
          <a:custGeom>
            <a:avLst/>
            <a:gdLst/>
            <a:ahLst/>
            <a:cxnLst/>
            <a:rect r="r" b="b" t="t" l="l"/>
            <a:pathLst>
              <a:path h="2354143" w="4580042">
                <a:moveTo>
                  <a:pt x="0" y="0"/>
                </a:moveTo>
                <a:lnTo>
                  <a:pt x="4580042" y="0"/>
                </a:lnTo>
                <a:lnTo>
                  <a:pt x="4580042" y="2354143"/>
                </a:lnTo>
                <a:lnTo>
                  <a:pt x="0" y="2354143"/>
                </a:lnTo>
                <a:lnTo>
                  <a:pt x="0" y="0"/>
                </a:lnTo>
                <a:close/>
              </a:path>
            </a:pathLst>
          </a:custGeom>
          <a:blipFill>
            <a:blip r:embed="rId7"/>
            <a:stretch>
              <a:fillRect l="0" t="0" r="-2800" b="0"/>
            </a:stretch>
          </a:blipFill>
        </p:spPr>
      </p:sp>
      <p:sp>
        <p:nvSpPr>
          <p:cNvPr name="TextBox 9" id="9"/>
          <p:cNvSpPr txBox="true"/>
          <p:nvPr/>
        </p:nvSpPr>
        <p:spPr>
          <a:xfrm rot="0">
            <a:off x="1028700" y="1095375"/>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Vấn đề đặt ra: </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5</a:t>
            </a:r>
          </a:p>
        </p:txBody>
      </p:sp>
      <p:sp>
        <p:nvSpPr>
          <p:cNvPr name="TextBox 11" id="11"/>
          <p:cNvSpPr txBox="true"/>
          <p:nvPr/>
        </p:nvSpPr>
        <p:spPr>
          <a:xfrm rot="0">
            <a:off x="1038399" y="2135875"/>
            <a:ext cx="16220901" cy="207962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Những bộ công cụ fuzzers áp dụng cho những chương trình như này chỉ hướng đến mục tiêu là một ngôn ngữ cụ thể</a:t>
            </a:r>
          </a:p>
        </p:txBody>
      </p:sp>
      <p:sp>
        <p:nvSpPr>
          <p:cNvPr name="TextBox 12" id="12"/>
          <p:cNvSpPr txBox="true"/>
          <p:nvPr/>
        </p:nvSpPr>
        <p:spPr>
          <a:xfrm rot="0">
            <a:off x="1028700" y="7329487"/>
            <a:ext cx="16220901" cy="207962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Do đó không thể dễ dàng để áp dụng lên một ngôn ngữ khác hoặc thậm chí là các phiên bản của cùng một ngôn ngữ đó</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TextBox 4" id="4"/>
          <p:cNvSpPr txBox="true"/>
          <p:nvPr/>
        </p:nvSpPr>
        <p:spPr>
          <a:xfrm rot="0">
            <a:off x="1028700" y="1095375"/>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Mục tiêu: </a:t>
            </a:r>
          </a:p>
        </p:txBody>
      </p:sp>
      <p:sp>
        <p:nvSpPr>
          <p:cNvPr name="Freeform 5" id="5"/>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6</a:t>
            </a:r>
          </a:p>
        </p:txBody>
      </p:sp>
      <p:sp>
        <p:nvSpPr>
          <p:cNvPr name="TextBox 8" id="8"/>
          <p:cNvSpPr txBox="true"/>
          <p:nvPr/>
        </p:nvSpPr>
        <p:spPr>
          <a:xfrm rot="0">
            <a:off x="1038399" y="2670660"/>
            <a:ext cx="16220901" cy="13747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Giới thiệu công cụ Fuzz4All mang tính phổ quát có thể áp dụng trên nhiều input language khác nhau</a:t>
            </a:r>
          </a:p>
        </p:txBody>
      </p:sp>
      <p:sp>
        <p:nvSpPr>
          <p:cNvPr name="TextBox 9" id="9"/>
          <p:cNvSpPr txBox="true"/>
          <p:nvPr/>
        </p:nvSpPr>
        <p:spPr>
          <a:xfrm rot="0">
            <a:off x="1117278" y="7109605"/>
            <a:ext cx="16220901" cy="13747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Đánh giá mức độ hiệu quả trên các System Under Test (SUTs)</a:t>
            </a:r>
          </a:p>
        </p:txBody>
      </p:sp>
      <p:sp>
        <p:nvSpPr>
          <p:cNvPr name="TextBox 10" id="10"/>
          <p:cNvSpPr txBox="true"/>
          <p:nvPr/>
        </p:nvSpPr>
        <p:spPr>
          <a:xfrm rot="0">
            <a:off x="1033549" y="4537708"/>
            <a:ext cx="16220901" cy="207962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Phân tích các kĩ thuật sử dụng mô hình Large Language Model, AutoPrompting và Fuzzing loop được áp dụng trong Fuzz4All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34263" y="181305"/>
            <a:ext cx="3107662" cy="3107662"/>
          </a:xfrm>
          <a:custGeom>
            <a:avLst/>
            <a:gdLst/>
            <a:ahLst/>
            <a:cxnLst/>
            <a:rect r="r" b="b" t="t" l="l"/>
            <a:pathLst>
              <a:path h="3107662" w="3107662">
                <a:moveTo>
                  <a:pt x="0" y="0"/>
                </a:moveTo>
                <a:lnTo>
                  <a:pt x="3107662" y="0"/>
                </a:lnTo>
                <a:lnTo>
                  <a:pt x="3107662" y="3107662"/>
                </a:lnTo>
                <a:lnTo>
                  <a:pt x="0" y="310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21882" y="4709478"/>
            <a:ext cx="9419364" cy="963295"/>
          </a:xfrm>
          <a:prstGeom prst="rect">
            <a:avLst/>
          </a:prstGeom>
        </p:spPr>
        <p:txBody>
          <a:bodyPr anchor="t" rtlCol="false" tIns="0" lIns="0" bIns="0" rIns="0">
            <a:spAutoFit/>
          </a:bodyPr>
          <a:lstStyle/>
          <a:p>
            <a:pPr algn="ctr">
              <a:lnSpc>
                <a:spcPts val="7489"/>
              </a:lnSpc>
            </a:pPr>
            <a:r>
              <a:rPr lang="en-US" sz="6999" b="true">
                <a:solidFill>
                  <a:srgbClr val="FFFFFF"/>
                </a:solidFill>
                <a:latin typeface="Museo Moderno Bold"/>
                <a:ea typeface="Museo Moderno Bold"/>
                <a:cs typeface="Museo Moderno Bold"/>
                <a:sym typeface="Museo Moderno Bold"/>
              </a:rPr>
              <a:t>2. Cơ sở lý thuyết</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TextBox 4" id="4"/>
          <p:cNvSpPr txBox="true"/>
          <p:nvPr/>
        </p:nvSpPr>
        <p:spPr>
          <a:xfrm rot="0">
            <a:off x="916264" y="715962"/>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Công cụ Fuzz4All:</a:t>
            </a:r>
          </a:p>
        </p:txBody>
      </p:sp>
      <p:sp>
        <p:nvSpPr>
          <p:cNvPr name="Freeform 5" id="5"/>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8</a:t>
            </a:r>
          </a:p>
        </p:txBody>
      </p:sp>
      <p:sp>
        <p:nvSpPr>
          <p:cNvPr name="Freeform 8" id="8"/>
          <p:cNvSpPr/>
          <p:nvPr/>
        </p:nvSpPr>
        <p:spPr>
          <a:xfrm flipH="false" flipV="false" rot="0">
            <a:off x="916264" y="1850390"/>
            <a:ext cx="16230600" cy="7709535"/>
          </a:xfrm>
          <a:custGeom>
            <a:avLst/>
            <a:gdLst/>
            <a:ahLst/>
            <a:cxnLst/>
            <a:rect r="r" b="b" t="t" l="l"/>
            <a:pathLst>
              <a:path h="7709535" w="16230600">
                <a:moveTo>
                  <a:pt x="0" y="0"/>
                </a:moveTo>
                <a:lnTo>
                  <a:pt x="16230600" y="0"/>
                </a:lnTo>
                <a:lnTo>
                  <a:pt x="16230600" y="7709535"/>
                </a:lnTo>
                <a:lnTo>
                  <a:pt x="0" y="7709535"/>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4" id="4"/>
          <p:cNvSpPr/>
          <p:nvPr/>
        </p:nvSpPr>
        <p:spPr>
          <a:xfrm flipH="false" flipV="false" rot="0">
            <a:off x="-799910" y="693985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76659" y="1408113"/>
            <a:ext cx="8594650" cy="7663563"/>
          </a:xfrm>
          <a:custGeom>
            <a:avLst/>
            <a:gdLst/>
            <a:ahLst/>
            <a:cxnLst/>
            <a:rect r="r" b="b" t="t" l="l"/>
            <a:pathLst>
              <a:path h="7663563" w="8594650">
                <a:moveTo>
                  <a:pt x="0" y="0"/>
                </a:moveTo>
                <a:lnTo>
                  <a:pt x="8594650" y="0"/>
                </a:lnTo>
                <a:lnTo>
                  <a:pt x="8594650" y="7663563"/>
                </a:lnTo>
                <a:lnTo>
                  <a:pt x="0" y="7663563"/>
                </a:lnTo>
                <a:lnTo>
                  <a:pt x="0" y="0"/>
                </a:lnTo>
                <a:close/>
              </a:path>
            </a:pathLst>
          </a:custGeom>
          <a:blipFill>
            <a:blip r:embed="rId5"/>
            <a:stretch>
              <a:fillRect l="0" t="0" r="0" b="0"/>
            </a:stretch>
          </a:blipFill>
        </p:spPr>
      </p:sp>
      <p:sp>
        <p:nvSpPr>
          <p:cNvPr name="TextBox 7" id="7"/>
          <p:cNvSpPr txBox="true"/>
          <p:nvPr/>
        </p:nvSpPr>
        <p:spPr>
          <a:xfrm rot="0">
            <a:off x="734371" y="515823"/>
            <a:ext cx="11939613" cy="692150"/>
          </a:xfrm>
          <a:prstGeom prst="rect">
            <a:avLst/>
          </a:prstGeom>
        </p:spPr>
        <p:txBody>
          <a:bodyPr anchor="t" rtlCol="false" tIns="0" lIns="0" bIns="0" rIns="0">
            <a:spAutoFit/>
          </a:bodyPr>
          <a:lstStyle/>
          <a:p>
            <a:pPr algn="l">
              <a:lnSpc>
                <a:spcPts val="5350"/>
              </a:lnSpc>
            </a:pPr>
            <a:r>
              <a:rPr lang="en-US" sz="5000" b="true">
                <a:solidFill>
                  <a:srgbClr val="FFFFFF"/>
                </a:solidFill>
                <a:latin typeface="Museo Moderno Bold"/>
                <a:ea typeface="Museo Moderno Bold"/>
                <a:cs typeface="Museo Moderno Bold"/>
                <a:sym typeface="Museo Moderno Bold"/>
              </a:rPr>
              <a:t>Công cụ Fuzz4All:</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Museo Moderno"/>
                <a:ea typeface="Museo Moderno"/>
                <a:cs typeface="Museo Moderno"/>
                <a:sym typeface="Museo Moderno"/>
              </a:rPr>
              <a:t>9</a:t>
            </a:r>
          </a:p>
        </p:txBody>
      </p:sp>
      <p:sp>
        <p:nvSpPr>
          <p:cNvPr name="TextBox 9" id="9"/>
          <p:cNvSpPr txBox="true"/>
          <p:nvPr/>
        </p:nvSpPr>
        <p:spPr>
          <a:xfrm rot="0">
            <a:off x="566894" y="2081103"/>
            <a:ext cx="6489122" cy="27844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Nhận user input là tài liệu mà người dùng cung cấp mô tả các tính năng cụ thể</a:t>
            </a:r>
          </a:p>
        </p:txBody>
      </p:sp>
      <p:sp>
        <p:nvSpPr>
          <p:cNvPr name="TextBox 10" id="10"/>
          <p:cNvSpPr txBox="true"/>
          <p:nvPr/>
        </p:nvSpPr>
        <p:spPr>
          <a:xfrm rot="0">
            <a:off x="566894" y="5935046"/>
            <a:ext cx="6489122" cy="1374775"/>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FFFFFF"/>
                </a:solidFill>
                <a:latin typeface="Montserrat"/>
                <a:ea typeface="Montserrat"/>
                <a:cs typeface="Montserrat"/>
                <a:sym typeface="Montserrat"/>
              </a:rPr>
              <a:t>Example: document, code mẫu,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DAGZctIbSuw</dc:identifier>
  <dcterms:modified xsi:type="dcterms:W3CDTF">2011-08-01T06:04:30Z</dcterms:modified>
  <cp:revision>1</cp:revision>
  <dc:title>Báo án đồ án cuối kỳ NT531</dc:title>
</cp:coreProperties>
</file>