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4B92-1C66-4488-979E-B82929FC83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B2B493-12F7-4839-84AC-A9EE5B0138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B99A23-D546-4754-B4C0-D6D1E6871342}"/>
              </a:ext>
            </a:extLst>
          </p:cNvPr>
          <p:cNvSpPr>
            <a:spLocks noGrp="1"/>
          </p:cNvSpPr>
          <p:nvPr>
            <p:ph type="dt" sz="half" idx="10"/>
          </p:nvPr>
        </p:nvSpPr>
        <p:spPr/>
        <p:txBody>
          <a:bodyPr/>
          <a:lstStyle/>
          <a:p>
            <a:fld id="{65A70358-9572-4CCC-B8DE-9C4EBC5BB43D}" type="datetimeFigureOut">
              <a:rPr lang="en-US" smtClean="0"/>
              <a:t>9/4/2021</a:t>
            </a:fld>
            <a:endParaRPr lang="en-US"/>
          </a:p>
        </p:txBody>
      </p:sp>
      <p:sp>
        <p:nvSpPr>
          <p:cNvPr id="5" name="Footer Placeholder 4">
            <a:extLst>
              <a:ext uri="{FF2B5EF4-FFF2-40B4-BE49-F238E27FC236}">
                <a16:creationId xmlns:a16="http://schemas.microsoft.com/office/drawing/2014/main" id="{125FDC99-AFCA-467E-B08E-D40189E3F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23AFE-451B-42D2-BAC4-2EC75938B957}"/>
              </a:ext>
            </a:extLst>
          </p:cNvPr>
          <p:cNvSpPr>
            <a:spLocks noGrp="1"/>
          </p:cNvSpPr>
          <p:nvPr>
            <p:ph type="sldNum" sz="quarter" idx="12"/>
          </p:nvPr>
        </p:nvSpPr>
        <p:spPr/>
        <p:txBody>
          <a:bodyPr/>
          <a:lstStyle/>
          <a:p>
            <a:fld id="{F3B5F5CE-91A2-48E2-85F5-6C18D0B493C0}" type="slidenum">
              <a:rPr lang="en-US" smtClean="0"/>
              <a:t>‹#›</a:t>
            </a:fld>
            <a:endParaRPr lang="en-US"/>
          </a:p>
        </p:txBody>
      </p:sp>
    </p:spTree>
    <p:extLst>
      <p:ext uri="{BB962C8B-B14F-4D97-AF65-F5344CB8AC3E}">
        <p14:creationId xmlns:p14="http://schemas.microsoft.com/office/powerpoint/2010/main" val="55692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AB08-70B6-4A70-9C92-474BEE691B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856ABA-BFEA-4717-B430-311A54AA73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7BDD9-15DE-497F-B7E1-C0E6751423DC}"/>
              </a:ext>
            </a:extLst>
          </p:cNvPr>
          <p:cNvSpPr>
            <a:spLocks noGrp="1"/>
          </p:cNvSpPr>
          <p:nvPr>
            <p:ph type="dt" sz="half" idx="10"/>
          </p:nvPr>
        </p:nvSpPr>
        <p:spPr/>
        <p:txBody>
          <a:bodyPr/>
          <a:lstStyle/>
          <a:p>
            <a:fld id="{65A70358-9572-4CCC-B8DE-9C4EBC5BB43D}" type="datetimeFigureOut">
              <a:rPr lang="en-US" smtClean="0"/>
              <a:t>9/4/2021</a:t>
            </a:fld>
            <a:endParaRPr lang="en-US"/>
          </a:p>
        </p:txBody>
      </p:sp>
      <p:sp>
        <p:nvSpPr>
          <p:cNvPr id="5" name="Footer Placeholder 4">
            <a:extLst>
              <a:ext uri="{FF2B5EF4-FFF2-40B4-BE49-F238E27FC236}">
                <a16:creationId xmlns:a16="http://schemas.microsoft.com/office/drawing/2014/main" id="{1C425316-3FA3-43B3-A636-EF8DBCDEC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937E8-2BB9-4404-8EC1-0156DACD9995}"/>
              </a:ext>
            </a:extLst>
          </p:cNvPr>
          <p:cNvSpPr>
            <a:spLocks noGrp="1"/>
          </p:cNvSpPr>
          <p:nvPr>
            <p:ph type="sldNum" sz="quarter" idx="12"/>
          </p:nvPr>
        </p:nvSpPr>
        <p:spPr/>
        <p:txBody>
          <a:bodyPr/>
          <a:lstStyle/>
          <a:p>
            <a:fld id="{F3B5F5CE-91A2-48E2-85F5-6C18D0B493C0}" type="slidenum">
              <a:rPr lang="en-US" smtClean="0"/>
              <a:t>‹#›</a:t>
            </a:fld>
            <a:endParaRPr lang="en-US"/>
          </a:p>
        </p:txBody>
      </p:sp>
    </p:spTree>
    <p:extLst>
      <p:ext uri="{BB962C8B-B14F-4D97-AF65-F5344CB8AC3E}">
        <p14:creationId xmlns:p14="http://schemas.microsoft.com/office/powerpoint/2010/main" val="84804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E70284-A84C-408D-AAE1-934AD32413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B82222-B689-4693-89CF-BB87B85DC3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B4CB3-8891-46D7-BCAC-FD41F77D456A}"/>
              </a:ext>
            </a:extLst>
          </p:cNvPr>
          <p:cNvSpPr>
            <a:spLocks noGrp="1"/>
          </p:cNvSpPr>
          <p:nvPr>
            <p:ph type="dt" sz="half" idx="10"/>
          </p:nvPr>
        </p:nvSpPr>
        <p:spPr/>
        <p:txBody>
          <a:bodyPr/>
          <a:lstStyle/>
          <a:p>
            <a:fld id="{65A70358-9572-4CCC-B8DE-9C4EBC5BB43D}" type="datetimeFigureOut">
              <a:rPr lang="en-US" smtClean="0"/>
              <a:t>9/4/2021</a:t>
            </a:fld>
            <a:endParaRPr lang="en-US"/>
          </a:p>
        </p:txBody>
      </p:sp>
      <p:sp>
        <p:nvSpPr>
          <p:cNvPr id="5" name="Footer Placeholder 4">
            <a:extLst>
              <a:ext uri="{FF2B5EF4-FFF2-40B4-BE49-F238E27FC236}">
                <a16:creationId xmlns:a16="http://schemas.microsoft.com/office/drawing/2014/main" id="{6C5D1C72-40B2-40B3-BD23-B98E15771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4D1F2-B35D-4822-962B-A3056E29F238}"/>
              </a:ext>
            </a:extLst>
          </p:cNvPr>
          <p:cNvSpPr>
            <a:spLocks noGrp="1"/>
          </p:cNvSpPr>
          <p:nvPr>
            <p:ph type="sldNum" sz="quarter" idx="12"/>
          </p:nvPr>
        </p:nvSpPr>
        <p:spPr/>
        <p:txBody>
          <a:bodyPr/>
          <a:lstStyle/>
          <a:p>
            <a:fld id="{F3B5F5CE-91A2-48E2-85F5-6C18D0B493C0}" type="slidenum">
              <a:rPr lang="en-US" smtClean="0"/>
              <a:t>‹#›</a:t>
            </a:fld>
            <a:endParaRPr lang="en-US"/>
          </a:p>
        </p:txBody>
      </p:sp>
    </p:spTree>
    <p:extLst>
      <p:ext uri="{BB962C8B-B14F-4D97-AF65-F5344CB8AC3E}">
        <p14:creationId xmlns:p14="http://schemas.microsoft.com/office/powerpoint/2010/main" val="146195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626F-2681-41A6-8638-F97695A1E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635D4-5296-40AE-8DCC-E19E3598D9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8D136-EBC9-45A3-B31F-1D776C709032}"/>
              </a:ext>
            </a:extLst>
          </p:cNvPr>
          <p:cNvSpPr>
            <a:spLocks noGrp="1"/>
          </p:cNvSpPr>
          <p:nvPr>
            <p:ph type="dt" sz="half" idx="10"/>
          </p:nvPr>
        </p:nvSpPr>
        <p:spPr/>
        <p:txBody>
          <a:bodyPr/>
          <a:lstStyle/>
          <a:p>
            <a:fld id="{65A70358-9572-4CCC-B8DE-9C4EBC5BB43D}" type="datetimeFigureOut">
              <a:rPr lang="en-US" smtClean="0"/>
              <a:t>9/4/2021</a:t>
            </a:fld>
            <a:endParaRPr lang="en-US"/>
          </a:p>
        </p:txBody>
      </p:sp>
      <p:sp>
        <p:nvSpPr>
          <p:cNvPr id="5" name="Footer Placeholder 4">
            <a:extLst>
              <a:ext uri="{FF2B5EF4-FFF2-40B4-BE49-F238E27FC236}">
                <a16:creationId xmlns:a16="http://schemas.microsoft.com/office/drawing/2014/main" id="{8F24F01D-9972-47AA-BCB0-3ADACB013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3BA2A-3B4C-498B-A83C-F4A884D383FF}"/>
              </a:ext>
            </a:extLst>
          </p:cNvPr>
          <p:cNvSpPr>
            <a:spLocks noGrp="1"/>
          </p:cNvSpPr>
          <p:nvPr>
            <p:ph type="sldNum" sz="quarter" idx="12"/>
          </p:nvPr>
        </p:nvSpPr>
        <p:spPr/>
        <p:txBody>
          <a:bodyPr/>
          <a:lstStyle/>
          <a:p>
            <a:fld id="{F3B5F5CE-91A2-48E2-85F5-6C18D0B493C0}" type="slidenum">
              <a:rPr lang="en-US" smtClean="0"/>
              <a:t>‹#›</a:t>
            </a:fld>
            <a:endParaRPr lang="en-US"/>
          </a:p>
        </p:txBody>
      </p:sp>
    </p:spTree>
    <p:extLst>
      <p:ext uri="{BB962C8B-B14F-4D97-AF65-F5344CB8AC3E}">
        <p14:creationId xmlns:p14="http://schemas.microsoft.com/office/powerpoint/2010/main" val="2250856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EFD1-F6E7-4666-90AD-3DA23C5B5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FFAFCE-BCE7-4723-9422-6B28A99C4D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46DA89-8E00-45B9-B681-75212CFE3C82}"/>
              </a:ext>
            </a:extLst>
          </p:cNvPr>
          <p:cNvSpPr>
            <a:spLocks noGrp="1"/>
          </p:cNvSpPr>
          <p:nvPr>
            <p:ph type="dt" sz="half" idx="10"/>
          </p:nvPr>
        </p:nvSpPr>
        <p:spPr/>
        <p:txBody>
          <a:bodyPr/>
          <a:lstStyle/>
          <a:p>
            <a:fld id="{65A70358-9572-4CCC-B8DE-9C4EBC5BB43D}" type="datetimeFigureOut">
              <a:rPr lang="en-US" smtClean="0"/>
              <a:t>9/4/2021</a:t>
            </a:fld>
            <a:endParaRPr lang="en-US"/>
          </a:p>
        </p:txBody>
      </p:sp>
      <p:sp>
        <p:nvSpPr>
          <p:cNvPr id="5" name="Footer Placeholder 4">
            <a:extLst>
              <a:ext uri="{FF2B5EF4-FFF2-40B4-BE49-F238E27FC236}">
                <a16:creationId xmlns:a16="http://schemas.microsoft.com/office/drawing/2014/main" id="{D442FF65-332C-4294-BBBF-5925B1213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B94F2-23BC-4E34-92D9-FFEE6A6B23CB}"/>
              </a:ext>
            </a:extLst>
          </p:cNvPr>
          <p:cNvSpPr>
            <a:spLocks noGrp="1"/>
          </p:cNvSpPr>
          <p:nvPr>
            <p:ph type="sldNum" sz="quarter" idx="12"/>
          </p:nvPr>
        </p:nvSpPr>
        <p:spPr/>
        <p:txBody>
          <a:bodyPr/>
          <a:lstStyle/>
          <a:p>
            <a:fld id="{F3B5F5CE-91A2-48E2-85F5-6C18D0B493C0}" type="slidenum">
              <a:rPr lang="en-US" smtClean="0"/>
              <a:t>‹#›</a:t>
            </a:fld>
            <a:endParaRPr lang="en-US"/>
          </a:p>
        </p:txBody>
      </p:sp>
    </p:spTree>
    <p:extLst>
      <p:ext uri="{BB962C8B-B14F-4D97-AF65-F5344CB8AC3E}">
        <p14:creationId xmlns:p14="http://schemas.microsoft.com/office/powerpoint/2010/main" val="122109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E368-9C7C-41FE-80CC-2F435AF55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1848D-36EF-463C-B84E-803085CDDF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346A11-B6C4-476D-8361-920A5AC222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9BB65F-9C30-44A1-909C-DB21280D18AD}"/>
              </a:ext>
            </a:extLst>
          </p:cNvPr>
          <p:cNvSpPr>
            <a:spLocks noGrp="1"/>
          </p:cNvSpPr>
          <p:nvPr>
            <p:ph type="dt" sz="half" idx="10"/>
          </p:nvPr>
        </p:nvSpPr>
        <p:spPr/>
        <p:txBody>
          <a:bodyPr/>
          <a:lstStyle/>
          <a:p>
            <a:fld id="{65A70358-9572-4CCC-B8DE-9C4EBC5BB43D}" type="datetimeFigureOut">
              <a:rPr lang="en-US" smtClean="0"/>
              <a:t>9/4/2021</a:t>
            </a:fld>
            <a:endParaRPr lang="en-US"/>
          </a:p>
        </p:txBody>
      </p:sp>
      <p:sp>
        <p:nvSpPr>
          <p:cNvPr id="6" name="Footer Placeholder 5">
            <a:extLst>
              <a:ext uri="{FF2B5EF4-FFF2-40B4-BE49-F238E27FC236}">
                <a16:creationId xmlns:a16="http://schemas.microsoft.com/office/drawing/2014/main" id="{D2BFEBD1-9ED5-4363-A868-65689BFB1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DB813-1E79-44AD-B01B-CC8899285259}"/>
              </a:ext>
            </a:extLst>
          </p:cNvPr>
          <p:cNvSpPr>
            <a:spLocks noGrp="1"/>
          </p:cNvSpPr>
          <p:nvPr>
            <p:ph type="sldNum" sz="quarter" idx="12"/>
          </p:nvPr>
        </p:nvSpPr>
        <p:spPr/>
        <p:txBody>
          <a:bodyPr/>
          <a:lstStyle/>
          <a:p>
            <a:fld id="{F3B5F5CE-91A2-48E2-85F5-6C18D0B493C0}" type="slidenum">
              <a:rPr lang="en-US" smtClean="0"/>
              <a:t>‹#›</a:t>
            </a:fld>
            <a:endParaRPr lang="en-US"/>
          </a:p>
        </p:txBody>
      </p:sp>
    </p:spTree>
    <p:extLst>
      <p:ext uri="{BB962C8B-B14F-4D97-AF65-F5344CB8AC3E}">
        <p14:creationId xmlns:p14="http://schemas.microsoft.com/office/powerpoint/2010/main" val="157659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0299-1EFB-42F6-97CC-3ABBC6EAD2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4CF286-23CC-469A-BC9F-280F59943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C27202-246B-4821-BFAA-04D5720158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9625F5-346F-44C8-8F8B-C809E46F9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BD7E00-8028-42B7-8637-B913BAC728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BD251-DA18-47DE-A07C-DE37F78F491D}"/>
              </a:ext>
            </a:extLst>
          </p:cNvPr>
          <p:cNvSpPr>
            <a:spLocks noGrp="1"/>
          </p:cNvSpPr>
          <p:nvPr>
            <p:ph type="dt" sz="half" idx="10"/>
          </p:nvPr>
        </p:nvSpPr>
        <p:spPr/>
        <p:txBody>
          <a:bodyPr/>
          <a:lstStyle/>
          <a:p>
            <a:fld id="{65A70358-9572-4CCC-B8DE-9C4EBC5BB43D}" type="datetimeFigureOut">
              <a:rPr lang="en-US" smtClean="0"/>
              <a:t>9/4/2021</a:t>
            </a:fld>
            <a:endParaRPr lang="en-US"/>
          </a:p>
        </p:txBody>
      </p:sp>
      <p:sp>
        <p:nvSpPr>
          <p:cNvPr id="8" name="Footer Placeholder 7">
            <a:extLst>
              <a:ext uri="{FF2B5EF4-FFF2-40B4-BE49-F238E27FC236}">
                <a16:creationId xmlns:a16="http://schemas.microsoft.com/office/drawing/2014/main" id="{95BAD2FB-B185-47DD-8EAB-11296A9C82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C1321A-5CF3-4682-B716-0768E673FE26}"/>
              </a:ext>
            </a:extLst>
          </p:cNvPr>
          <p:cNvSpPr>
            <a:spLocks noGrp="1"/>
          </p:cNvSpPr>
          <p:nvPr>
            <p:ph type="sldNum" sz="quarter" idx="12"/>
          </p:nvPr>
        </p:nvSpPr>
        <p:spPr/>
        <p:txBody>
          <a:bodyPr/>
          <a:lstStyle/>
          <a:p>
            <a:fld id="{F3B5F5CE-91A2-48E2-85F5-6C18D0B493C0}" type="slidenum">
              <a:rPr lang="en-US" smtClean="0"/>
              <a:t>‹#›</a:t>
            </a:fld>
            <a:endParaRPr lang="en-US"/>
          </a:p>
        </p:txBody>
      </p:sp>
    </p:spTree>
    <p:extLst>
      <p:ext uri="{BB962C8B-B14F-4D97-AF65-F5344CB8AC3E}">
        <p14:creationId xmlns:p14="http://schemas.microsoft.com/office/powerpoint/2010/main" val="68396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F418-3EB7-4C02-B5CF-24C9C6227E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6C0A1B-B01F-492E-8347-B821B874DBCD}"/>
              </a:ext>
            </a:extLst>
          </p:cNvPr>
          <p:cNvSpPr>
            <a:spLocks noGrp="1"/>
          </p:cNvSpPr>
          <p:nvPr>
            <p:ph type="dt" sz="half" idx="10"/>
          </p:nvPr>
        </p:nvSpPr>
        <p:spPr/>
        <p:txBody>
          <a:bodyPr/>
          <a:lstStyle/>
          <a:p>
            <a:fld id="{65A70358-9572-4CCC-B8DE-9C4EBC5BB43D}" type="datetimeFigureOut">
              <a:rPr lang="en-US" smtClean="0"/>
              <a:t>9/4/2021</a:t>
            </a:fld>
            <a:endParaRPr lang="en-US"/>
          </a:p>
        </p:txBody>
      </p:sp>
      <p:sp>
        <p:nvSpPr>
          <p:cNvPr id="4" name="Footer Placeholder 3">
            <a:extLst>
              <a:ext uri="{FF2B5EF4-FFF2-40B4-BE49-F238E27FC236}">
                <a16:creationId xmlns:a16="http://schemas.microsoft.com/office/drawing/2014/main" id="{910EA155-2413-4E2A-8EDB-D1C20B82D8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772529-0BD1-4A52-BF60-F18156FED9F5}"/>
              </a:ext>
            </a:extLst>
          </p:cNvPr>
          <p:cNvSpPr>
            <a:spLocks noGrp="1"/>
          </p:cNvSpPr>
          <p:nvPr>
            <p:ph type="sldNum" sz="quarter" idx="12"/>
          </p:nvPr>
        </p:nvSpPr>
        <p:spPr/>
        <p:txBody>
          <a:bodyPr/>
          <a:lstStyle/>
          <a:p>
            <a:fld id="{F3B5F5CE-91A2-48E2-85F5-6C18D0B493C0}" type="slidenum">
              <a:rPr lang="en-US" smtClean="0"/>
              <a:t>‹#›</a:t>
            </a:fld>
            <a:endParaRPr lang="en-US"/>
          </a:p>
        </p:txBody>
      </p:sp>
    </p:spTree>
    <p:extLst>
      <p:ext uri="{BB962C8B-B14F-4D97-AF65-F5344CB8AC3E}">
        <p14:creationId xmlns:p14="http://schemas.microsoft.com/office/powerpoint/2010/main" val="142832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8B75D7-B9C8-4C83-9DC2-AF85DDA1699A}"/>
              </a:ext>
            </a:extLst>
          </p:cNvPr>
          <p:cNvSpPr>
            <a:spLocks noGrp="1"/>
          </p:cNvSpPr>
          <p:nvPr>
            <p:ph type="dt" sz="half" idx="10"/>
          </p:nvPr>
        </p:nvSpPr>
        <p:spPr/>
        <p:txBody>
          <a:bodyPr/>
          <a:lstStyle/>
          <a:p>
            <a:fld id="{65A70358-9572-4CCC-B8DE-9C4EBC5BB43D}" type="datetimeFigureOut">
              <a:rPr lang="en-US" smtClean="0"/>
              <a:t>9/4/2021</a:t>
            </a:fld>
            <a:endParaRPr lang="en-US"/>
          </a:p>
        </p:txBody>
      </p:sp>
      <p:sp>
        <p:nvSpPr>
          <p:cNvPr id="3" name="Footer Placeholder 2">
            <a:extLst>
              <a:ext uri="{FF2B5EF4-FFF2-40B4-BE49-F238E27FC236}">
                <a16:creationId xmlns:a16="http://schemas.microsoft.com/office/drawing/2014/main" id="{76D5F92C-2DE3-451C-9474-D2409E62F3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C2F526-4DFF-4953-98F5-C57419195948}"/>
              </a:ext>
            </a:extLst>
          </p:cNvPr>
          <p:cNvSpPr>
            <a:spLocks noGrp="1"/>
          </p:cNvSpPr>
          <p:nvPr>
            <p:ph type="sldNum" sz="quarter" idx="12"/>
          </p:nvPr>
        </p:nvSpPr>
        <p:spPr/>
        <p:txBody>
          <a:bodyPr/>
          <a:lstStyle/>
          <a:p>
            <a:fld id="{F3B5F5CE-91A2-48E2-85F5-6C18D0B493C0}" type="slidenum">
              <a:rPr lang="en-US" smtClean="0"/>
              <a:t>‹#›</a:t>
            </a:fld>
            <a:endParaRPr lang="en-US"/>
          </a:p>
        </p:txBody>
      </p:sp>
    </p:spTree>
    <p:extLst>
      <p:ext uri="{BB962C8B-B14F-4D97-AF65-F5344CB8AC3E}">
        <p14:creationId xmlns:p14="http://schemas.microsoft.com/office/powerpoint/2010/main" val="178573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7119-7C7F-4D97-B9F3-CE990DEBB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11FB88-92AD-40D6-9CE7-E19815C5E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FD9D5-9587-46E6-90CD-111503A52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DDA34-3691-4FC6-992A-5B82BB0F2DEE}"/>
              </a:ext>
            </a:extLst>
          </p:cNvPr>
          <p:cNvSpPr>
            <a:spLocks noGrp="1"/>
          </p:cNvSpPr>
          <p:nvPr>
            <p:ph type="dt" sz="half" idx="10"/>
          </p:nvPr>
        </p:nvSpPr>
        <p:spPr/>
        <p:txBody>
          <a:bodyPr/>
          <a:lstStyle/>
          <a:p>
            <a:fld id="{65A70358-9572-4CCC-B8DE-9C4EBC5BB43D}" type="datetimeFigureOut">
              <a:rPr lang="en-US" smtClean="0"/>
              <a:t>9/4/2021</a:t>
            </a:fld>
            <a:endParaRPr lang="en-US"/>
          </a:p>
        </p:txBody>
      </p:sp>
      <p:sp>
        <p:nvSpPr>
          <p:cNvPr id="6" name="Footer Placeholder 5">
            <a:extLst>
              <a:ext uri="{FF2B5EF4-FFF2-40B4-BE49-F238E27FC236}">
                <a16:creationId xmlns:a16="http://schemas.microsoft.com/office/drawing/2014/main" id="{9AD5F127-4314-400D-9D7E-1F2937FEC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22201-3145-48B7-A490-7F4783BAFC64}"/>
              </a:ext>
            </a:extLst>
          </p:cNvPr>
          <p:cNvSpPr>
            <a:spLocks noGrp="1"/>
          </p:cNvSpPr>
          <p:nvPr>
            <p:ph type="sldNum" sz="quarter" idx="12"/>
          </p:nvPr>
        </p:nvSpPr>
        <p:spPr/>
        <p:txBody>
          <a:bodyPr/>
          <a:lstStyle/>
          <a:p>
            <a:fld id="{F3B5F5CE-91A2-48E2-85F5-6C18D0B493C0}" type="slidenum">
              <a:rPr lang="en-US" smtClean="0"/>
              <a:t>‹#›</a:t>
            </a:fld>
            <a:endParaRPr lang="en-US"/>
          </a:p>
        </p:txBody>
      </p:sp>
    </p:spTree>
    <p:extLst>
      <p:ext uri="{BB962C8B-B14F-4D97-AF65-F5344CB8AC3E}">
        <p14:creationId xmlns:p14="http://schemas.microsoft.com/office/powerpoint/2010/main" val="275069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A7B6B-7010-478E-B173-0F5CEF9CD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CCC9DD-5C36-4A6B-81E0-0DB0FCE04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7CDA28-EA7A-4C27-8419-005C6A965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8F6DA-6172-49EC-9DF8-35049CA4255C}"/>
              </a:ext>
            </a:extLst>
          </p:cNvPr>
          <p:cNvSpPr>
            <a:spLocks noGrp="1"/>
          </p:cNvSpPr>
          <p:nvPr>
            <p:ph type="dt" sz="half" idx="10"/>
          </p:nvPr>
        </p:nvSpPr>
        <p:spPr/>
        <p:txBody>
          <a:bodyPr/>
          <a:lstStyle/>
          <a:p>
            <a:fld id="{65A70358-9572-4CCC-B8DE-9C4EBC5BB43D}" type="datetimeFigureOut">
              <a:rPr lang="en-US" smtClean="0"/>
              <a:t>9/4/2021</a:t>
            </a:fld>
            <a:endParaRPr lang="en-US"/>
          </a:p>
        </p:txBody>
      </p:sp>
      <p:sp>
        <p:nvSpPr>
          <p:cNvPr id="6" name="Footer Placeholder 5">
            <a:extLst>
              <a:ext uri="{FF2B5EF4-FFF2-40B4-BE49-F238E27FC236}">
                <a16:creationId xmlns:a16="http://schemas.microsoft.com/office/drawing/2014/main" id="{F9CB211C-250B-48A9-BB2E-13A60C9B0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3BEAB-9E9F-442C-AF7B-A0DEFA254161}"/>
              </a:ext>
            </a:extLst>
          </p:cNvPr>
          <p:cNvSpPr>
            <a:spLocks noGrp="1"/>
          </p:cNvSpPr>
          <p:nvPr>
            <p:ph type="sldNum" sz="quarter" idx="12"/>
          </p:nvPr>
        </p:nvSpPr>
        <p:spPr/>
        <p:txBody>
          <a:bodyPr/>
          <a:lstStyle/>
          <a:p>
            <a:fld id="{F3B5F5CE-91A2-48E2-85F5-6C18D0B493C0}" type="slidenum">
              <a:rPr lang="en-US" smtClean="0"/>
              <a:t>‹#›</a:t>
            </a:fld>
            <a:endParaRPr lang="en-US"/>
          </a:p>
        </p:txBody>
      </p:sp>
    </p:spTree>
    <p:extLst>
      <p:ext uri="{BB962C8B-B14F-4D97-AF65-F5344CB8AC3E}">
        <p14:creationId xmlns:p14="http://schemas.microsoft.com/office/powerpoint/2010/main" val="807776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D79CDC-DEAF-4ED1-AE99-8FC32DA7A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388539-925F-422E-BAFB-C28793E444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04B80-2946-411B-AEE6-A9182C71A6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70358-9572-4CCC-B8DE-9C4EBC5BB43D}" type="datetimeFigureOut">
              <a:rPr lang="en-US" smtClean="0"/>
              <a:t>9/4/2021</a:t>
            </a:fld>
            <a:endParaRPr lang="en-US"/>
          </a:p>
        </p:txBody>
      </p:sp>
      <p:sp>
        <p:nvSpPr>
          <p:cNvPr id="5" name="Footer Placeholder 4">
            <a:extLst>
              <a:ext uri="{FF2B5EF4-FFF2-40B4-BE49-F238E27FC236}">
                <a16:creationId xmlns:a16="http://schemas.microsoft.com/office/drawing/2014/main" id="{D44872A1-17BA-49BF-B3FB-9E6EF7262E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020F6D-08B8-4283-A645-B6AAE4142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5F5CE-91A2-48E2-85F5-6C18D0B493C0}" type="slidenum">
              <a:rPr lang="en-US" smtClean="0"/>
              <a:t>‹#›</a:t>
            </a:fld>
            <a:endParaRPr lang="en-US"/>
          </a:p>
        </p:txBody>
      </p:sp>
    </p:spTree>
    <p:extLst>
      <p:ext uri="{BB962C8B-B14F-4D97-AF65-F5344CB8AC3E}">
        <p14:creationId xmlns:p14="http://schemas.microsoft.com/office/powerpoint/2010/main" val="3717032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AF2B08-72A6-471A-A6A5-85E2791007FE}"/>
              </a:ext>
            </a:extLst>
          </p:cNvPr>
          <p:cNvSpPr/>
          <p:nvPr/>
        </p:nvSpPr>
        <p:spPr>
          <a:xfrm>
            <a:off x="1891291" y="528935"/>
            <a:ext cx="8409418" cy="175432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a:ln/>
                <a:solidFill>
                  <a:schemeClr val="accent3"/>
                </a:solidFill>
                <a:effectLst/>
              </a:rPr>
              <a:t>CNN</a:t>
            </a:r>
          </a:p>
          <a:p>
            <a:pPr algn="ctr"/>
            <a:r>
              <a:rPr lang="en-US" sz="5400" b="1">
                <a:ln/>
                <a:solidFill>
                  <a:schemeClr val="accent3"/>
                </a:solidFill>
              </a:rPr>
              <a:t>Convolution Neural Network</a:t>
            </a:r>
            <a:endParaRPr lang="en-US" sz="5400" b="1" cap="none" spc="0">
              <a:ln/>
              <a:solidFill>
                <a:schemeClr val="accent3"/>
              </a:solidFill>
              <a:effectLst/>
            </a:endParaRPr>
          </a:p>
        </p:txBody>
      </p:sp>
      <p:pic>
        <p:nvPicPr>
          <p:cNvPr id="1030" name="Picture 6" descr="What is Convolution Neural Network? - gaussian37">
            <a:extLst>
              <a:ext uri="{FF2B5EF4-FFF2-40B4-BE49-F238E27FC236}">
                <a16:creationId xmlns:a16="http://schemas.microsoft.com/office/drawing/2014/main" id="{A6D5F7CA-9AA9-4E39-9466-7B6B40C74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927" y="3206819"/>
            <a:ext cx="10271688" cy="3472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39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onvolution Operation on Volume">
            <a:extLst>
              <a:ext uri="{FF2B5EF4-FFF2-40B4-BE49-F238E27FC236}">
                <a16:creationId xmlns:a16="http://schemas.microsoft.com/office/drawing/2014/main" id="{0038D25C-EFAA-4807-9886-3E757BDD2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270" y="2928729"/>
            <a:ext cx="8660293" cy="37094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328432-001A-489C-9E12-3234B7767FAD}"/>
              </a:ext>
            </a:extLst>
          </p:cNvPr>
          <p:cNvSpPr txBox="1"/>
          <p:nvPr/>
        </p:nvSpPr>
        <p:spPr>
          <a:xfrm>
            <a:off x="192155" y="219814"/>
            <a:ext cx="1749287" cy="553998"/>
          </a:xfrm>
          <a:prstGeom prst="rect">
            <a:avLst/>
          </a:prstGeom>
          <a:noFill/>
        </p:spPr>
        <p:txBody>
          <a:bodyPr wrap="square" rtlCol="0">
            <a:spAutoFit/>
          </a:bodyPr>
          <a:lstStyle/>
          <a:p>
            <a:r>
              <a:rPr lang="en-US" sz="3000" b="1"/>
              <a:t>Filter</a:t>
            </a:r>
          </a:p>
        </p:txBody>
      </p:sp>
      <p:sp>
        <p:nvSpPr>
          <p:cNvPr id="8" name="TextBox 7">
            <a:extLst>
              <a:ext uri="{FF2B5EF4-FFF2-40B4-BE49-F238E27FC236}">
                <a16:creationId xmlns:a16="http://schemas.microsoft.com/office/drawing/2014/main" id="{F1941E43-3A6E-4ABE-B2A8-AA5F134D0B46}"/>
              </a:ext>
            </a:extLst>
          </p:cNvPr>
          <p:cNvSpPr txBox="1"/>
          <p:nvPr/>
        </p:nvSpPr>
        <p:spPr>
          <a:xfrm>
            <a:off x="1643270" y="1020417"/>
            <a:ext cx="8660293" cy="1692771"/>
          </a:xfrm>
          <a:prstGeom prst="rect">
            <a:avLst/>
          </a:prstGeom>
          <a:noFill/>
        </p:spPr>
        <p:txBody>
          <a:bodyPr wrap="square" rtlCol="0">
            <a:spAutoFit/>
          </a:bodyPr>
          <a:lstStyle/>
          <a:p>
            <a:pPr marL="457200" indent="-457200">
              <a:buFont typeface="Arial" panose="020B0604020202020204" pitchFamily="34" charset="0"/>
              <a:buChar char="•"/>
            </a:pPr>
            <a:r>
              <a:rPr lang="en-US" sz="2600"/>
              <a:t>Khi input có nhiều hơn 1 channel (ảnh RGB), thì filter phải khớp với số lượng channel</a:t>
            </a:r>
          </a:p>
          <a:p>
            <a:pPr marL="457200" indent="-457200">
              <a:buFont typeface="Arial" panose="020B0604020202020204" pitchFamily="34" charset="0"/>
              <a:buChar char="•"/>
            </a:pPr>
            <a:r>
              <a:rPr lang="en-US" sz="2600"/>
              <a:t>Để tính toán ô đầu ra, thực hiện tích chập trên từng channel sau đó cộng các kết quả lại với nhau</a:t>
            </a:r>
          </a:p>
        </p:txBody>
      </p:sp>
    </p:spTree>
    <p:extLst>
      <p:ext uri="{BB962C8B-B14F-4D97-AF65-F5344CB8AC3E}">
        <p14:creationId xmlns:p14="http://schemas.microsoft.com/office/powerpoint/2010/main" val="3277318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A328432-001A-489C-9E12-3234B7767FAD}"/>
              </a:ext>
            </a:extLst>
          </p:cNvPr>
          <p:cNvSpPr txBox="1"/>
          <p:nvPr/>
        </p:nvSpPr>
        <p:spPr>
          <a:xfrm>
            <a:off x="192155" y="219814"/>
            <a:ext cx="1749287" cy="553998"/>
          </a:xfrm>
          <a:prstGeom prst="rect">
            <a:avLst/>
          </a:prstGeom>
          <a:noFill/>
        </p:spPr>
        <p:txBody>
          <a:bodyPr wrap="square" rtlCol="0">
            <a:spAutoFit/>
          </a:bodyPr>
          <a:lstStyle/>
          <a:p>
            <a:r>
              <a:rPr lang="en-US" sz="3000" b="1"/>
              <a:t>Filter</a:t>
            </a:r>
          </a:p>
        </p:txBody>
      </p:sp>
      <p:pic>
        <p:nvPicPr>
          <p:cNvPr id="12290" name="Picture 2" descr="Convolution with Multiple Filters">
            <a:extLst>
              <a:ext uri="{FF2B5EF4-FFF2-40B4-BE49-F238E27FC236}">
                <a16:creationId xmlns:a16="http://schemas.microsoft.com/office/drawing/2014/main" id="{D0B0A84F-018A-4D37-957A-55A7DCE69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220" y="2387552"/>
            <a:ext cx="8875614" cy="42506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87C86D9-4E37-4C2B-882B-3E6D0053A535}"/>
              </a:ext>
            </a:extLst>
          </p:cNvPr>
          <p:cNvSpPr txBox="1"/>
          <p:nvPr/>
        </p:nvSpPr>
        <p:spPr>
          <a:xfrm>
            <a:off x="1941442" y="1257516"/>
            <a:ext cx="9057862" cy="646331"/>
          </a:xfrm>
          <a:prstGeom prst="rect">
            <a:avLst/>
          </a:prstGeom>
          <a:noFill/>
        </p:spPr>
        <p:txBody>
          <a:bodyPr wrap="square" rtlCol="0">
            <a:spAutoFit/>
          </a:bodyPr>
          <a:lstStyle/>
          <a:p>
            <a:r>
              <a:rPr lang="en-US"/>
              <a:t>Trong convolution layer, để trích xuất được nhiều đặc trưng thì người ta sẽ áp dụng nhiểu filter khác nhau trên 1 input.</a:t>
            </a:r>
          </a:p>
        </p:txBody>
      </p:sp>
    </p:spTree>
    <p:extLst>
      <p:ext uri="{BB962C8B-B14F-4D97-AF65-F5344CB8AC3E}">
        <p14:creationId xmlns:p14="http://schemas.microsoft.com/office/powerpoint/2010/main" val="3725087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0FEC7C-B074-4752-BA31-DACB4926A877}"/>
              </a:ext>
            </a:extLst>
          </p:cNvPr>
          <p:cNvSpPr/>
          <p:nvPr/>
        </p:nvSpPr>
        <p:spPr>
          <a:xfrm>
            <a:off x="178310" y="0"/>
            <a:ext cx="224080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a:ln/>
                <a:solidFill>
                  <a:schemeClr val="accent3"/>
                </a:solidFill>
                <a:effectLst/>
              </a:rPr>
              <a:t>Tóm lại</a:t>
            </a:r>
          </a:p>
        </p:txBody>
      </p:sp>
      <p:pic>
        <p:nvPicPr>
          <p:cNvPr id="13314" name="Picture 2" descr="One Convolution Layer">
            <a:extLst>
              <a:ext uri="{FF2B5EF4-FFF2-40B4-BE49-F238E27FC236}">
                <a16:creationId xmlns:a16="http://schemas.microsoft.com/office/drawing/2014/main" id="{D1E31932-9423-4259-9DA9-1E4DA355A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713" y="923330"/>
            <a:ext cx="9243392" cy="34253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BCB2D44-B11D-4789-9D51-09621C0A4261}"/>
                  </a:ext>
                </a:extLst>
              </p:cNvPr>
              <p:cNvSpPr txBox="1"/>
              <p:nvPr/>
            </p:nvSpPr>
            <p:spPr>
              <a:xfrm>
                <a:off x="3332922" y="5059979"/>
                <a:ext cx="4263218" cy="138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000"/>
                        <m:t>hyper</m:t>
                      </m:r>
                      <m:r>
                        <m:rPr>
                          <m:nor/>
                        </m:rPr>
                        <a:rPr lang="en-US" sz="2000"/>
                        <m:t>−</m:t>
                      </m:r>
                      <m:r>
                        <m:rPr>
                          <m:nor/>
                        </m:rPr>
                        <a:rPr lang="en-US" sz="2000"/>
                        <m:t>parameters</m:t>
                      </m:r>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𝐾</m:t>
                              </m:r>
                              <m:r>
                                <a:rPr lang="en-US" sz="2000" b="0" i="1" smtClean="0">
                                  <a:latin typeface="Cambria Math" panose="02040503050406030204" pitchFamily="18" charset="0"/>
                                </a:rPr>
                                <m:t>í</m:t>
                              </m:r>
                              <m:r>
                                <a:rPr lang="en-US" sz="2000" b="0" i="1" smtClean="0">
                                  <a:latin typeface="Cambria Math" panose="02040503050406030204" pitchFamily="18" charset="0"/>
                                </a:rPr>
                                <m:t>𝑐h</m:t>
                              </m:r>
                              <m:r>
                                <a:rPr lang="en-US" sz="2000" b="0" i="1" smtClean="0">
                                  <a:latin typeface="Cambria Math" panose="02040503050406030204" pitchFamily="18" charset="0"/>
                                </a:rPr>
                                <m:t> </m:t>
                              </m:r>
                              <m:r>
                                <a:rPr lang="en-US" sz="2000" b="0" i="1" smtClean="0">
                                  <a:latin typeface="Cambria Math" panose="02040503050406030204" pitchFamily="18" charset="0"/>
                                </a:rPr>
                                <m:t>𝑡h</m:t>
                              </m:r>
                              <m:r>
                                <a:rPr lang="en-US" sz="2000" b="0" i="1" smtClean="0">
                                  <a:latin typeface="Cambria Math" panose="02040503050406030204" pitchFamily="18" charset="0"/>
                                </a:rPr>
                                <m:t>ướ</m:t>
                              </m:r>
                              <m:r>
                                <a:rPr lang="en-US" sz="2000" b="0" i="1" smtClean="0">
                                  <a:latin typeface="Cambria Math" panose="02040503050406030204" pitchFamily="18" charset="0"/>
                                </a:rPr>
                                <m:t>𝑐</m:t>
                              </m:r>
                              <m:r>
                                <a:rPr lang="en-US" sz="2000" b="0" i="1" smtClean="0">
                                  <a:latin typeface="Cambria Math" panose="02040503050406030204" pitchFamily="18" charset="0"/>
                                </a:rPr>
                                <m:t> </m:t>
                              </m:r>
                              <m:r>
                                <a:rPr lang="en-US" sz="2000" b="0" i="1" smtClean="0">
                                  <a:latin typeface="Cambria Math" panose="02040503050406030204" pitchFamily="18" charset="0"/>
                                </a:rPr>
                                <m:t>𝑓𝑖𝑙𝑡𝑒𝑟</m:t>
                              </m:r>
                            </m:e>
                            <m:e>
                              <m:r>
                                <a:rPr lang="en-US" sz="2000" b="0" i="1" smtClean="0">
                                  <a:latin typeface="Cambria Math" panose="02040503050406030204" pitchFamily="18" charset="0"/>
                                </a:rPr>
                                <m:t>𝑆</m:t>
                              </m:r>
                              <m:r>
                                <a:rPr lang="en-US" sz="2000" b="0" i="1" smtClean="0">
                                  <a:latin typeface="Cambria Math" panose="02040503050406030204" pitchFamily="18" charset="0"/>
                                </a:rPr>
                                <m:t>ố </m:t>
                              </m:r>
                              <m:r>
                                <a:rPr lang="en-US" sz="2000" b="0" i="1" smtClean="0">
                                  <a:latin typeface="Cambria Math" panose="02040503050406030204" pitchFamily="18" charset="0"/>
                                </a:rPr>
                                <m:t>𝑙</m:t>
                              </m:r>
                              <m:r>
                                <a:rPr lang="en-US" sz="2000" b="0" i="1" smtClean="0">
                                  <a:latin typeface="Cambria Math" panose="02040503050406030204" pitchFamily="18" charset="0"/>
                                </a:rPr>
                                <m:t>ượ</m:t>
                              </m:r>
                              <m:r>
                                <a:rPr lang="en-US" sz="2000" b="0" i="1" smtClean="0">
                                  <a:latin typeface="Cambria Math" panose="02040503050406030204" pitchFamily="18" charset="0"/>
                                </a:rPr>
                                <m:t>𝑛𝑔</m:t>
                              </m:r>
                              <m:r>
                                <a:rPr lang="en-US" sz="2000" b="0" i="1" smtClean="0">
                                  <a:latin typeface="Cambria Math" panose="02040503050406030204" pitchFamily="18" charset="0"/>
                                </a:rPr>
                                <m:t> </m:t>
                              </m:r>
                              <m:r>
                                <a:rPr lang="en-US" sz="2000" b="0" i="1" smtClean="0">
                                  <a:latin typeface="Cambria Math" panose="02040503050406030204" pitchFamily="18" charset="0"/>
                                </a:rPr>
                                <m:t>𝑓𝑖𝑙𝑡𝑒𝑟</m:t>
                              </m:r>
                            </m:e>
                            <m:e>
                              <m:r>
                                <a:rPr lang="en-US" sz="2000" b="0" i="1" smtClean="0">
                                  <a:latin typeface="Cambria Math" panose="02040503050406030204" pitchFamily="18" charset="0"/>
                                </a:rPr>
                                <m:t>𝑆𝑡𝑟𝑖𝑑𝑒</m:t>
                              </m:r>
                            </m:e>
                            <m:e>
                              <m:r>
                                <a:rPr lang="en-US" sz="2000" b="0" i="1" smtClean="0">
                                  <a:latin typeface="Cambria Math" panose="02040503050406030204" pitchFamily="18" charset="0"/>
                                </a:rPr>
                                <m:t>𝑃𝑎𝑑𝑑𝑖𝑛𝑔</m:t>
                              </m:r>
                            </m:e>
                          </m:eqArr>
                        </m:e>
                      </m:d>
                    </m:oMath>
                  </m:oMathPara>
                </a14:m>
                <a:endParaRPr lang="en-US" sz="2000"/>
              </a:p>
            </p:txBody>
          </p:sp>
        </mc:Choice>
        <mc:Fallback xmlns="">
          <p:sp>
            <p:nvSpPr>
              <p:cNvPr id="4" name="TextBox 3">
                <a:extLst>
                  <a:ext uri="{FF2B5EF4-FFF2-40B4-BE49-F238E27FC236}">
                    <a16:creationId xmlns:a16="http://schemas.microsoft.com/office/drawing/2014/main" id="{FBCB2D44-B11D-4789-9D51-09621C0A4261}"/>
                  </a:ext>
                </a:extLst>
              </p:cNvPr>
              <p:cNvSpPr txBox="1">
                <a:spLocks noRot="1" noChangeAspect="1" noMove="1" noResize="1" noEditPoints="1" noAdjustHandles="1" noChangeArrowheads="1" noChangeShapeType="1" noTextEdit="1"/>
              </p:cNvSpPr>
              <p:nvPr/>
            </p:nvSpPr>
            <p:spPr>
              <a:xfrm>
                <a:off x="3332922" y="5059979"/>
                <a:ext cx="4263218" cy="13874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3053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680D0-0253-4C75-85BB-25F7B8B91F71}"/>
              </a:ext>
            </a:extLst>
          </p:cNvPr>
          <p:cNvSpPr/>
          <p:nvPr/>
        </p:nvSpPr>
        <p:spPr>
          <a:xfrm>
            <a:off x="523606" y="249756"/>
            <a:ext cx="2742930"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a:ln/>
                <a:solidFill>
                  <a:schemeClr val="accent3"/>
                </a:solidFill>
              </a:rPr>
              <a:t>Pooling</a:t>
            </a:r>
            <a:r>
              <a:rPr lang="en-US" sz="3600" b="1" cap="none" spc="0">
                <a:ln/>
                <a:solidFill>
                  <a:schemeClr val="accent3"/>
                </a:solidFill>
                <a:effectLst/>
              </a:rPr>
              <a:t> Layer</a:t>
            </a:r>
          </a:p>
        </p:txBody>
      </p:sp>
      <p:pic>
        <p:nvPicPr>
          <p:cNvPr id="14338" name="Picture 2" descr="Pooling Layer">
            <a:extLst>
              <a:ext uri="{FF2B5EF4-FFF2-40B4-BE49-F238E27FC236}">
                <a16:creationId xmlns:a16="http://schemas.microsoft.com/office/drawing/2014/main" id="{E6C3789C-4261-45DA-BEB3-39CB68E14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054" y="3429000"/>
            <a:ext cx="9031891" cy="26802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8D099B-B9B6-4E45-A7CF-AF3632F753B8}"/>
              </a:ext>
            </a:extLst>
          </p:cNvPr>
          <p:cNvSpPr txBox="1"/>
          <p:nvPr/>
        </p:nvSpPr>
        <p:spPr>
          <a:xfrm>
            <a:off x="2067337" y="1108743"/>
            <a:ext cx="8295861" cy="830997"/>
          </a:xfrm>
          <a:prstGeom prst="rect">
            <a:avLst/>
          </a:prstGeom>
          <a:noFill/>
        </p:spPr>
        <p:txBody>
          <a:bodyPr wrap="square" rtlCol="0">
            <a:spAutoFit/>
          </a:bodyPr>
          <a:lstStyle/>
          <a:p>
            <a:r>
              <a:rPr lang="en-US" sz="2400"/>
              <a:t>Pooling layer được sử dụng để làm giảm kích thước của input và giúp tang tốc độ tính toán, giữ lại các đặc trưng nổi bậc.</a:t>
            </a:r>
          </a:p>
        </p:txBody>
      </p:sp>
      <p:sp>
        <p:nvSpPr>
          <p:cNvPr id="4" name="TextBox 3">
            <a:extLst>
              <a:ext uri="{FF2B5EF4-FFF2-40B4-BE49-F238E27FC236}">
                <a16:creationId xmlns:a16="http://schemas.microsoft.com/office/drawing/2014/main" id="{B25438FE-A4F2-4970-80E3-CDC967490648}"/>
              </a:ext>
            </a:extLst>
          </p:cNvPr>
          <p:cNvSpPr txBox="1"/>
          <p:nvPr/>
        </p:nvSpPr>
        <p:spPr>
          <a:xfrm>
            <a:off x="2067338" y="2152397"/>
            <a:ext cx="8295861" cy="461665"/>
          </a:xfrm>
          <a:prstGeom prst="rect">
            <a:avLst/>
          </a:prstGeom>
          <a:noFill/>
        </p:spPr>
        <p:txBody>
          <a:bodyPr wrap="square" rtlCol="0">
            <a:spAutoFit/>
          </a:bodyPr>
          <a:lstStyle/>
          <a:p>
            <a:r>
              <a:rPr lang="en-US" sz="2400"/>
              <a:t>Một vài loại pooling: </a:t>
            </a:r>
            <a:r>
              <a:rPr lang="en-US" sz="2400" b="1"/>
              <a:t>max pooling</a:t>
            </a:r>
            <a:r>
              <a:rPr lang="en-US" sz="2400"/>
              <a:t>, </a:t>
            </a:r>
            <a:r>
              <a:rPr lang="en-US" sz="2400" b="1"/>
              <a:t>avg pooling</a:t>
            </a:r>
          </a:p>
        </p:txBody>
      </p:sp>
    </p:spTree>
    <p:extLst>
      <p:ext uri="{BB962C8B-B14F-4D97-AF65-F5344CB8AC3E}">
        <p14:creationId xmlns:p14="http://schemas.microsoft.com/office/powerpoint/2010/main" val="193819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680D0-0253-4C75-85BB-25F7B8B91F71}"/>
              </a:ext>
            </a:extLst>
          </p:cNvPr>
          <p:cNvSpPr/>
          <p:nvPr/>
        </p:nvSpPr>
        <p:spPr>
          <a:xfrm>
            <a:off x="523606" y="249756"/>
            <a:ext cx="2742930"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a:ln/>
                <a:solidFill>
                  <a:schemeClr val="accent3"/>
                </a:solidFill>
              </a:rPr>
              <a:t>Pooling</a:t>
            </a:r>
            <a:r>
              <a:rPr lang="en-US" sz="3600" b="1" cap="none" spc="0">
                <a:ln/>
                <a:solidFill>
                  <a:schemeClr val="accent3"/>
                </a:solidFill>
                <a:effectLst/>
              </a:rPr>
              <a:t> Layer</a:t>
            </a:r>
          </a:p>
        </p:txBody>
      </p:sp>
      <p:pic>
        <p:nvPicPr>
          <p:cNvPr id="15362" name="Picture 2" descr="Pooling on Volume">
            <a:extLst>
              <a:ext uri="{FF2B5EF4-FFF2-40B4-BE49-F238E27FC236}">
                <a16:creationId xmlns:a16="http://schemas.microsoft.com/office/drawing/2014/main" id="{7372CACC-A63E-412D-B392-BA9EA27DD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644" y="1669360"/>
            <a:ext cx="5845865" cy="37998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5CE747-0C7F-44BB-BA8C-DD65A0F9E118}"/>
                  </a:ext>
                </a:extLst>
              </p:cNvPr>
              <p:cNvSpPr txBox="1"/>
              <p:nvPr/>
            </p:nvSpPr>
            <p:spPr>
              <a:xfrm>
                <a:off x="286148" y="3077977"/>
                <a:ext cx="3923510" cy="982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000" smtClean="0"/>
                        <m:t>hyper</m:t>
                      </m:r>
                      <m:r>
                        <m:rPr>
                          <m:nor/>
                        </m:rPr>
                        <a:rPr lang="en-US" sz="2000" smtClean="0"/>
                        <m:t>−</m:t>
                      </m:r>
                      <m:r>
                        <m:rPr>
                          <m:nor/>
                        </m:rPr>
                        <a:rPr lang="en-US" sz="2000" smtClean="0"/>
                        <m:t>parameters</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𝑓𝑖𝑙𝑡𝑒𝑟</m:t>
                              </m:r>
                              <m:r>
                                <a:rPr lang="en-US" sz="2000" b="0" i="1" smtClean="0">
                                  <a:latin typeface="Cambria Math" panose="02040503050406030204" pitchFamily="18" charset="0"/>
                                </a:rPr>
                                <m:t> </m:t>
                              </m:r>
                              <m:r>
                                <a:rPr lang="en-US" sz="2000" b="0" i="1" smtClean="0">
                                  <a:latin typeface="Cambria Math" panose="02040503050406030204" pitchFamily="18" charset="0"/>
                                </a:rPr>
                                <m:t>𝑠𝑖𝑧𝑒</m:t>
                              </m:r>
                            </m:e>
                            <m:e>
                              <m:r>
                                <a:rPr lang="en-US" sz="2000" b="0" i="1" smtClean="0">
                                  <a:latin typeface="Cambria Math" panose="02040503050406030204" pitchFamily="18" charset="0"/>
                                </a:rPr>
                                <m:t>𝑠𝑡𝑟𝑖𝑑𝑒</m:t>
                              </m:r>
                            </m:e>
                            <m:e>
                              <m:r>
                                <a:rPr lang="en-US" sz="2000" b="0" i="1" smtClean="0">
                                  <a:latin typeface="Cambria Math" panose="02040503050406030204" pitchFamily="18" charset="0"/>
                                </a:rPr>
                                <m:t>𝑡𝑦𝑙𝑒</m:t>
                              </m:r>
                              <m:r>
                                <a:rPr lang="en-US" sz="2000" b="0" i="1" smtClean="0">
                                  <a:latin typeface="Cambria Math" panose="02040503050406030204" pitchFamily="18" charset="0"/>
                                </a:rPr>
                                <m:t>(</m:t>
                              </m:r>
                              <m:r>
                                <a:rPr lang="en-US" sz="2000" b="0" i="1" smtClean="0">
                                  <a:latin typeface="Cambria Math" panose="02040503050406030204" pitchFamily="18" charset="0"/>
                                </a:rPr>
                                <m:t>𝑚𝑎𝑥</m:t>
                              </m:r>
                              <m:r>
                                <a:rPr lang="en-US" sz="2000" b="0" i="1" smtClean="0">
                                  <a:latin typeface="Cambria Math" panose="02040503050406030204" pitchFamily="18" charset="0"/>
                                </a:rPr>
                                <m:t>, </m:t>
                              </m:r>
                              <m:r>
                                <a:rPr lang="en-US" sz="2000" b="0" i="1" smtClean="0">
                                  <a:latin typeface="Cambria Math" panose="02040503050406030204" pitchFamily="18" charset="0"/>
                                </a:rPr>
                                <m:t>𝑎𝑣𝑔</m:t>
                              </m:r>
                              <m:r>
                                <a:rPr lang="en-US" sz="2000" b="0" i="1" smtClean="0">
                                  <a:latin typeface="Cambria Math" panose="02040503050406030204" pitchFamily="18" charset="0"/>
                                </a:rPr>
                                <m:t>)</m:t>
                              </m:r>
                            </m:e>
                          </m:eqArr>
                        </m:e>
                      </m:d>
                    </m:oMath>
                  </m:oMathPara>
                </a14:m>
                <a:endParaRPr lang="en-US" sz="2000"/>
              </a:p>
            </p:txBody>
          </p:sp>
        </mc:Choice>
        <mc:Fallback xmlns="">
          <p:sp>
            <p:nvSpPr>
              <p:cNvPr id="7" name="TextBox 6">
                <a:extLst>
                  <a:ext uri="{FF2B5EF4-FFF2-40B4-BE49-F238E27FC236}">
                    <a16:creationId xmlns:a16="http://schemas.microsoft.com/office/drawing/2014/main" id="{BF5CE747-0C7F-44BB-BA8C-DD65A0F9E118}"/>
                  </a:ext>
                </a:extLst>
              </p:cNvPr>
              <p:cNvSpPr txBox="1">
                <a:spLocks noRot="1" noChangeAspect="1" noMove="1" noResize="1" noEditPoints="1" noAdjustHandles="1" noChangeArrowheads="1" noChangeShapeType="1" noTextEdit="1"/>
              </p:cNvSpPr>
              <p:nvPr/>
            </p:nvSpPr>
            <p:spPr>
              <a:xfrm>
                <a:off x="286148" y="3077977"/>
                <a:ext cx="3923510" cy="98257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771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680D0-0253-4C75-85BB-25F7B8B91F71}"/>
              </a:ext>
            </a:extLst>
          </p:cNvPr>
          <p:cNvSpPr/>
          <p:nvPr/>
        </p:nvSpPr>
        <p:spPr>
          <a:xfrm>
            <a:off x="569227" y="249756"/>
            <a:ext cx="2651688"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a:ln/>
                <a:solidFill>
                  <a:schemeClr val="accent3"/>
                </a:solidFill>
                <a:effectLst/>
              </a:rPr>
              <a:t>Flatten Layer</a:t>
            </a:r>
          </a:p>
        </p:txBody>
      </p:sp>
      <p:pic>
        <p:nvPicPr>
          <p:cNvPr id="16386" name="Picture 2" descr="Convolutional Neural Networks (CNN): Step 3 - Flattening - Blogs -  SuperDataScience | Machine Learning | AI | Data Science Career | Analytics  | Success">
            <a:extLst>
              <a:ext uri="{FF2B5EF4-FFF2-40B4-BE49-F238E27FC236}">
                <a16:creationId xmlns:a16="http://schemas.microsoft.com/office/drawing/2014/main" id="{3EE70142-6C91-4A7D-B532-7777C1B0B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840" y="1603099"/>
            <a:ext cx="824865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906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Nhìn đời theo cách của mạng CNN (visualize feature maps- heatmap) - Mì AI">
            <a:extLst>
              <a:ext uri="{FF2B5EF4-FFF2-40B4-BE49-F238E27FC236}">
                <a16:creationId xmlns:a16="http://schemas.microsoft.com/office/drawing/2014/main" id="{C2B7CC25-347F-4EA7-BC30-1D017EA70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3563"/>
            <a:ext cx="12192000" cy="573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35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D5498-D3B5-40C8-8BC8-F666FDE86015}"/>
              </a:ext>
            </a:extLst>
          </p:cNvPr>
          <p:cNvSpPr txBox="1"/>
          <p:nvPr/>
        </p:nvSpPr>
        <p:spPr>
          <a:xfrm>
            <a:off x="861391" y="1305341"/>
            <a:ext cx="10469218" cy="4247317"/>
          </a:xfrm>
          <a:prstGeom prst="rect">
            <a:avLst/>
          </a:prstGeom>
          <a:noFill/>
        </p:spPr>
        <p:txBody>
          <a:bodyPr wrap="square" rtlCol="0">
            <a:spAutoFit/>
          </a:bodyPr>
          <a:lstStyle/>
          <a:p>
            <a:r>
              <a:rPr lang="en-US" sz="3000"/>
              <a:t>Các bước train model</a:t>
            </a:r>
          </a:p>
          <a:p>
            <a:pPr marL="342900" indent="-342900">
              <a:buFont typeface="+mj-lt"/>
              <a:buAutoNum type="arabicPeriod"/>
            </a:pPr>
            <a:r>
              <a:rPr lang="en-US" sz="3000"/>
              <a:t>Khởi tạo các filter, weight và bias bằng cách ramdom giá trị ngẫu nhiên</a:t>
            </a:r>
          </a:p>
          <a:p>
            <a:pPr marL="342900" indent="-342900">
              <a:buFont typeface="+mj-lt"/>
              <a:buAutoNum type="arabicPeriod"/>
            </a:pPr>
            <a:r>
              <a:rPr lang="en-US" sz="3000"/>
              <a:t>Đưa tập dữ liệu training vào mô hình, thực hiện forward propagation tìm output là xác suất của từng class</a:t>
            </a:r>
          </a:p>
          <a:p>
            <a:pPr marL="342900" indent="-342900">
              <a:buFont typeface="+mj-lt"/>
              <a:buAutoNum type="arabicPeriod"/>
            </a:pPr>
            <a:r>
              <a:rPr lang="en-US" sz="3000"/>
              <a:t>Tính loss, kiểm tra loss đủ nhỏ thì dừng lại</a:t>
            </a:r>
          </a:p>
          <a:p>
            <a:pPr marL="342900" indent="-342900">
              <a:buFont typeface="+mj-lt"/>
              <a:buAutoNum type="arabicPeriod"/>
            </a:pPr>
            <a:r>
              <a:rPr lang="en-US" sz="3000"/>
              <a:t>Sử dụng thuật toán Backpropagation để cập nhật lại các parameter cho mô hình</a:t>
            </a:r>
          </a:p>
          <a:p>
            <a:pPr marL="342900" indent="-342900">
              <a:buFont typeface="+mj-lt"/>
              <a:buAutoNum type="arabicPeriod"/>
            </a:pPr>
            <a:r>
              <a:rPr lang="en-US" sz="3000"/>
              <a:t>Lập lại từ bước 2 -&gt; 4</a:t>
            </a:r>
          </a:p>
        </p:txBody>
      </p:sp>
    </p:spTree>
    <p:extLst>
      <p:ext uri="{BB962C8B-B14F-4D97-AF65-F5344CB8AC3E}">
        <p14:creationId xmlns:p14="http://schemas.microsoft.com/office/powerpoint/2010/main" val="266544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90628-117F-4500-A3DA-4E79ABFF02F5}"/>
              </a:ext>
            </a:extLst>
          </p:cNvPr>
          <p:cNvSpPr/>
          <p:nvPr/>
        </p:nvSpPr>
        <p:spPr>
          <a:xfrm>
            <a:off x="510422" y="342521"/>
            <a:ext cx="2000677"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a:ln/>
                <a:solidFill>
                  <a:schemeClr val="accent3"/>
                </a:solidFill>
                <a:effectLst/>
              </a:rPr>
              <a:t>Inception</a:t>
            </a:r>
          </a:p>
        </p:txBody>
      </p:sp>
      <p:pic>
        <p:nvPicPr>
          <p:cNvPr id="18438" name="Picture 6" descr="Transfer Learning mạng Inception Net V3, Car Image Classification - Mì AI">
            <a:extLst>
              <a:ext uri="{FF2B5EF4-FFF2-40B4-BE49-F238E27FC236}">
                <a16:creationId xmlns:a16="http://schemas.microsoft.com/office/drawing/2014/main" id="{770E4DC6-9515-4DC2-AA24-47275DD6E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43703"/>
            <a:ext cx="12192000" cy="5164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50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90628-117F-4500-A3DA-4E79ABFF02F5}"/>
              </a:ext>
            </a:extLst>
          </p:cNvPr>
          <p:cNvSpPr/>
          <p:nvPr/>
        </p:nvSpPr>
        <p:spPr>
          <a:xfrm>
            <a:off x="757123" y="342521"/>
            <a:ext cx="1507272"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a:ln/>
                <a:solidFill>
                  <a:schemeClr val="accent3"/>
                </a:solidFill>
                <a:effectLst/>
              </a:rPr>
              <a:t>VGG16</a:t>
            </a:r>
          </a:p>
        </p:txBody>
      </p:sp>
      <p:pic>
        <p:nvPicPr>
          <p:cNvPr id="18436" name="Picture 4" descr="VGG16 - Convolutional Network for Classification and Detection">
            <a:extLst>
              <a:ext uri="{FF2B5EF4-FFF2-40B4-BE49-F238E27FC236}">
                <a16:creationId xmlns:a16="http://schemas.microsoft.com/office/drawing/2014/main" id="{D689923D-2E57-4935-ACCA-3F383DF3A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332465"/>
            <a:ext cx="8572500"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8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56BEA6-DAC3-431C-B7C5-61760F4290B2}"/>
              </a:ext>
            </a:extLst>
          </p:cNvPr>
          <p:cNvSpPr/>
          <p:nvPr/>
        </p:nvSpPr>
        <p:spPr>
          <a:xfrm>
            <a:off x="732515" y="542187"/>
            <a:ext cx="3014223"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err="1">
                <a:ln/>
                <a:solidFill>
                  <a:schemeClr val="accent3"/>
                </a:solidFill>
                <a:effectLst/>
              </a:rPr>
              <a:t>Ứng</a:t>
            </a:r>
            <a:r>
              <a:rPr lang="en-US" sz="3600" b="1" cap="none" spc="0">
                <a:ln/>
                <a:solidFill>
                  <a:schemeClr val="accent3"/>
                </a:solidFill>
                <a:effectLst/>
              </a:rPr>
              <a:t> </a:t>
            </a:r>
            <a:r>
              <a:rPr lang="en-US" sz="3600" b="1" cap="none" spc="0" err="1">
                <a:ln/>
                <a:solidFill>
                  <a:schemeClr val="accent3"/>
                </a:solidFill>
                <a:effectLst/>
              </a:rPr>
              <a:t>dụng</a:t>
            </a:r>
            <a:r>
              <a:rPr lang="en-US" sz="3600" b="1" cap="none" spc="0">
                <a:ln/>
                <a:solidFill>
                  <a:schemeClr val="accent3"/>
                </a:solidFill>
                <a:effectLst/>
              </a:rPr>
              <a:t> CNN</a:t>
            </a:r>
          </a:p>
        </p:txBody>
      </p:sp>
      <p:pic>
        <p:nvPicPr>
          <p:cNvPr id="2052" name="Picture 4" descr="Mask R-CNN — Computer Vision — DATA SCIENCE">
            <a:extLst>
              <a:ext uri="{FF2B5EF4-FFF2-40B4-BE49-F238E27FC236}">
                <a16:creationId xmlns:a16="http://schemas.microsoft.com/office/drawing/2014/main" id="{FEEDE851-B61A-400D-94D3-F0872624A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4" y="3352284"/>
            <a:ext cx="7057335" cy="29635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uitive Adopts Synopsys&amp;#39; Embedded Vision Processor IP to Accelerate Computer  Vision and Deep Learning Algorithms | Inuitive">
            <a:extLst>
              <a:ext uri="{FF2B5EF4-FFF2-40B4-BE49-F238E27FC236}">
                <a16:creationId xmlns:a16="http://schemas.microsoft.com/office/drawing/2014/main" id="{1848BC67-F0EB-4CD5-8C90-4DB21190A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0" y="3770663"/>
            <a:ext cx="4095750" cy="28098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C57D21-D3BA-4195-ACE7-5092726EAFFB}"/>
              </a:ext>
            </a:extLst>
          </p:cNvPr>
          <p:cNvSpPr/>
          <p:nvPr/>
        </p:nvSpPr>
        <p:spPr>
          <a:xfrm>
            <a:off x="732515" y="1716403"/>
            <a:ext cx="2805704" cy="553998"/>
          </a:xfrm>
          <a:prstGeom prst="rect">
            <a:avLst/>
          </a:prstGeom>
          <a:noFill/>
        </p:spPr>
        <p:txBody>
          <a:bodyPr wrap="none" lIns="91440" tIns="45720" rIns="91440" bIns="45720">
            <a:spAutoFit/>
          </a:bodyPr>
          <a:lstStyle/>
          <a:p>
            <a:pPr algn="ctr"/>
            <a:r>
              <a:rPr lang="en-US" sz="30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Computer vision</a:t>
            </a:r>
          </a:p>
        </p:txBody>
      </p:sp>
    </p:spTree>
    <p:extLst>
      <p:ext uri="{BB962C8B-B14F-4D97-AF65-F5344CB8AC3E}">
        <p14:creationId xmlns:p14="http://schemas.microsoft.com/office/powerpoint/2010/main" val="2732238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90628-117F-4500-A3DA-4E79ABFF02F5}"/>
              </a:ext>
            </a:extLst>
          </p:cNvPr>
          <p:cNvSpPr/>
          <p:nvPr/>
        </p:nvSpPr>
        <p:spPr>
          <a:xfrm>
            <a:off x="502441" y="342521"/>
            <a:ext cx="2016642"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a:ln/>
                <a:solidFill>
                  <a:schemeClr val="accent3"/>
                </a:solidFill>
              </a:rPr>
              <a:t>ResNet50</a:t>
            </a:r>
            <a:endParaRPr lang="en-US" sz="3600" b="1" cap="none" spc="0">
              <a:ln/>
              <a:solidFill>
                <a:schemeClr val="accent3"/>
              </a:solidFill>
              <a:effectLst/>
            </a:endParaRPr>
          </a:p>
        </p:txBody>
      </p:sp>
      <p:pic>
        <p:nvPicPr>
          <p:cNvPr id="20482" name="Picture 2" descr="resnet Architecture">
            <a:extLst>
              <a:ext uri="{FF2B5EF4-FFF2-40B4-BE49-F238E27FC236}">
                <a16:creationId xmlns:a16="http://schemas.microsoft.com/office/drawing/2014/main" id="{12FE6392-6AF1-4A37-BB03-BC31562F5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505214" y="-1442438"/>
            <a:ext cx="4955144" cy="10960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552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56BEA6-DAC3-431C-B7C5-61760F4290B2}"/>
              </a:ext>
            </a:extLst>
          </p:cNvPr>
          <p:cNvSpPr/>
          <p:nvPr/>
        </p:nvSpPr>
        <p:spPr>
          <a:xfrm>
            <a:off x="851784" y="502431"/>
            <a:ext cx="3014223"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err="1">
                <a:ln/>
                <a:solidFill>
                  <a:schemeClr val="accent3"/>
                </a:solidFill>
                <a:effectLst/>
              </a:rPr>
              <a:t>Ứng</a:t>
            </a:r>
            <a:r>
              <a:rPr lang="en-US" sz="3600" b="1" cap="none" spc="0">
                <a:ln/>
                <a:solidFill>
                  <a:schemeClr val="accent3"/>
                </a:solidFill>
                <a:effectLst/>
              </a:rPr>
              <a:t> </a:t>
            </a:r>
            <a:r>
              <a:rPr lang="en-US" sz="3600" b="1" cap="none" spc="0" err="1">
                <a:ln/>
                <a:solidFill>
                  <a:schemeClr val="accent3"/>
                </a:solidFill>
                <a:effectLst/>
              </a:rPr>
              <a:t>dụng</a:t>
            </a:r>
            <a:r>
              <a:rPr lang="en-US" sz="3600" b="1" cap="none" spc="0">
                <a:ln/>
                <a:solidFill>
                  <a:schemeClr val="accent3"/>
                </a:solidFill>
                <a:effectLst/>
              </a:rPr>
              <a:t> CNN</a:t>
            </a:r>
          </a:p>
        </p:txBody>
      </p:sp>
      <p:sp>
        <p:nvSpPr>
          <p:cNvPr id="7" name="Rectangle 6">
            <a:extLst>
              <a:ext uri="{FF2B5EF4-FFF2-40B4-BE49-F238E27FC236}">
                <a16:creationId xmlns:a16="http://schemas.microsoft.com/office/drawing/2014/main" id="{1D3FCDA3-D23C-4BBA-B0E9-0F3FEE86C3AF}"/>
              </a:ext>
            </a:extLst>
          </p:cNvPr>
          <p:cNvSpPr/>
          <p:nvPr/>
        </p:nvSpPr>
        <p:spPr>
          <a:xfrm>
            <a:off x="1094989" y="1477864"/>
            <a:ext cx="805029" cy="1015663"/>
          </a:xfrm>
          <a:prstGeom prst="rect">
            <a:avLst/>
          </a:prstGeom>
          <a:noFill/>
        </p:spPr>
        <p:txBody>
          <a:bodyPr wrap="none" lIns="91440" tIns="45720" rIns="91440" bIns="45720">
            <a:spAutoFit/>
          </a:bodyPr>
          <a:lstStyle/>
          <a:p>
            <a:pPr algn="ctr"/>
            <a:r>
              <a:rPr lang="en-US" sz="30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NLP</a:t>
            </a:r>
          </a:p>
          <a:p>
            <a:pPr algn="ctr"/>
            <a:endParaRPr lang="en-US" sz="30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3074" name="Picture 2" descr="Thuật toán CNN - Áp dụng CNN vào bài toán xử lý ngôn ngữ tự nhiên">
            <a:extLst>
              <a:ext uri="{FF2B5EF4-FFF2-40B4-BE49-F238E27FC236}">
                <a16:creationId xmlns:a16="http://schemas.microsoft.com/office/drawing/2014/main" id="{39F282BB-0FD9-4EEE-BC9E-FD3F945FF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067" y="808383"/>
            <a:ext cx="8629456" cy="5771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35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When and When Not to Use Deep Learning">
            <a:extLst>
              <a:ext uri="{FF2B5EF4-FFF2-40B4-BE49-F238E27FC236}">
                <a16:creationId xmlns:a16="http://schemas.microsoft.com/office/drawing/2014/main" id="{933B551E-572A-40EB-A13F-EE2BD11EB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226" y="2095085"/>
            <a:ext cx="8459442" cy="41313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AF7E0B4-AD07-4797-826A-299C3532256E}"/>
              </a:ext>
            </a:extLst>
          </p:cNvPr>
          <p:cNvSpPr/>
          <p:nvPr/>
        </p:nvSpPr>
        <p:spPr>
          <a:xfrm>
            <a:off x="133085" y="396412"/>
            <a:ext cx="596291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err="1">
                <a:ln/>
                <a:solidFill>
                  <a:schemeClr val="accent3"/>
                </a:solidFill>
                <a:effectLst/>
              </a:rPr>
              <a:t>Trích</a:t>
            </a:r>
            <a:r>
              <a:rPr lang="en-US" sz="5400" b="1" cap="none" spc="0">
                <a:ln/>
                <a:solidFill>
                  <a:schemeClr val="accent3"/>
                </a:solidFill>
                <a:effectLst/>
              </a:rPr>
              <a:t> </a:t>
            </a:r>
            <a:r>
              <a:rPr lang="en-US" sz="5400" b="1" cap="none" spc="0" err="1">
                <a:ln/>
                <a:solidFill>
                  <a:schemeClr val="accent3"/>
                </a:solidFill>
                <a:effectLst/>
              </a:rPr>
              <a:t>xuất</a:t>
            </a:r>
            <a:r>
              <a:rPr lang="en-US" sz="5400" b="1" cap="none" spc="0">
                <a:ln/>
                <a:solidFill>
                  <a:schemeClr val="accent3"/>
                </a:solidFill>
                <a:effectLst/>
              </a:rPr>
              <a:t> </a:t>
            </a:r>
            <a:r>
              <a:rPr lang="en-US" sz="5400" b="1" cap="none" spc="0" err="1">
                <a:ln/>
                <a:solidFill>
                  <a:schemeClr val="accent3"/>
                </a:solidFill>
                <a:effectLst/>
              </a:rPr>
              <a:t>đặc</a:t>
            </a:r>
            <a:r>
              <a:rPr lang="en-US" sz="5400" b="1" cap="none" spc="0">
                <a:ln/>
                <a:solidFill>
                  <a:schemeClr val="accent3"/>
                </a:solidFill>
                <a:effectLst/>
              </a:rPr>
              <a:t> </a:t>
            </a:r>
            <a:r>
              <a:rPr lang="en-US" sz="5400" b="1" cap="none" spc="0" err="1">
                <a:ln/>
                <a:solidFill>
                  <a:schemeClr val="accent3"/>
                </a:solidFill>
                <a:effectLst/>
              </a:rPr>
              <a:t>trưng</a:t>
            </a:r>
            <a:endParaRPr lang="en-US" sz="5400" b="1" cap="none" spc="0">
              <a:ln/>
              <a:solidFill>
                <a:schemeClr val="accent3"/>
              </a:solidFill>
              <a:effectLst/>
            </a:endParaRPr>
          </a:p>
        </p:txBody>
      </p:sp>
    </p:spTree>
    <p:extLst>
      <p:ext uri="{BB962C8B-B14F-4D97-AF65-F5344CB8AC3E}">
        <p14:creationId xmlns:p14="http://schemas.microsoft.com/office/powerpoint/2010/main" val="232447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36FF3A-8A5A-47B7-9CAD-D4913A6EF9CF}"/>
              </a:ext>
            </a:extLst>
          </p:cNvPr>
          <p:cNvSpPr/>
          <p:nvPr/>
        </p:nvSpPr>
        <p:spPr>
          <a:xfrm>
            <a:off x="299307" y="436170"/>
            <a:ext cx="6769610"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a:ln/>
                <a:solidFill>
                  <a:schemeClr val="accent3"/>
                </a:solidFill>
                <a:effectLst/>
              </a:rPr>
              <a:t>Vấn đề của mạng NN truyền thống</a:t>
            </a:r>
          </a:p>
        </p:txBody>
      </p:sp>
      <p:pic>
        <p:nvPicPr>
          <p:cNvPr id="5122" name="Picture 2" descr="Activation Functions | Fundamentals Of Deep Learning">
            <a:extLst>
              <a:ext uri="{FF2B5EF4-FFF2-40B4-BE49-F238E27FC236}">
                <a16:creationId xmlns:a16="http://schemas.microsoft.com/office/drawing/2014/main" id="{4290A517-55EF-4164-B243-33FA78968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128" y="2340664"/>
            <a:ext cx="6836192" cy="37288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B30A11-9E99-49A5-B449-F038863B784D}"/>
              </a:ext>
            </a:extLst>
          </p:cNvPr>
          <p:cNvSpPr txBox="1"/>
          <p:nvPr/>
        </p:nvSpPr>
        <p:spPr>
          <a:xfrm>
            <a:off x="299307" y="1619757"/>
            <a:ext cx="4272693" cy="5170646"/>
          </a:xfrm>
          <a:prstGeom prst="rect">
            <a:avLst/>
          </a:prstGeom>
          <a:noFill/>
        </p:spPr>
        <p:txBody>
          <a:bodyPr wrap="square" rtlCol="0">
            <a:spAutoFit/>
          </a:bodyPr>
          <a:lstStyle/>
          <a:p>
            <a:r>
              <a:rPr lang="en-US" sz="2200"/>
              <a:t>Ví dụ:</a:t>
            </a:r>
          </a:p>
          <a:p>
            <a:pPr marL="342900" indent="-342900">
              <a:buFont typeface="Arial" panose="020B0604020202020204" pitchFamily="34" charset="0"/>
              <a:buChar char="•"/>
            </a:pPr>
            <a:r>
              <a:rPr lang="en-US" sz="2200"/>
              <a:t>Ảnh đầu vào có kích thước 512x512x3 thì trước khi vào mạng thì phải flatten thành 786.342</a:t>
            </a:r>
          </a:p>
          <a:p>
            <a:pPr marL="342900" indent="-342900">
              <a:buFont typeface="Arial" panose="020B0604020202020204" pitchFamily="34" charset="0"/>
              <a:buChar char="•"/>
            </a:pPr>
            <a:r>
              <a:rPr lang="en-US" sz="2200"/>
              <a:t>Nếu layer 1 có số lượng node là 100 thì số lượng weight cho layer 1 là: 78.634.200</a:t>
            </a:r>
          </a:p>
          <a:p>
            <a:pPr marL="285750" indent="-285750">
              <a:buFont typeface="Symbol" panose="05050102010706020507" pitchFamily="18" charset="2"/>
              <a:buChar char="Þ"/>
            </a:pPr>
            <a:r>
              <a:rPr lang="en-US" sz="2200"/>
              <a:t> Số lượng tham số quá lớn chưa kể phía sau còn có n layers. Dẫn đến tính toán chậm</a:t>
            </a:r>
          </a:p>
          <a:p>
            <a:pPr marL="285750" indent="-285750">
              <a:buFont typeface="Symbol" panose="05050102010706020507" pitchFamily="18" charset="2"/>
              <a:buChar char="Þ"/>
            </a:pPr>
            <a:r>
              <a:rPr lang="en-US" sz="2200"/>
              <a:t> </a:t>
            </a:r>
            <a:r>
              <a:rPr lang="en-US" sz="2200" b="1"/>
              <a:t>CNN sinh ra để giải quyết vấn đề này, lấy ra những đặc trưng chính, bỏ đi những đặc trưng không cần thiết</a:t>
            </a:r>
          </a:p>
        </p:txBody>
      </p:sp>
    </p:spTree>
    <p:extLst>
      <p:ext uri="{BB962C8B-B14F-4D97-AF65-F5344CB8AC3E}">
        <p14:creationId xmlns:p14="http://schemas.microsoft.com/office/powerpoint/2010/main" val="60998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514FBF-7A7D-43C5-A65B-ED50F2A0BF59}"/>
              </a:ext>
            </a:extLst>
          </p:cNvPr>
          <p:cNvSpPr/>
          <p:nvPr/>
        </p:nvSpPr>
        <p:spPr>
          <a:xfrm>
            <a:off x="511381" y="103982"/>
            <a:ext cx="3642023"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a:ln/>
                <a:solidFill>
                  <a:schemeClr val="accent3"/>
                </a:solidFill>
                <a:effectLst/>
              </a:rPr>
              <a:t>Convolution Layer</a:t>
            </a:r>
          </a:p>
        </p:txBody>
      </p:sp>
      <p:pic>
        <p:nvPicPr>
          <p:cNvPr id="6146" name="Picture 2">
            <a:extLst>
              <a:ext uri="{FF2B5EF4-FFF2-40B4-BE49-F238E27FC236}">
                <a16:creationId xmlns:a16="http://schemas.microsoft.com/office/drawing/2014/main" id="{2D474697-F18B-4CB1-9C1A-828605846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 y="1029493"/>
            <a:ext cx="11953875"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6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C136BD-E151-4FCC-A058-3FBA76EAC1D1}"/>
              </a:ext>
            </a:extLst>
          </p:cNvPr>
          <p:cNvSpPr/>
          <p:nvPr/>
        </p:nvSpPr>
        <p:spPr>
          <a:xfrm>
            <a:off x="511381" y="103982"/>
            <a:ext cx="3642023"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a:ln/>
                <a:solidFill>
                  <a:schemeClr val="accent3"/>
                </a:solidFill>
                <a:effectLst/>
              </a:rPr>
              <a:t>Convolution Layer</a:t>
            </a:r>
          </a:p>
        </p:txBody>
      </p:sp>
      <p:pic>
        <p:nvPicPr>
          <p:cNvPr id="7172" name="Picture 4" descr="Convolution Operation 1">
            <a:extLst>
              <a:ext uri="{FF2B5EF4-FFF2-40B4-BE49-F238E27FC236}">
                <a16:creationId xmlns:a16="http://schemas.microsoft.com/office/drawing/2014/main" id="{FAB88C9C-6A51-4242-B386-23D3B42C2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40" y="1450078"/>
            <a:ext cx="10021126" cy="420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17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5B4283-DEFE-4A34-B190-7636026AC049}"/>
              </a:ext>
            </a:extLst>
          </p:cNvPr>
          <p:cNvSpPr txBox="1"/>
          <p:nvPr/>
        </p:nvSpPr>
        <p:spPr>
          <a:xfrm>
            <a:off x="887895" y="624868"/>
            <a:ext cx="1749287" cy="553998"/>
          </a:xfrm>
          <a:prstGeom prst="rect">
            <a:avLst/>
          </a:prstGeom>
          <a:noFill/>
        </p:spPr>
        <p:txBody>
          <a:bodyPr wrap="square" rtlCol="0">
            <a:spAutoFit/>
          </a:bodyPr>
          <a:lstStyle/>
          <a:p>
            <a:r>
              <a:rPr lang="en-US" sz="3000" b="1"/>
              <a:t>Stride</a:t>
            </a:r>
          </a:p>
        </p:txBody>
      </p:sp>
      <p:pic>
        <p:nvPicPr>
          <p:cNvPr id="9220" name="Picture 4" descr="Student Notes: Convolutional Neural Networks (CNN) Introduction – Belajar  Pembelajaran Mesin Indonesia">
            <a:extLst>
              <a:ext uri="{FF2B5EF4-FFF2-40B4-BE49-F238E27FC236}">
                <a16:creationId xmlns:a16="http://schemas.microsoft.com/office/drawing/2014/main" id="{B4AFDEAF-ED43-4843-A5A1-09E3CF9AF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461" y="2454460"/>
            <a:ext cx="8935883" cy="37786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540CA7-B323-477E-8A33-AE261F66E3D7}"/>
              </a:ext>
            </a:extLst>
          </p:cNvPr>
          <p:cNvSpPr txBox="1"/>
          <p:nvPr/>
        </p:nvSpPr>
        <p:spPr>
          <a:xfrm>
            <a:off x="1099930" y="1449994"/>
            <a:ext cx="7566992" cy="400110"/>
          </a:xfrm>
          <a:prstGeom prst="rect">
            <a:avLst/>
          </a:prstGeom>
          <a:noFill/>
        </p:spPr>
        <p:txBody>
          <a:bodyPr wrap="square" rtlCol="0">
            <a:spAutoFit/>
          </a:bodyPr>
          <a:lstStyle/>
          <a:p>
            <a:r>
              <a:rPr lang="en-US" sz="2000"/>
              <a:t>Stride là số lượng mà bộ lọc di chuyển sau mỗi lần tính toán</a:t>
            </a:r>
          </a:p>
        </p:txBody>
      </p:sp>
    </p:spTree>
    <p:extLst>
      <p:ext uri="{BB962C8B-B14F-4D97-AF65-F5344CB8AC3E}">
        <p14:creationId xmlns:p14="http://schemas.microsoft.com/office/powerpoint/2010/main" val="115965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5B4283-DEFE-4A34-B190-7636026AC049}"/>
              </a:ext>
            </a:extLst>
          </p:cNvPr>
          <p:cNvSpPr txBox="1"/>
          <p:nvPr/>
        </p:nvSpPr>
        <p:spPr>
          <a:xfrm>
            <a:off x="516834" y="512999"/>
            <a:ext cx="1749287" cy="553998"/>
          </a:xfrm>
          <a:prstGeom prst="rect">
            <a:avLst/>
          </a:prstGeom>
          <a:noFill/>
        </p:spPr>
        <p:txBody>
          <a:bodyPr wrap="square" rtlCol="0">
            <a:spAutoFit/>
          </a:bodyPr>
          <a:lstStyle/>
          <a:p>
            <a:r>
              <a:rPr lang="en-US" sz="3000" b="1"/>
              <a:t>Padding</a:t>
            </a:r>
          </a:p>
        </p:txBody>
      </p:sp>
      <p:pic>
        <p:nvPicPr>
          <p:cNvPr id="10242" name="Picture 2" descr="Padding">
            <a:extLst>
              <a:ext uri="{FF2B5EF4-FFF2-40B4-BE49-F238E27FC236}">
                <a16:creationId xmlns:a16="http://schemas.microsoft.com/office/drawing/2014/main" id="{7110FFAB-5734-4763-9F41-3D858688C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965" y="512999"/>
            <a:ext cx="7447722" cy="38568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EE5D9D-521C-4E04-B77A-77811453A466}"/>
              </a:ext>
            </a:extLst>
          </p:cNvPr>
          <p:cNvSpPr txBox="1"/>
          <p:nvPr/>
        </p:nvSpPr>
        <p:spPr>
          <a:xfrm>
            <a:off x="384313" y="1974574"/>
            <a:ext cx="3763617" cy="4093428"/>
          </a:xfrm>
          <a:prstGeom prst="rect">
            <a:avLst/>
          </a:prstGeom>
          <a:noFill/>
        </p:spPr>
        <p:txBody>
          <a:bodyPr wrap="square" rtlCol="0">
            <a:spAutoFit/>
          </a:bodyPr>
          <a:lstStyle/>
          <a:p>
            <a:pPr marL="285750" indent="-285750">
              <a:buFontTx/>
              <a:buChar char="-"/>
            </a:pPr>
            <a:r>
              <a:rPr lang="en-US" sz="2000"/>
              <a:t>Một vấn đề rắc rối khi áp dụng các tầng tích chập là việc có thể mất một số điểm ảnh trên biên của ảnh. Vì chúng ta sử dụng bộ lọc nhỏ, với mộ phép tích chập thì ta có thể mất một ít điểm ảnh ở biên, nhưng những mất mát này có thể tích lũy dần qua nhiều lớp tích chập.</a:t>
            </a:r>
          </a:p>
          <a:p>
            <a:r>
              <a:rPr lang="en-US" sz="2000"/>
              <a:t>=&gt; Giải pháp: chèn thêm các điểm ảnh xung quanh đường biên của bức ảnh đầu vào, làm tăng kích thước của ảnh</a:t>
            </a:r>
          </a:p>
        </p:txBody>
      </p:sp>
      <p:sp>
        <p:nvSpPr>
          <p:cNvPr id="5" name="TextBox 4">
            <a:extLst>
              <a:ext uri="{FF2B5EF4-FFF2-40B4-BE49-F238E27FC236}">
                <a16:creationId xmlns:a16="http://schemas.microsoft.com/office/drawing/2014/main" id="{938FCECA-6A95-4BB6-935B-E67F2CD9BEDA}"/>
              </a:ext>
            </a:extLst>
          </p:cNvPr>
          <p:cNvSpPr txBox="1"/>
          <p:nvPr/>
        </p:nvSpPr>
        <p:spPr>
          <a:xfrm>
            <a:off x="5194851" y="4815097"/>
            <a:ext cx="6347791" cy="1569660"/>
          </a:xfrm>
          <a:prstGeom prst="rect">
            <a:avLst/>
          </a:prstGeom>
          <a:noFill/>
        </p:spPr>
        <p:txBody>
          <a:bodyPr wrap="square" rtlCol="0">
            <a:spAutoFit/>
          </a:bodyPr>
          <a:lstStyle/>
          <a:p>
            <a:pPr marL="285750" indent="-285750">
              <a:buFontTx/>
              <a:buChar char="-"/>
            </a:pPr>
            <a:r>
              <a:rPr lang="en-US" sz="2400"/>
              <a:t>Padding trong keras:</a:t>
            </a:r>
          </a:p>
          <a:p>
            <a:pPr marL="285750" indent="-285750">
              <a:buFont typeface="Wingdings" panose="05000000000000000000" pitchFamily="2" charset="2"/>
              <a:buChar char="ü"/>
            </a:pPr>
            <a:r>
              <a:rPr lang="en-US" sz="2400" b="1"/>
              <a:t>valid</a:t>
            </a:r>
            <a:r>
              <a:rPr lang="en-US" sz="2400"/>
              <a:t>: không padding</a:t>
            </a:r>
          </a:p>
          <a:p>
            <a:pPr marL="285750" indent="-285750">
              <a:buFont typeface="Wingdings" panose="05000000000000000000" pitchFamily="2" charset="2"/>
              <a:buChar char="ü"/>
            </a:pPr>
            <a:r>
              <a:rPr lang="en-US" sz="2400" b="1"/>
              <a:t>same</a:t>
            </a:r>
            <a:r>
              <a:rPr lang="en-US" sz="2400"/>
              <a:t>: padding để kích thước của output bằng với input</a:t>
            </a:r>
          </a:p>
        </p:txBody>
      </p:sp>
    </p:spTree>
    <p:extLst>
      <p:ext uri="{BB962C8B-B14F-4D97-AF65-F5344CB8AC3E}">
        <p14:creationId xmlns:p14="http://schemas.microsoft.com/office/powerpoint/2010/main" val="185350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442</Words>
  <Application>Microsoft Office PowerPoint</Application>
  <PresentationFormat>Widescreen</PresentationFormat>
  <Paragraphs>45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Đặng Văn Nghiêm</dc:creator>
  <cp:lastModifiedBy>Đặng Văn Nghiêm</cp:lastModifiedBy>
  <cp:revision>98</cp:revision>
  <dcterms:created xsi:type="dcterms:W3CDTF">2021-09-03T00:57:54Z</dcterms:created>
  <dcterms:modified xsi:type="dcterms:W3CDTF">2021-09-04T12:08:39Z</dcterms:modified>
</cp:coreProperties>
</file>