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7"/>
  </p:handoutMasterIdLst>
  <p:sldIdLst>
    <p:sldId id="256" r:id="rId3"/>
    <p:sldId id="257" r:id="rId4"/>
    <p:sldId id="259" r:id="rId6"/>
    <p:sldId id="258" r:id="rId7"/>
    <p:sldId id="260" r:id="rId8"/>
    <p:sldId id="261" r:id="rId9"/>
    <p:sldId id="262" r:id="rId10"/>
    <p:sldId id="267" r:id="rId11"/>
    <p:sldId id="263" r:id="rId12"/>
    <p:sldId id="264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ä¸­åº¦æ ·å¼ 2 - å¼ºè°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1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311785" y="462915"/>
            <a:ext cx="9144000" cy="1123950"/>
          </a:xfrm>
        </p:spPr>
        <p:txBody>
          <a:bodyPr>
            <a:normAutofit fontScale="90000"/>
          </a:bodyPr>
          <a:p>
            <a:r>
              <a:rPr lang="en-US" altLang="en-US"/>
              <a:t>Neural Network</a:t>
            </a:r>
            <a:endParaRPr lang="en-US" altLang="en-US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843780" y="2203450"/>
            <a:ext cx="6663690" cy="42843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61303" y="457200"/>
            <a:ext cx="2915920" cy="5530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3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Giảm Gradient </a:t>
            </a:r>
            <a:endParaRPr lang="en-US" altLang="en-US" sz="3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354965" y="1662430"/>
            <a:ext cx="92030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Cách bước: </a:t>
            </a:r>
            <a:endParaRPr lang="en-US" altLang="en-US"/>
          </a:p>
          <a:p>
            <a:r>
              <a:rPr lang="en-US" altLang="en-US"/>
              <a:t>Bước 1: khởi tạo weight (w)</a:t>
            </a:r>
            <a:endParaRPr lang="en-US" altLang="en-US"/>
          </a:p>
          <a:p>
            <a:r>
              <a:rPr lang="en-US" altLang="en-US"/>
              <a:t>Bước 2: w = w - learning_rate * f ’(x)</a:t>
            </a:r>
            <a:endParaRPr lang="en-US" altLang="en-US"/>
          </a:p>
          <a:p>
            <a:r>
              <a:rPr lang="en-US" altLang="en-US"/>
              <a:t>Bước 3: tính lại f(x):</a:t>
            </a:r>
            <a:endParaRPr lang="en-US" altLang="en-US"/>
          </a:p>
          <a:p>
            <a:r>
              <a:rPr lang="en-US" altLang="en-US"/>
              <a:t>	- Nếu f(x) đủ nhỏ thì dừng lại</a:t>
            </a:r>
            <a:endParaRPr lang="en-US" altLang="en-US"/>
          </a:p>
          <a:p>
            <a:r>
              <a:rPr lang="en-US" altLang="en-US"/>
              <a:t>	- Ngược lại tiếp tục bước 2</a:t>
            </a:r>
            <a:endParaRPr lang="en-US" altLang="en-US"/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330190" y="243205"/>
            <a:ext cx="6553835" cy="32810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5" y="3815080"/>
            <a:ext cx="5096510" cy="28282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585" y="3623310"/>
            <a:ext cx="6076950" cy="27476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61303" y="457200"/>
            <a:ext cx="2915920" cy="5530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3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Giảm Gradient </a:t>
            </a:r>
            <a:endParaRPr lang="en-US" altLang="en-US" sz="3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1062990" y="1167130"/>
            <a:ext cx="99974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Nếu learning_rate nhỏ: mỗi lần hàm số giảm rất ít nên cần rất nhiều lần thực hiện bước 2 để hàm số đạt giá trị nhỏ nhất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Nếu learning_rate hợp lý: sau một số lần lặp bước 2 vừa phải thì hàm sẽ đạt giá trị đủ nhỏ.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Nếu learning_rate quá lớn: sẽ gây hiện tượng overshoot và không bao giờ đạt được giá trị nhỏ nhất của hàm.</a:t>
            </a:r>
            <a:endParaRPr 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645" y="2643505"/>
            <a:ext cx="9963785" cy="38646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839788" y="320675"/>
            <a:ext cx="2576830" cy="5530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3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 forward</a:t>
            </a:r>
            <a:endParaRPr lang="en-US" altLang="en-US" sz="3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52145" y="1170940"/>
            <a:ext cx="5038725" cy="49606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967730" y="2195830"/>
            <a:ext cx="59302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i="1">
                <a:latin typeface="URW Bookman" panose="00000400000000000000" charset="0"/>
                <a:cs typeface="URW Bookman" panose="00000400000000000000" charset="0"/>
              </a:rPr>
              <a:t>net</a:t>
            </a:r>
            <a:r>
              <a:rPr lang="en-US" altLang="en-US" sz="2400" i="1" baseline="-25000">
                <a:latin typeface="URW Bookman" panose="00000400000000000000" charset="0"/>
                <a:cs typeface="URW Bookman" panose="00000400000000000000" charset="0"/>
              </a:rPr>
              <a:t>h1</a:t>
            </a:r>
            <a:r>
              <a:rPr lang="en-US" altLang="en-US" sz="2400" i="1">
                <a:latin typeface="URW Bookman" panose="00000400000000000000" charset="0"/>
                <a:cs typeface="URW Bookman" panose="00000400000000000000" charset="0"/>
              </a:rPr>
              <a:t> = 0.15*0.05 +0.2*0.1 +0.35 = 0.3775</a:t>
            </a:r>
            <a:endParaRPr lang="en-US" altLang="en-US" sz="2400" i="1">
              <a:latin typeface="URW Bookman" panose="00000400000000000000" charset="0"/>
              <a:cs typeface="URW Bookman" panose="00000400000000000000" charset="0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967730" y="1000760"/>
            <a:ext cx="498983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600" i="1">
                <a:latin typeface="URW Bookman" panose="00000400000000000000" charset="0"/>
                <a:cs typeface="URW Bookman" panose="00000400000000000000" charset="0"/>
              </a:rPr>
              <a:t>net</a:t>
            </a:r>
            <a:r>
              <a:rPr lang="en-US" altLang="en-US" sz="2600" i="1" baseline="-25000">
                <a:latin typeface="URW Bookman" panose="00000400000000000000" charset="0"/>
                <a:cs typeface="URW Bookman" panose="00000400000000000000" charset="0"/>
              </a:rPr>
              <a:t>h1</a:t>
            </a:r>
            <a:r>
              <a:rPr lang="en-US" altLang="en-US" sz="2600" i="1">
                <a:latin typeface="URW Bookman" panose="00000400000000000000" charset="0"/>
                <a:cs typeface="URW Bookman" panose="00000400000000000000" charset="0"/>
              </a:rPr>
              <a:t> = w</a:t>
            </a:r>
            <a:r>
              <a:rPr lang="en-US" altLang="en-US" sz="2600" i="1" baseline="-25000">
                <a:latin typeface="URW Bookman" panose="00000400000000000000" charset="0"/>
                <a:cs typeface="URW Bookman" panose="00000400000000000000" charset="0"/>
              </a:rPr>
              <a:t>1 </a:t>
            </a:r>
            <a:r>
              <a:rPr lang="en-US" altLang="en-US" sz="2600" i="1">
                <a:latin typeface="URW Bookman" panose="00000400000000000000" charset="0"/>
                <a:cs typeface="URW Bookman" panose="00000400000000000000" charset="0"/>
              </a:rPr>
              <a:t>* i</a:t>
            </a:r>
            <a:r>
              <a:rPr lang="en-US" altLang="en-US" sz="2600" i="1" baseline="-25000">
                <a:latin typeface="URW Bookman" panose="00000400000000000000" charset="0"/>
                <a:cs typeface="URW Bookman" panose="00000400000000000000" charset="0"/>
              </a:rPr>
              <a:t>1</a:t>
            </a:r>
            <a:r>
              <a:rPr lang="en-US" altLang="en-US" sz="2600" i="1">
                <a:latin typeface="URW Bookman" panose="00000400000000000000" charset="0"/>
                <a:cs typeface="URW Bookman" panose="00000400000000000000" charset="0"/>
              </a:rPr>
              <a:t> + w</a:t>
            </a:r>
            <a:r>
              <a:rPr lang="en-US" altLang="en-US" sz="2600" i="1" baseline="-25000">
                <a:latin typeface="URW Bookman" panose="00000400000000000000" charset="0"/>
                <a:cs typeface="URW Bookman" panose="00000400000000000000" charset="0"/>
              </a:rPr>
              <a:t>2</a:t>
            </a:r>
            <a:r>
              <a:rPr lang="en-US" altLang="en-US" sz="2600" i="1">
                <a:latin typeface="URW Bookman" panose="00000400000000000000" charset="0"/>
                <a:cs typeface="URW Bookman" panose="00000400000000000000" charset="0"/>
              </a:rPr>
              <a:t>* i</a:t>
            </a:r>
            <a:r>
              <a:rPr lang="en-US" altLang="en-US" sz="2600" i="1" baseline="-25000">
                <a:latin typeface="URW Bookman" panose="00000400000000000000" charset="0"/>
                <a:cs typeface="URW Bookman" panose="00000400000000000000" charset="0"/>
              </a:rPr>
              <a:t>2</a:t>
            </a:r>
            <a:r>
              <a:rPr lang="en-US" altLang="en-US" sz="2600" i="1">
                <a:latin typeface="URW Bookman" panose="00000400000000000000" charset="0"/>
                <a:cs typeface="URW Bookman" panose="00000400000000000000" charset="0"/>
              </a:rPr>
              <a:t> + b</a:t>
            </a:r>
            <a:r>
              <a:rPr lang="en-US" altLang="en-US" sz="2600" i="1" baseline="-25000">
                <a:latin typeface="URW Bookman" panose="00000400000000000000" charset="0"/>
                <a:cs typeface="URW Bookman" panose="00000400000000000000" charset="0"/>
              </a:rPr>
              <a:t>1 </a:t>
            </a:r>
            <a:r>
              <a:rPr lang="en-US" altLang="en-US" sz="2600" i="1">
                <a:latin typeface="URW Bookman" panose="00000400000000000000" charset="0"/>
                <a:cs typeface="URW Bookman" panose="00000400000000000000" charset="0"/>
              </a:rPr>
              <a:t>* 1</a:t>
            </a:r>
            <a:endParaRPr lang="en-US" altLang="en-US" sz="2600" i="1">
              <a:latin typeface="URW Bookman" panose="00000400000000000000" charset="0"/>
              <a:cs typeface="URW Bookman" panose="00000400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true"/>
              <p:nvPr/>
            </p:nvSpPr>
            <p:spPr>
              <a:xfrm>
                <a:off x="6062980" y="3472815"/>
                <a:ext cx="5930265" cy="69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600" i="1">
                    <a:latin typeface="URW Bookman" panose="00000400000000000000" charset="0"/>
                    <a:cs typeface="URW Bookman" panose="00000400000000000000" charset="0"/>
                  </a:rPr>
                  <a:t>out</a:t>
                </a:r>
                <a:r>
                  <a:rPr lang="en-US" altLang="en-US" sz="2600" i="1" baseline="-25000">
                    <a:latin typeface="URW Bookman" panose="00000400000000000000" charset="0"/>
                    <a:cs typeface="URW Bookman" panose="00000400000000000000" charset="0"/>
                  </a:rPr>
                  <a:t>h1</a:t>
                </a:r>
                <a:r>
                  <a:rPr lang="en-US" altLang="en-US" sz="2600" i="1">
                    <a:latin typeface="URW Bookman" panose="00000400000000000000" charset="0"/>
                    <a:cs typeface="URW Bookman" panose="00000400000000000000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en-US" sz="2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  <m:r>
                          <a:rPr lang="en-US" altLang="en-US" sz="2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sz="26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en-US" sz="26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z="26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26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6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𝑛𝑒𝑡</m:t>
                                </m:r>
                              </m:e>
                              <m:sub>
                                <m:r>
                                  <a:rPr lang="en-US" altLang="en-US" sz="26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ℎ</m:t>
                                </m:r>
                                <m:r>
                                  <a:rPr lang="en-US" altLang="en-US" sz="26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altLang="en-US" sz="2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altLang="en-US" sz="2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sz="2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en-US" sz="2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59</m:t>
                    </m:r>
                  </m:oMath>
                </a14:m>
                <a:r>
                  <a:rPr lang="en-US" altLang="en-US" sz="2600">
                    <a:latin typeface="DejaVu Math TeX Gyre" panose="02000503000000000000" charset="0"/>
                    <a:cs typeface="DejaVu Math TeX Gyre" panose="02000503000000000000" charset="0"/>
                  </a:rPr>
                  <a:t>3269992</a:t>
                </a:r>
                <a:endParaRPr lang="en-US" altLang="en-US" sz="26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1" name="Text Box 1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062980" y="3472815"/>
                <a:ext cx="5930265" cy="690880"/>
              </a:xfrm>
              <a:prstGeom prst="rect">
                <a:avLst/>
              </a:prstGeom>
              <a:blipFill rotWithShape="true">
                <a:blip r:embed="rId2"/>
                <a:stretch>
                  <a:fillRect b="-202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11"/>
          <p:cNvSpPr txBox="true"/>
          <p:nvPr/>
        </p:nvSpPr>
        <p:spPr>
          <a:xfrm>
            <a:off x="6062980" y="4494530"/>
            <a:ext cx="32346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i="1">
                <a:latin typeface="URW Bookman" panose="00000400000000000000" charset="0"/>
                <a:cs typeface="URW Bookman" panose="00000400000000000000" charset="0"/>
                <a:sym typeface="+mn-ea"/>
              </a:rPr>
              <a:t>out</a:t>
            </a:r>
            <a:r>
              <a:rPr lang="en-US" altLang="en-US" sz="2400" i="1" baseline="-25000">
                <a:latin typeface="URW Bookman" panose="00000400000000000000" charset="0"/>
                <a:cs typeface="URW Bookman" panose="00000400000000000000" charset="0"/>
                <a:sym typeface="+mn-ea"/>
              </a:rPr>
              <a:t>h2</a:t>
            </a:r>
            <a:r>
              <a:rPr lang="en-US" altLang="en-US" sz="2400" i="1">
                <a:latin typeface="URW Bookman" panose="00000400000000000000" charset="0"/>
                <a:cs typeface="URW Bookman" panose="00000400000000000000" charset="0"/>
                <a:sym typeface="+mn-ea"/>
              </a:rPr>
              <a:t> = 0.596884378</a:t>
            </a:r>
            <a:endParaRPr lang="en-US" altLang="en-US" sz="2400" i="1">
              <a:latin typeface="URW Bookman" panose="00000400000000000000" charset="0"/>
              <a:cs typeface="URW Bookman" panose="000004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044258" y="320675"/>
            <a:ext cx="2576830" cy="5530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3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Feed forward</a:t>
            </a:r>
            <a:endParaRPr lang="en-US" altLang="en-US" sz="3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52145" y="1170940"/>
            <a:ext cx="5038725" cy="49606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841365" y="1763395"/>
            <a:ext cx="60420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>
                <a:latin typeface="URW Bookman" panose="00000400000000000000" charset="0"/>
                <a:cs typeface="URW Bookman" panose="00000400000000000000" charset="0"/>
              </a:rPr>
              <a:t>net</a:t>
            </a:r>
            <a:r>
              <a:rPr lang="en-US" altLang="en-US" sz="2200" baseline="-25000">
                <a:latin typeface="URW Bookman" panose="00000400000000000000" charset="0"/>
                <a:cs typeface="URW Bookman" panose="00000400000000000000" charset="0"/>
              </a:rPr>
              <a:t>o1</a:t>
            </a:r>
            <a:r>
              <a:rPr lang="en-US" altLang="en-US" sz="2200">
                <a:latin typeface="URW Bookman" panose="00000400000000000000" charset="0"/>
                <a:cs typeface="URW Bookman" panose="00000400000000000000" charset="0"/>
              </a:rPr>
              <a:t> = 0.4*0.593269992 + 0.45*0.596884378 + 0.6 = 1.105905967</a:t>
            </a:r>
            <a:endParaRPr lang="en-US" altLang="en-US" sz="2200">
              <a:latin typeface="URW Bookman" panose="00000400000000000000" charset="0"/>
              <a:cs typeface="URW Bookman" panose="00000400000000000000" charset="0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5841365" y="970280"/>
            <a:ext cx="60420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600" i="1">
                <a:latin typeface="URW Bookman" panose="00000400000000000000" charset="0"/>
                <a:cs typeface="URW Bookman" panose="00000400000000000000" charset="0"/>
              </a:rPr>
              <a:t>net</a:t>
            </a:r>
            <a:r>
              <a:rPr lang="en-US" altLang="en-US" sz="2600" i="1" baseline="-25000">
                <a:latin typeface="URW Bookman" panose="00000400000000000000" charset="0"/>
                <a:cs typeface="URW Bookman" panose="00000400000000000000" charset="0"/>
              </a:rPr>
              <a:t>o1</a:t>
            </a:r>
            <a:r>
              <a:rPr lang="en-US" altLang="en-US" sz="2600" i="1">
                <a:latin typeface="URW Bookman" panose="00000400000000000000" charset="0"/>
                <a:cs typeface="URW Bookman" panose="00000400000000000000" charset="0"/>
              </a:rPr>
              <a:t> = w</a:t>
            </a:r>
            <a:r>
              <a:rPr lang="en-US" altLang="en-US" sz="2600" i="1" baseline="-25000">
                <a:latin typeface="URW Bookman" panose="00000400000000000000" charset="0"/>
                <a:cs typeface="URW Bookman" panose="00000400000000000000" charset="0"/>
              </a:rPr>
              <a:t>5 </a:t>
            </a:r>
            <a:r>
              <a:rPr lang="en-US" altLang="en-US" sz="2600" i="1">
                <a:latin typeface="URW Bookman" panose="00000400000000000000" charset="0"/>
                <a:cs typeface="URW Bookman" panose="00000400000000000000" charset="0"/>
              </a:rPr>
              <a:t>* out</a:t>
            </a:r>
            <a:r>
              <a:rPr lang="en-US" altLang="en-US" sz="2600" i="1" baseline="-25000">
                <a:latin typeface="URW Bookman" panose="00000400000000000000" charset="0"/>
                <a:cs typeface="URW Bookman" panose="00000400000000000000" charset="0"/>
              </a:rPr>
              <a:t>h1</a:t>
            </a:r>
            <a:r>
              <a:rPr lang="en-US" altLang="en-US" sz="2600" i="1">
                <a:latin typeface="URW Bookman" panose="00000400000000000000" charset="0"/>
                <a:cs typeface="URW Bookman" panose="00000400000000000000" charset="0"/>
              </a:rPr>
              <a:t> + w</a:t>
            </a:r>
            <a:r>
              <a:rPr lang="en-US" altLang="en-US" sz="2600" i="1" baseline="-25000">
                <a:latin typeface="URW Bookman" panose="00000400000000000000" charset="0"/>
                <a:cs typeface="URW Bookman" panose="00000400000000000000" charset="0"/>
              </a:rPr>
              <a:t>6</a:t>
            </a:r>
            <a:r>
              <a:rPr lang="en-US" altLang="en-US" sz="2600" i="1">
                <a:latin typeface="URW Bookman" panose="00000400000000000000" charset="0"/>
                <a:cs typeface="URW Bookman" panose="00000400000000000000" charset="0"/>
              </a:rPr>
              <a:t>* out</a:t>
            </a:r>
            <a:r>
              <a:rPr lang="en-US" altLang="en-US" sz="2600" i="1" baseline="-25000">
                <a:latin typeface="URW Bookman" panose="00000400000000000000" charset="0"/>
                <a:cs typeface="URW Bookman" panose="00000400000000000000" charset="0"/>
              </a:rPr>
              <a:t>h2</a:t>
            </a:r>
            <a:r>
              <a:rPr lang="en-US" altLang="en-US" sz="2600" i="1">
                <a:latin typeface="URW Bookman" panose="00000400000000000000" charset="0"/>
                <a:cs typeface="URW Bookman" panose="00000400000000000000" charset="0"/>
              </a:rPr>
              <a:t> + b</a:t>
            </a:r>
            <a:r>
              <a:rPr lang="en-US" altLang="en-US" sz="2600" i="1" baseline="-25000">
                <a:latin typeface="URW Bookman" panose="00000400000000000000" charset="0"/>
                <a:cs typeface="URW Bookman" panose="00000400000000000000" charset="0"/>
              </a:rPr>
              <a:t>2</a:t>
            </a:r>
            <a:r>
              <a:rPr lang="en-US" altLang="en-US" sz="2600" i="1">
                <a:latin typeface="URW Bookman" panose="00000400000000000000" charset="0"/>
                <a:cs typeface="URW Bookman" panose="00000400000000000000" charset="0"/>
              </a:rPr>
              <a:t> * 1</a:t>
            </a:r>
            <a:endParaRPr lang="en-US" altLang="en-US" sz="2600" i="1">
              <a:latin typeface="URW Bookman" panose="00000400000000000000" charset="0"/>
              <a:cs typeface="URW Bookman" panose="00000400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true"/>
              <p:nvPr/>
            </p:nvSpPr>
            <p:spPr>
              <a:xfrm>
                <a:off x="5956935" y="2845435"/>
                <a:ext cx="5930265" cy="600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200" i="1">
                    <a:latin typeface="URW Bookman" panose="00000400000000000000" charset="0"/>
                    <a:cs typeface="URW Bookman" panose="00000400000000000000" charset="0"/>
                  </a:rPr>
                  <a:t>out</a:t>
                </a:r>
                <a:r>
                  <a:rPr lang="en-US" altLang="en-US" sz="2200" i="1" baseline="-25000">
                    <a:latin typeface="URW Bookman" panose="00000400000000000000" charset="0"/>
                    <a:cs typeface="URW Bookman" panose="00000400000000000000" charset="0"/>
                  </a:rPr>
                  <a:t>o1</a:t>
                </a:r>
                <a:r>
                  <a:rPr lang="en-US" altLang="en-US" sz="2200" i="1">
                    <a:latin typeface="URW Bookman" panose="00000400000000000000" charset="0"/>
                    <a:cs typeface="URW Bookman" panose="00000400000000000000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  <m:r>
                          <a:rPr lang="en-US" alt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sz="22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en-US" sz="22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z="22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22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2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𝑛𝑒𝑡</m:t>
                                </m:r>
                              </m:e>
                              <m:sub>
                                <m:r>
                                  <a:rPr lang="en-US" altLang="en-US" sz="22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𝑜</m:t>
                                </m:r>
                                <m:r>
                                  <a:rPr lang="en-US" altLang="en-US" sz="22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alt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alt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75136507</m:t>
                    </m:r>
                  </m:oMath>
                </a14:m>
                <a:endParaRPr lang="en-US" altLang="en-US" sz="22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Text Box 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956935" y="2845435"/>
                <a:ext cx="5930265" cy="600075"/>
              </a:xfrm>
              <a:prstGeom prst="rect">
                <a:avLst/>
              </a:prstGeom>
              <a:blipFill rotWithShape="true">
                <a:blip r:embed="rId2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6"/>
          <p:cNvSpPr txBox="true"/>
          <p:nvPr/>
        </p:nvSpPr>
        <p:spPr>
          <a:xfrm>
            <a:off x="6072505" y="3748405"/>
            <a:ext cx="59302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i="1">
                <a:latin typeface="URW Bookman" panose="00000400000000000000" charset="0"/>
                <a:cs typeface="URW Bookman" panose="00000400000000000000" charset="0"/>
              </a:rPr>
              <a:t>out</a:t>
            </a:r>
            <a:r>
              <a:rPr lang="en-US" altLang="en-US" sz="2200" i="1" baseline="-25000">
                <a:latin typeface="URW Bookman" panose="00000400000000000000" charset="0"/>
                <a:cs typeface="URW Bookman" panose="00000400000000000000" charset="0"/>
              </a:rPr>
              <a:t>o2 </a:t>
            </a:r>
            <a:r>
              <a:rPr lang="en-US" altLang="en-US" sz="2200" i="1">
                <a:latin typeface="URW Bookman" panose="00000400000000000000" charset="0"/>
                <a:cs typeface="URW Bookman" panose="00000400000000000000" charset="0"/>
              </a:rPr>
              <a:t> = 0.772928465</a:t>
            </a:r>
            <a:endParaRPr lang="en-US" altLang="en-US" sz="2200" i="1">
              <a:latin typeface="URW Bookman" panose="00000400000000000000" charset="0"/>
              <a:cs typeface="URW Bookman" panose="0000040000000000000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33730" y="266065"/>
            <a:ext cx="2060575" cy="5530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3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error</a:t>
            </a:r>
            <a:endParaRPr lang="en-US" altLang="en-US" sz="3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true"/>
              <p:nvPr/>
            </p:nvSpPr>
            <p:spPr>
              <a:xfrm>
                <a:off x="633667" y="1288351"/>
                <a:ext cx="5290185" cy="7385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𝐸</m:t>
                          </m:r>
                        </m:e>
                        <m:sub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2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𝑡𝑎𝑟𝑔𝑒𝑡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− 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𝑜𝑢𝑡𝑝𝑢𝑡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3" name="Text Box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33667" y="1288351"/>
                <a:ext cx="5290185" cy="738505"/>
              </a:xfrm>
              <a:prstGeom prst="rect">
                <a:avLst/>
              </a:prstGeom>
              <a:blipFill rotWithShape="true">
                <a:blip r:embed="rId1"/>
                <a:stretch>
                  <a:fillRect l="-11" t="-77" r="11" b="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true"/>
              <p:nvPr/>
            </p:nvSpPr>
            <p:spPr>
              <a:xfrm>
                <a:off x="633667" y="2395791"/>
                <a:ext cx="11411585" cy="7385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𝐸</m:t>
                          </m:r>
                        </m:e>
                        <m:sub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𝑡𝑎𝑟𝑔𝑒𝑡</m:t>
                              </m:r>
                            </m:e>
                            <m:sub>
                              <m:r>
                                <a:rPr lang="en-US" sz="22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𝑜</m:t>
                              </m:r>
                              <m:r>
                                <a:rPr lang="en-US" sz="22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− </m:t>
                          </m:r>
                          <m:sSub>
                            <m:sSubPr>
                              <m:ctrlPr>
                                <a:rPr lang="en-US" sz="22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𝑜𝑢𝑡𝑝𝑢𝑡</m:t>
                              </m:r>
                            </m:e>
                            <m:sub>
                              <m:r>
                                <a:rPr lang="en-US" sz="22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𝑜</m:t>
                              </m:r>
                              <m:r>
                                <a:rPr lang="en-US" sz="22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75136507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sz="2200" i="1" baseline="30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2200" i="1" baseline="30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274811083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9" name="Text Box 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33667" y="2395791"/>
                <a:ext cx="11411585" cy="738505"/>
              </a:xfrm>
              <a:prstGeom prst="rect">
                <a:avLst/>
              </a:prstGeom>
              <a:blipFill rotWithShape="true">
                <a:blip r:embed="rId2"/>
                <a:stretch>
                  <a:fillRect l="-5" t="-3259" r="5" b="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true"/>
              <p:nvPr/>
            </p:nvSpPr>
            <p:spPr>
              <a:xfrm>
                <a:off x="725742" y="3591496"/>
                <a:ext cx="3340735" cy="4305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𝐸</m:t>
                          </m:r>
                        </m:e>
                        <m:sub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0235600026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10" name="Text Box 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5742" y="3591496"/>
                <a:ext cx="3340735" cy="430530"/>
              </a:xfrm>
              <a:prstGeom prst="rect">
                <a:avLst/>
              </a:prstGeom>
              <a:blipFill rotWithShape="true">
                <a:blip r:embed="rId3"/>
                <a:stretch>
                  <a:fillRect l="-17" t="-133" r="17" b="13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true"/>
              <p:nvPr/>
            </p:nvSpPr>
            <p:spPr>
              <a:xfrm>
                <a:off x="725742" y="4429696"/>
                <a:ext cx="5447665" cy="4305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</m:t>
                        </m:r>
                      </m:e>
                      <m:sub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𝑡𝑜𝑡𝑎𝑙</m:t>
                        </m:r>
                      </m:sub>
                    </m:sSub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sSub>
                      <m:sSubPr>
                        <m:ctrlP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</m:t>
                        </m:r>
                      </m:e>
                      <m:sub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𝑜</m:t>
                        </m:r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 </m:t>
                    </m:r>
                    <m:sSub>
                      <m:sSubPr>
                        <m:ctrlP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</m:t>
                        </m:r>
                      </m:e>
                      <m:sub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𝑜</m:t>
                        </m:r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200">
                    <a:latin typeface="DejaVu Math TeX Gyre" panose="02000503000000000000" charset="0"/>
                    <a:cs typeface="DejaVu Math TeX Gyre" panose="02000503000000000000" charset="0"/>
                  </a:rPr>
                  <a:t> = 0.298371109</a:t>
                </a:r>
                <a:endParaRPr lang="en-US" altLang="en-US" sz="22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1" name="Text Box 1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5742" y="4429696"/>
                <a:ext cx="5447665" cy="430530"/>
              </a:xfrm>
              <a:prstGeom prst="rect">
                <a:avLst/>
              </a:prstGeom>
              <a:blipFill rotWithShape="true">
                <a:blip r:embed="rId4"/>
                <a:stretch>
                  <a:fillRect l="-10" t="-133" r="10" b="13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717550" y="361950"/>
            <a:ext cx="4293235" cy="5530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3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Backward propagation</a:t>
            </a:r>
            <a:endParaRPr lang="en-US" altLang="en-US" sz="3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 descr="b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75" y="1356995"/>
            <a:ext cx="10320020" cy="51600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444500" y="403225"/>
            <a:ext cx="4293235" cy="5530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3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Backward propagation</a:t>
            </a:r>
            <a:endParaRPr lang="en-US" altLang="en-US" sz="3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true"/>
              <p:nvPr/>
            </p:nvSpPr>
            <p:spPr>
              <a:xfrm>
                <a:off x="723202" y="1675701"/>
                <a:ext cx="8637905" cy="7385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𝐸</m:t>
                          </m:r>
                        </m:e>
                        <m:sub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(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𝑡𝑎𝑟𝑔𝑒𝑡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𝑜𝑢𝑡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sz="2200" i="1" baseline="30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(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𝑡𝑎𝑟𝑔𝑒𝑡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𝑜𝑢𝑡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sz="2200" i="1" baseline="30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3" name="Text Box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3202" y="1675701"/>
                <a:ext cx="8637905" cy="738505"/>
              </a:xfrm>
              <a:prstGeom prst="rect">
                <a:avLst/>
              </a:prstGeom>
              <a:blipFill rotWithShape="true">
                <a:blip r:embed="rId1"/>
                <a:stretch>
                  <a:fillRect l="-7" t="-3259" r="7" b="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true"/>
              <p:nvPr/>
            </p:nvSpPr>
            <p:spPr>
              <a:xfrm>
                <a:off x="736537" y="2832036"/>
                <a:ext cx="6946265" cy="7423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𝐸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𝑡𝑜𝑡𝑎𝑙</m:t>
                          </m:r>
                        </m:num>
                        <m:den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𝑜𝑢𝑡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𝑡𝑎𝑟𝑔𝑒𝑡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𝑜𝑢𝑡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sz="2200" i="1" baseline="30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2200" i="1" baseline="30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sz="2200" i="1" baseline="30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*−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4" name="Text Box 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36537" y="2832036"/>
                <a:ext cx="6946265" cy="742315"/>
              </a:xfrm>
              <a:prstGeom prst="rect">
                <a:avLst/>
              </a:prstGeom>
              <a:blipFill rotWithShape="true">
                <a:blip r:embed="rId2"/>
                <a:stretch>
                  <a:fillRect l="-8" t="-3242" r="8" b="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true"/>
              <p:nvPr/>
            </p:nvSpPr>
            <p:spPr>
              <a:xfrm>
                <a:off x="723202" y="3936936"/>
                <a:ext cx="10883900" cy="7410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𝐸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𝑡𝑜𝑡𝑎𝑙</m:t>
                          </m:r>
                        </m:num>
                        <m:den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𝑜𝑢𝑡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−(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𝑡𝑎𝑟𝑔𝑒𝑡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𝑜𝑢𝑡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−(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75136507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74136507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9" name="Text Box 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3202" y="3936936"/>
                <a:ext cx="10883900" cy="741045"/>
              </a:xfrm>
              <a:prstGeom prst="rect">
                <a:avLst/>
              </a:prstGeom>
              <a:blipFill rotWithShape="true">
                <a:blip r:embed="rId3"/>
                <a:stretch>
                  <a:fillRect l="-5" t="-77" r="5" b="-4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444500" y="403225"/>
            <a:ext cx="4293235" cy="5530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3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Backward propagation</a:t>
            </a:r>
            <a:endParaRPr lang="en-US" altLang="en-US" sz="3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4609465" y="1471930"/>
            <a:ext cx="614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</a:rPr>
              <a:t>https://en.wikipedia.org/wiki/Logistic_function#Derivative</a:t>
            </a:r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true"/>
              <p:nvPr/>
            </p:nvSpPr>
            <p:spPr>
              <a:xfrm>
                <a:off x="721932" y="1334071"/>
                <a:ext cx="3125470" cy="7683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𝑜𝑢𝑡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𝑜</m:t>
                                  </m:r>
                                  <m:r>
                                    <a:rPr lang="en-US" sz="22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2" name="Text Box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1932" y="1334071"/>
                <a:ext cx="3125470" cy="768350"/>
              </a:xfrm>
              <a:prstGeom prst="rect">
                <a:avLst/>
              </a:prstGeom>
              <a:blipFill rotWithShape="true">
                <a:blip r:embed="rId1"/>
                <a:stretch>
                  <a:fillRect l="-18" t="-74" r="18" b="-3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true"/>
              <p:nvPr/>
            </p:nvSpPr>
            <p:spPr>
              <a:xfrm>
                <a:off x="721932" y="2211641"/>
                <a:ext cx="10441305" cy="5886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𝜕</m:t>
                        </m:r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𝑜𝑢𝑡</m:t>
                        </m:r>
                        <m:r>
                          <a:rPr lang="en-US" sz="2200" i="1" baseline="-250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𝑜</m:t>
                        </m:r>
                        <m:r>
                          <a:rPr lang="en-US" sz="2200" i="1" baseline="-250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𝜕</m:t>
                        </m:r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𝑛𝑒𝑡</m:t>
                        </m:r>
                        <m:r>
                          <a:rPr lang="en-US" sz="2200" i="1" baseline="-250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𝑜</m:t>
                        </m:r>
                        <m:r>
                          <a:rPr lang="en-US" sz="2200" i="1" baseline="-250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den>
                    </m:f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𝑜𝑢𝑡</m:t>
                    </m:r>
                    <m:r>
                      <a:rPr lang="en-US" sz="2200" i="1" baseline="-250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sz="2200" i="1" baseline="-25000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𝑜𝑢𝑡</m:t>
                    </m:r>
                    <m:r>
                      <a:rPr lang="en-US" sz="2200" i="1" baseline="-250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sz="2200" i="1" baseline="-25000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= </m:t>
                    </m:r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75136507</m:t>
                    </m:r>
                  </m:oMath>
                </a14:m>
                <a:r>
                  <a:rPr lang="en-US" altLang="en-US" sz="2200">
                    <a:latin typeface="DejaVu Math TeX Gyre" panose="02000503000000000000" charset="0"/>
                    <a:cs typeface="DejaVu Math TeX Gyre" panose="02000503000000000000" charset="0"/>
                  </a:rPr>
                  <a:t>(1-</a:t>
                </a:r>
                <a14:m>
                  <m:oMath xmlns:m="http://schemas.openxmlformats.org/officeDocument/2006/math"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75136507</m:t>
                    </m:r>
                  </m:oMath>
                </a14:m>
                <a:r>
                  <a:rPr lang="en-US" altLang="en-US" sz="2200">
                    <a:latin typeface="DejaVu Math TeX Gyre" panose="02000503000000000000" charset="0"/>
                    <a:cs typeface="DejaVu Math TeX Gyre" panose="02000503000000000000" charset="0"/>
                  </a:rPr>
                  <a:t>) = 0.186815602</a:t>
                </a:r>
                <a:endParaRPr lang="en-US" altLang="en-US" sz="22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Text Box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1932" y="2211641"/>
                <a:ext cx="10441305" cy="588645"/>
              </a:xfrm>
              <a:prstGeom prst="rect">
                <a:avLst/>
              </a:prstGeom>
              <a:blipFill rotWithShape="true">
                <a:blip r:embed="rId2"/>
                <a:stretch>
                  <a:fillRect l="-5" t="-97" r="5" b="-76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true"/>
              <p:nvPr/>
            </p:nvSpPr>
            <p:spPr>
              <a:xfrm>
                <a:off x="721932" y="3080321"/>
                <a:ext cx="5373370" cy="429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𝑛𝑒𝑡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5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𝑜𝑢𝑡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6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𝑜𝑢𝑡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12" name="Text Box 1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1932" y="3080321"/>
                <a:ext cx="5373370" cy="429895"/>
              </a:xfrm>
              <a:prstGeom prst="rect">
                <a:avLst/>
              </a:prstGeom>
              <a:blipFill rotWithShape="true">
                <a:blip r:embed="rId3"/>
                <a:stretch>
                  <a:fillRect l="-11" t="-133" r="11" b="-13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2"/>
              <p:cNvSpPr txBox="true"/>
              <p:nvPr/>
            </p:nvSpPr>
            <p:spPr>
              <a:xfrm>
                <a:off x="589852" y="3881056"/>
                <a:ext cx="4911090" cy="5886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𝜕</m:t>
                        </m:r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𝑛𝑒𝑡</m:t>
                        </m:r>
                        <m:r>
                          <a:rPr lang="en-US" sz="2200" i="1" baseline="-250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𝑜</m:t>
                        </m:r>
                        <m:r>
                          <a:rPr lang="en-US" sz="2200" i="1" baseline="-25000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𝜕</m:t>
                        </m:r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𝑤</m:t>
                        </m:r>
                        <m:r>
                          <a:rPr lang="en-US" sz="2200" i="1" baseline="-25000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5</m:t>
                        </m:r>
                      </m:den>
                    </m:f>
                    <m:r>
                      <a:rPr lang="en-US" sz="2200" i="1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</m:oMath>
                </a14:m>
                <a:r>
                  <a:rPr lang="en-US" altLang="en-US" sz="2200">
                    <a:latin typeface="DejaVu Math TeX Gyre" panose="02000503000000000000" charset="0"/>
                    <a:cs typeface="DejaVu Math TeX Gyre" panose="02000503000000000000" charset="0"/>
                  </a:rPr>
                  <a:t>out</a:t>
                </a:r>
                <a:r>
                  <a:rPr lang="en-US" altLang="en-US" sz="2200" baseline="-25000">
                    <a:latin typeface="DejaVu Math TeX Gyre" panose="02000503000000000000" charset="0"/>
                    <a:cs typeface="DejaVu Math TeX Gyre" panose="02000503000000000000" charset="0"/>
                  </a:rPr>
                  <a:t>h1</a:t>
                </a:r>
                <a:r>
                  <a:rPr lang="en-US" altLang="en-US" sz="2200">
                    <a:latin typeface="DejaVu Math TeX Gyre" panose="02000503000000000000" charset="0"/>
                    <a:cs typeface="DejaVu Math TeX Gyre" panose="02000503000000000000" charset="0"/>
                  </a:rPr>
                  <a:t>+0+0 = 0.593269992</a:t>
                </a:r>
                <a:endParaRPr lang="en-US" altLang="en-US" sz="22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3" name="Text Box 1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89852" y="3881056"/>
                <a:ext cx="4911090" cy="588645"/>
              </a:xfrm>
              <a:prstGeom prst="rect">
                <a:avLst/>
              </a:prstGeom>
              <a:blipFill rotWithShape="true">
                <a:blip r:embed="rId4"/>
                <a:stretch>
                  <a:fillRect l="-12" t="-97" r="12" b="-76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444500" y="403225"/>
            <a:ext cx="4293235" cy="5530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3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Backward propagation</a:t>
            </a:r>
            <a:endParaRPr lang="en-US" altLang="en-US" sz="3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true"/>
              <p:nvPr/>
            </p:nvSpPr>
            <p:spPr>
              <a:xfrm>
                <a:off x="699072" y="1423606"/>
                <a:ext cx="5640070" cy="7410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𝐸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𝑡𝑜𝑡𝑎𝑙</m:t>
                          </m:r>
                        </m:num>
                        <m:den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5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𝐸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𝑡𝑜𝑡𝑎𝑙</m:t>
                          </m:r>
                        </m:num>
                        <m:den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𝑜𝑢𝑡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 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𝑜𝑢𝑡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𝑛𝑒𝑡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∗ 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𝑛𝑒𝑡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14" name="Text Box 1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99072" y="1423606"/>
                <a:ext cx="5640070" cy="741045"/>
              </a:xfrm>
              <a:prstGeom prst="rect">
                <a:avLst/>
              </a:prstGeom>
              <a:blipFill rotWithShape="true">
                <a:blip r:embed="rId1"/>
                <a:stretch>
                  <a:fillRect l="-10" t="-77" r="10" b="-4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true"/>
              <p:nvPr/>
            </p:nvSpPr>
            <p:spPr>
              <a:xfrm>
                <a:off x="699072" y="2522791"/>
                <a:ext cx="8740775" cy="5886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𝜕</m:t>
                        </m:r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</m:t>
                        </m:r>
                        <m:r>
                          <a:rPr lang="en-US" sz="2200" i="1" baseline="-250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𝑡𝑜𝑡𝑎𝑙</m:t>
                        </m:r>
                      </m:num>
                      <m:den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𝜕</m:t>
                        </m:r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𝑤</m:t>
                        </m:r>
                        <m:r>
                          <a:rPr lang="en-US" sz="2200" i="1" baseline="-250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en-US" sz="2200"/>
                  <a:t> = 0.74136507 </a:t>
                </a:r>
                <a:r>
                  <a:rPr lang="en-US" altLang="en-US" sz="2200">
                    <a:latin typeface="Arial" panose="020B0604020202020204" pitchFamily="34" charset="0"/>
                  </a:rPr>
                  <a:t>＊ 0.186815602 ＊ 0.593269992 = 0.082167041</a:t>
                </a:r>
                <a:endParaRPr lang="en-US" altLang="en-US" sz="220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 Box 1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99072" y="2522791"/>
                <a:ext cx="8740775" cy="588645"/>
              </a:xfrm>
              <a:prstGeom prst="rect">
                <a:avLst/>
              </a:prstGeom>
              <a:blipFill rotWithShape="true">
                <a:blip r:embed="rId2"/>
                <a:stretch>
                  <a:fillRect l="-7" t="-97" r="7" b="-76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2"/>
              <p:cNvSpPr txBox="true"/>
              <p:nvPr/>
            </p:nvSpPr>
            <p:spPr>
              <a:xfrm>
                <a:off x="612712" y="3299396"/>
                <a:ext cx="10031730" cy="7410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5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5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𝑙𝑟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𝐸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𝑡𝑜𝑡𝑎𝑙</m:t>
                          </m:r>
                        </m:num>
                        <m:den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5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5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082167041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35891648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13" name="Text Box 1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12712" y="3299396"/>
                <a:ext cx="10031730" cy="741045"/>
              </a:xfrm>
              <a:prstGeom prst="rect">
                <a:avLst/>
              </a:prstGeom>
              <a:blipFill rotWithShape="true">
                <a:blip r:embed="rId3"/>
                <a:stretch>
                  <a:fillRect l="-6" t="-77" r="6" b="-4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5"/>
              <p:cNvSpPr txBox="true"/>
              <p:nvPr/>
            </p:nvSpPr>
            <p:spPr>
              <a:xfrm>
                <a:off x="699072" y="4388421"/>
                <a:ext cx="2980690" cy="429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6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408666186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16" name="Text Box 1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99072" y="4388421"/>
                <a:ext cx="2980690" cy="429895"/>
              </a:xfrm>
              <a:prstGeom prst="rect">
                <a:avLst/>
              </a:prstGeom>
              <a:blipFill rotWithShape="true">
                <a:blip r:embed="rId4"/>
                <a:stretch>
                  <a:fillRect l="-19" t="-133" r="19" b="-13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true"/>
              <p:nvPr/>
            </p:nvSpPr>
            <p:spPr>
              <a:xfrm>
                <a:off x="699072" y="4925631"/>
                <a:ext cx="2980690" cy="429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7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511301270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17" name="Text Box 1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99072" y="4925631"/>
                <a:ext cx="2980690" cy="429895"/>
              </a:xfrm>
              <a:prstGeom prst="rect">
                <a:avLst/>
              </a:prstGeom>
              <a:blipFill rotWithShape="true">
                <a:blip r:embed="rId5"/>
                <a:stretch>
                  <a:fillRect l="-19" t="-133" r="19" b="-13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true"/>
              <p:nvPr/>
            </p:nvSpPr>
            <p:spPr>
              <a:xfrm>
                <a:off x="699072" y="5355526"/>
                <a:ext cx="2980690" cy="429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8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561370121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18" name="Text Box 1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99072" y="5355526"/>
                <a:ext cx="2980690" cy="429895"/>
              </a:xfrm>
              <a:prstGeom prst="rect">
                <a:avLst/>
              </a:prstGeom>
              <a:blipFill rotWithShape="true">
                <a:blip r:embed="rId6"/>
                <a:stretch>
                  <a:fillRect l="-19" t="-133" r="19" b="-13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212725" y="90170"/>
            <a:ext cx="4293235" cy="5530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3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Backward propagation</a:t>
            </a:r>
            <a:endParaRPr lang="en-US" altLang="en-US" sz="3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690" y="842010"/>
            <a:ext cx="9785985" cy="5962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718560" y="506730"/>
            <a:ext cx="8126730" cy="5588000"/>
          </a:xfrm>
          <a:prstGeom prst="rect">
            <a:avLst/>
          </a:prstGeom>
        </p:spPr>
      </p:pic>
      <p:sp>
        <p:nvSpPr>
          <p:cNvPr id="8" name="Text Box 7"/>
          <p:cNvSpPr txBox="true"/>
          <p:nvPr/>
        </p:nvSpPr>
        <p:spPr>
          <a:xfrm>
            <a:off x="222885" y="1703070"/>
            <a:ext cx="374332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600"/>
              <a:t>Cấu tạo:</a:t>
            </a:r>
            <a:endParaRPr lang="en-US" altLang="en-US" sz="2600"/>
          </a:p>
          <a:p>
            <a:r>
              <a:rPr lang="en-US" altLang="en-US" sz="2600"/>
              <a:t>- Input layer</a:t>
            </a:r>
            <a:endParaRPr lang="en-US" altLang="en-US" sz="2600"/>
          </a:p>
          <a:p>
            <a:r>
              <a:rPr lang="en-US" altLang="en-US" sz="2600"/>
              <a:t>- Hidden layer: </a:t>
            </a:r>
            <a:endParaRPr lang="en-US" altLang="en-US" sz="2600"/>
          </a:p>
          <a:p>
            <a:r>
              <a:rPr lang="en-US" altLang="en-US" sz="2600"/>
              <a:t>- Output layer</a:t>
            </a:r>
            <a:endParaRPr lang="en-US" altLang="en-US" sz="26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true"/>
              <p:nvPr/>
            </p:nvSpPr>
            <p:spPr>
              <a:xfrm>
                <a:off x="696532" y="452691"/>
                <a:ext cx="3873500" cy="7410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𝐸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𝑡𝑜𝑡𝑎𝑙</m:t>
                          </m:r>
                        </m:num>
                        <m:den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𝑜𝑢𝑡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ℎ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𝐸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𝑜𝑢𝑡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ℎ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𝐸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𝑜𝑢𝑡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ℎ</m:t>
                          </m:r>
                          <m:r>
                            <a:rPr lang="en-US" sz="2200" i="1" baseline="-250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12" name="Text Box 1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96532" y="452691"/>
                <a:ext cx="3873500" cy="741045"/>
              </a:xfrm>
              <a:prstGeom prst="rect">
                <a:avLst/>
              </a:prstGeom>
              <a:blipFill rotWithShape="true">
                <a:blip r:embed="rId1"/>
                <a:stretch>
                  <a:fillRect l="-15" t="-77" r="15" b="-4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2"/>
              <p:cNvSpPr txBox="true"/>
              <p:nvPr/>
            </p:nvSpPr>
            <p:spPr>
              <a:xfrm>
                <a:off x="6405817" y="452691"/>
                <a:ext cx="4785995" cy="7410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o</m:t>
                          </m:r>
                          <m:r>
                            <a:rPr lang="en-US" sz="2200" baseline="-25000"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200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out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h</m:t>
                          </m:r>
                          <m:r>
                            <a:rPr lang="en-US" sz="2200" baseline="-25000"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out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out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net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∗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net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o</m:t>
                          </m:r>
                          <m:r>
                            <a:rPr lang="en-US" sz="2200" baseline="-25000"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200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out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h</m:t>
                          </m:r>
                          <m:r>
                            <a:rPr lang="en-US" sz="2200" baseline="-25000"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2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3" name="Text Box 1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405817" y="452691"/>
                <a:ext cx="4785995" cy="741045"/>
              </a:xfrm>
              <a:prstGeom prst="rect">
                <a:avLst/>
              </a:prstGeom>
              <a:blipFill rotWithShape="true">
                <a:blip r:embed="rId2"/>
                <a:stretch>
                  <a:fillRect l="-12" t="-77" r="12" b="-4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true"/>
              <p:nvPr/>
            </p:nvSpPr>
            <p:spPr>
              <a:xfrm>
                <a:off x="593090" y="1592580"/>
                <a:ext cx="9472295" cy="7410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out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out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net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74136507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186815602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138498561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14" name="Text Box 1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93090" y="1592580"/>
                <a:ext cx="9472295" cy="741045"/>
              </a:xfrm>
              <a:prstGeom prst="rect">
                <a:avLst/>
              </a:prstGeom>
              <a:blipFill rotWithShape="true">
                <a:blip r:embed="rId3"/>
                <a:stretch>
                  <a:fillRect b="-5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true"/>
              <p:nvPr/>
            </p:nvSpPr>
            <p:spPr>
              <a:xfrm>
                <a:off x="601282" y="2732341"/>
                <a:ext cx="5196205" cy="429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𝑛𝑒𝑡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5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𝑜𝑢𝑡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6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𝑜𝑢𝑡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15" name="Text Box 1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01282" y="2732341"/>
                <a:ext cx="5196205" cy="429895"/>
              </a:xfrm>
              <a:prstGeom prst="rect">
                <a:avLst/>
              </a:prstGeom>
              <a:blipFill rotWithShape="true">
                <a:blip r:embed="rId4"/>
                <a:stretch>
                  <a:fillRect l="-11" t="-133" r="11" b="-13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5"/>
              <p:cNvSpPr txBox="true"/>
              <p:nvPr/>
            </p:nvSpPr>
            <p:spPr>
              <a:xfrm>
                <a:off x="8031417" y="2578671"/>
                <a:ext cx="2886710" cy="7378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net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out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h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5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16" name="Text Box 1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031417" y="2578671"/>
                <a:ext cx="2886710" cy="737870"/>
              </a:xfrm>
              <a:prstGeom prst="rect">
                <a:avLst/>
              </a:prstGeom>
              <a:blipFill rotWithShape="true">
                <a:blip r:embed="rId5"/>
                <a:stretch>
                  <a:fillRect l="-20" t="-77" r="-486" b="-86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true"/>
              <p:nvPr/>
            </p:nvSpPr>
            <p:spPr>
              <a:xfrm>
                <a:off x="696532" y="3530536"/>
                <a:ext cx="6610350" cy="7410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out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h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138498562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055399425</m:t>
                      </m:r>
                    </m:oMath>
                  </m:oMathPara>
                </a14:m>
                <a:endParaRPr lang="en-US" sz="2200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7" name="Text Box 1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96532" y="3530536"/>
                <a:ext cx="6610350" cy="741045"/>
              </a:xfrm>
              <a:prstGeom prst="rect">
                <a:avLst/>
              </a:prstGeom>
              <a:blipFill rotWithShape="true">
                <a:blip r:embed="rId6"/>
                <a:stretch>
                  <a:fillRect l="-9" t="-77" r="9" b="-4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true"/>
              <p:nvPr/>
            </p:nvSpPr>
            <p:spPr>
              <a:xfrm>
                <a:off x="697167" y="4797361"/>
                <a:ext cx="3723640" cy="7378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out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h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019049119</m:t>
                      </m:r>
                    </m:oMath>
                  </m:oMathPara>
                </a14:m>
                <a:endParaRPr lang="en-US" sz="2200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8" name="Text Box 1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97167" y="4797361"/>
                <a:ext cx="3723640" cy="737870"/>
              </a:xfrm>
              <a:prstGeom prst="rect">
                <a:avLst/>
              </a:prstGeom>
              <a:blipFill rotWithShape="true">
                <a:blip r:embed="rId7"/>
                <a:stretch>
                  <a:fillRect l="-15" t="-77" r="-1093" b="-86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19"/>
              <p:cNvSpPr txBox="true"/>
              <p:nvPr/>
            </p:nvSpPr>
            <p:spPr>
              <a:xfrm>
                <a:off x="696532" y="5897181"/>
                <a:ext cx="9368790" cy="5886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𝜕</m:t>
                        </m:r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</m:t>
                        </m:r>
                        <m:r>
                          <a:rPr lang="en-US" sz="2200" i="1" baseline="-250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𝑡𝑜𝑡𝑎𝑙</m:t>
                        </m:r>
                      </m:num>
                      <m:den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𝜕</m:t>
                        </m:r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𝑜𝑢𝑡</m:t>
                        </m:r>
                        <m:r>
                          <a:rPr lang="en-US" sz="2200" i="1" baseline="-250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ℎ</m:t>
                        </m:r>
                        <m:r>
                          <a:rPr lang="en-US" sz="2200" i="1" baseline="-250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den>
                    </m:f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 </m:t>
                    </m:r>
                    <m:f>
                      <m:fPr>
                        <m:ctrlP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𝜕</m:t>
                        </m:r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</m:t>
                        </m:r>
                        <m:r>
                          <a:rPr lang="en-US" sz="2200" i="1" baseline="-250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𝑜</m:t>
                        </m:r>
                        <m:r>
                          <a:rPr lang="en-US" sz="2200" i="1" baseline="-250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𝜕</m:t>
                        </m:r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𝑜𝑢𝑡</m:t>
                        </m:r>
                        <m:r>
                          <a:rPr lang="en-US" sz="2200" i="1" baseline="-250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ℎ</m:t>
                        </m:r>
                        <m:r>
                          <a:rPr lang="en-US" sz="2200" i="1" baseline="-250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den>
                    </m:f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𝜕</m:t>
                        </m:r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</m:t>
                        </m:r>
                        <m:r>
                          <a:rPr lang="en-US" sz="2200" i="1" baseline="-250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𝑜</m:t>
                        </m:r>
                        <m:r>
                          <a:rPr lang="en-US" sz="2200" i="1" baseline="-250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num>
                      <m:den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𝜕</m:t>
                        </m:r>
                        <m:r>
                          <a:rPr lang="en-US" sz="2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𝑜𝑢𝑡</m:t>
                        </m:r>
                        <m:r>
                          <a:rPr lang="en-US" sz="2200" i="1" baseline="-250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en-US" sz="2200"/>
                  <a:t>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055399425</m:t>
                    </m:r>
                  </m:oMath>
                </a14:m>
                <a:r>
                  <a:rPr lang="en-US" altLang="en-US" sz="220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sz="2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019049119</m:t>
                    </m:r>
                  </m:oMath>
                </a14:m>
                <a:r>
                  <a:rPr lang="en-US" altLang="en-US" sz="2200"/>
                  <a:t> = 0.036350306 </a:t>
                </a:r>
                <a:endParaRPr lang="en-US" altLang="en-US" sz="2200"/>
              </a:p>
            </p:txBody>
          </p:sp>
        </mc:Choice>
        <mc:Fallback>
          <p:sp>
            <p:nvSpPr>
              <p:cNvPr id="20" name="Text Box 1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96532" y="5897181"/>
                <a:ext cx="9368790" cy="588645"/>
              </a:xfrm>
              <a:prstGeom prst="rect">
                <a:avLst/>
              </a:prstGeom>
              <a:blipFill rotWithShape="true">
                <a:blip r:embed="rId8"/>
                <a:stretch>
                  <a:fillRect l="-6" t="-97" r="-509" b="-76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true"/>
              <p:nvPr/>
            </p:nvSpPr>
            <p:spPr>
              <a:xfrm>
                <a:off x="589217" y="922591"/>
                <a:ext cx="4345940" cy="7378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total</m:t>
                          </m:r>
                        </m:num>
                        <m:den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w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total</m:t>
                          </m:r>
                        </m:num>
                        <m:den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out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h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out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h</m:t>
                          </m:r>
                          <m:r>
                            <a:rPr lang="en-US" sz="2200" baseline="-250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2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net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h</m:t>
                          </m:r>
                          <m:r>
                            <a:rPr lang="en-US" sz="2200" baseline="-250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net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h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w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7" name="Text Box 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89217" y="922591"/>
                <a:ext cx="4345940" cy="737870"/>
              </a:xfrm>
              <a:prstGeom prst="rect">
                <a:avLst/>
              </a:prstGeom>
              <a:blipFill rotWithShape="true">
                <a:blip r:embed="rId1"/>
                <a:stretch>
                  <a:fillRect l="-13" t="-77" r="-3347" b="-86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true"/>
              <p:nvPr/>
            </p:nvSpPr>
            <p:spPr>
              <a:xfrm>
                <a:off x="589217" y="2371026"/>
                <a:ext cx="3032125" cy="7683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𝑜𝑢𝑡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ℎ</m:t>
                                  </m:r>
                                  <m:r>
                                    <a:rPr lang="en-US" sz="22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9" name="Text Box 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89217" y="2371026"/>
                <a:ext cx="3032125" cy="768350"/>
              </a:xfrm>
              <a:prstGeom prst="rect">
                <a:avLst/>
              </a:prstGeom>
              <a:blipFill rotWithShape="true">
                <a:blip r:embed="rId2"/>
                <a:stretch>
                  <a:fillRect l="-19" t="-74" r="19" b="-3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true"/>
              <p:nvPr/>
            </p:nvSpPr>
            <p:spPr>
              <a:xfrm>
                <a:off x="589217" y="3505136"/>
                <a:ext cx="10802620" cy="7378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out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h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net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h</m:t>
                          </m:r>
                          <m:r>
                            <a:rPr lang="en-US" sz="2200" baseline="-2500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𝑜𝑢𝑡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𝑜𝑢𝑡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59326999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59326999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241300709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10" name="Text Box 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89217" y="3505136"/>
                <a:ext cx="10802620" cy="737870"/>
              </a:xfrm>
              <a:prstGeom prst="rect">
                <a:avLst/>
              </a:prstGeom>
              <a:blipFill rotWithShape="true">
                <a:blip r:embed="rId3"/>
                <a:stretch>
                  <a:fillRect l="-5" t="-77" r="-130" b="-86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true"/>
              <p:nvPr/>
            </p:nvSpPr>
            <p:spPr>
              <a:xfrm>
                <a:off x="643827" y="772731"/>
                <a:ext cx="4521200" cy="7410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total</m:t>
                          </m:r>
                        </m:num>
                        <m:den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w</m:t>
                          </m:r>
                          <m:r>
                            <a:rPr lang="en-US" sz="2200" baseline="-25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total</m:t>
                          </m:r>
                        </m:num>
                        <m:den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out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h</m:t>
                          </m:r>
                          <m:r>
                            <a:rPr lang="en-US" sz="2200" baseline="-25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out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h</m:t>
                          </m:r>
                          <m:r>
                            <a:rPr lang="en-US" sz="2200" baseline="-25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net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h</m:t>
                          </m:r>
                          <m:r>
                            <a:rPr lang="en-US" sz="2200" baseline="-25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net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h</m:t>
                          </m:r>
                          <m:r>
                            <a:rPr lang="en-US" sz="2200" baseline="-250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2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w</m:t>
                          </m:r>
                          <m:r>
                            <a:rPr lang="en-US" sz="2200" baseline="-250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200" baseline="-25000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7" name="Text Box 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43827" y="772731"/>
                <a:ext cx="4521200" cy="741045"/>
              </a:xfrm>
              <a:prstGeom prst="rect">
                <a:avLst/>
              </a:prstGeom>
              <a:blipFill rotWithShape="true">
                <a:blip r:embed="rId1"/>
                <a:stretch>
                  <a:fillRect l="-13" t="-77" r="13" b="-4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true"/>
              <p:nvPr/>
            </p:nvSpPr>
            <p:spPr>
              <a:xfrm>
                <a:off x="643827" y="2100516"/>
                <a:ext cx="4218305" cy="429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𝑛𝑒𝑡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8" name="Text Box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43827" y="2100516"/>
                <a:ext cx="4218305" cy="429895"/>
              </a:xfrm>
              <a:prstGeom prst="rect">
                <a:avLst/>
              </a:prstGeom>
              <a:blipFill rotWithShape="true">
                <a:blip r:embed="rId2"/>
                <a:stretch>
                  <a:fillRect l="-14" t="-133" r="14" b="-13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true"/>
              <p:nvPr/>
            </p:nvSpPr>
            <p:spPr>
              <a:xfrm>
                <a:off x="643890" y="3117215"/>
                <a:ext cx="2689225" cy="7410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net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h</m:t>
                          </m:r>
                          <m:r>
                            <a:rPr lang="en-US" sz="2200" baseline="-25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w</m:t>
                          </m:r>
                          <m:r>
                            <a:rPr lang="en-US" sz="2200" baseline="-25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a:rPr lang="en-US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m:t>= 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m:t>i</m:t>
                      </m:r>
                      <m:r>
                        <a:rPr lang="en-US" sz="2200" baseline="-25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m:t>1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  <a:sym typeface="+mn-ea"/>
                        </a:rPr>
                        <m:t> = 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  <a:sym typeface="+mn-ea"/>
                        </a:rPr>
                        <m:t>0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  <a:sym typeface="+mn-ea"/>
                        </a:rPr>
                        <m:t>.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  <a:sym typeface="+mn-ea"/>
                        </a:rPr>
                        <m:t>05</m:t>
                      </m:r>
                    </m:oMath>
                  </m:oMathPara>
                </a14:m>
                <a:endParaRPr lang="en-US" sz="2200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9" name="Text Box 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43890" y="3117215"/>
                <a:ext cx="2689225" cy="741045"/>
              </a:xfrm>
              <a:prstGeom prst="rect">
                <a:avLst/>
              </a:prstGeom>
              <a:blipFill rotWithShape="true">
                <a:blip r:embed="rId3"/>
                <a:stretch>
                  <a:fillRect b="-5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true"/>
              <p:nvPr/>
            </p:nvSpPr>
            <p:spPr>
              <a:xfrm>
                <a:off x="643890" y="4238625"/>
                <a:ext cx="7999730" cy="7410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total</m:t>
                          </m:r>
                        </m:num>
                        <m:den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w</m:t>
                          </m:r>
                          <m:r>
                            <a:rPr lang="en-US" sz="2200" baseline="-25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a:rPr lang="en-US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m:t> = 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m:t>0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m:t>.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m:t>036350306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∗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m:t>0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m:t>.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m:t>241300709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∗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m:t>0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m:t>.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m:t>05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m:t> = 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m:t>0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m:t>.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m:t>000438568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10" name="Text Box 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43890" y="4238625"/>
                <a:ext cx="7999730" cy="741045"/>
              </a:xfrm>
              <a:prstGeom prst="rect">
                <a:avLst/>
              </a:prstGeom>
              <a:blipFill rotWithShape="true">
                <a:blip r:embed="rId4"/>
                <a:stretch>
                  <a:fillRect b="-5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true"/>
              <p:nvPr/>
            </p:nvSpPr>
            <p:spPr>
              <a:xfrm>
                <a:off x="758127" y="1190561"/>
                <a:ext cx="10149205" cy="7410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𝑙𝑟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f>
                        <m:fPr>
                          <m:ctrlPr>
                            <a:rPr lang="en-US" sz="2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2200" baseline="-25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total</m:t>
                          </m:r>
                        </m:num>
                        <m:den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w</m:t>
                          </m:r>
                          <m:r>
                            <a:rPr lang="en-US" sz="2200" baseline="-25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15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5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000438568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149780716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8" name="Text Box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58127" y="1190561"/>
                <a:ext cx="10149205" cy="741045"/>
              </a:xfrm>
              <a:prstGeom prst="rect">
                <a:avLst/>
              </a:prstGeom>
              <a:blipFill rotWithShape="true">
                <a:blip r:embed="rId1"/>
                <a:stretch>
                  <a:fillRect l="-6" t="-77" r="6" b="-4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true"/>
              <p:nvPr/>
            </p:nvSpPr>
            <p:spPr>
              <a:xfrm>
                <a:off x="758127" y="2766631"/>
                <a:ext cx="2802890" cy="429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19956143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9" name="Text Box 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58127" y="2766631"/>
                <a:ext cx="2802890" cy="429895"/>
              </a:xfrm>
              <a:prstGeom prst="rect">
                <a:avLst/>
              </a:prstGeom>
              <a:blipFill rotWithShape="true">
                <a:blip r:embed="rId2"/>
                <a:stretch>
                  <a:fillRect l="-20" t="-133" r="20" b="-13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true"/>
              <p:nvPr/>
            </p:nvSpPr>
            <p:spPr>
              <a:xfrm>
                <a:off x="758127" y="3557206"/>
                <a:ext cx="2802890" cy="429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24975114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10" name="Text Box 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58127" y="3557206"/>
                <a:ext cx="2802890" cy="429895"/>
              </a:xfrm>
              <a:prstGeom prst="rect">
                <a:avLst/>
              </a:prstGeom>
              <a:blipFill rotWithShape="true">
                <a:blip r:embed="rId3"/>
                <a:stretch>
                  <a:fillRect l="-20" t="-133" r="20" b="-13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true"/>
              <p:nvPr/>
            </p:nvSpPr>
            <p:spPr>
              <a:xfrm>
                <a:off x="758127" y="4220781"/>
                <a:ext cx="2802890" cy="429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sz="2200" i="1" baseline="-250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sz="2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29950229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11" name="Text Box 1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58127" y="4220781"/>
                <a:ext cx="2802890" cy="429895"/>
              </a:xfrm>
              <a:prstGeom prst="rect">
                <a:avLst/>
              </a:prstGeom>
              <a:blipFill rotWithShape="true">
                <a:blip r:embed="rId4"/>
                <a:stretch>
                  <a:fillRect l="-20" t="-133" r="20" b="-13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3zb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670" y="839470"/>
            <a:ext cx="9498330" cy="5264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606290" y="247015"/>
            <a:ext cx="7176770" cy="3660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635" y="247015"/>
            <a:ext cx="2216785" cy="5530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3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Công thức </a:t>
            </a:r>
            <a:endParaRPr lang="en-US" altLang="en-US" sz="3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true"/>
              <p:nvPr/>
            </p:nvSpPr>
            <p:spPr>
              <a:xfrm>
                <a:off x="624777" y="1814766"/>
                <a:ext cx="3241675" cy="10737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sz="26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6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26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= </m:t>
                          </m:r>
                          <m:r>
                            <a:rPr lang="en-US" sz="26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  <m:sup>
                          <m:r>
                            <a:rPr lang="en-US" sz="26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6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</m:t>
                      </m:r>
                      <m:r>
                        <a:rPr lang="en-US" sz="26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>
          <p:sp>
            <p:nvSpPr>
              <p:cNvPr id="7" name="Text Box 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24777" y="1814766"/>
                <a:ext cx="3241675" cy="1073785"/>
              </a:xfrm>
              <a:prstGeom prst="rect">
                <a:avLst/>
              </a:prstGeom>
              <a:blipFill rotWithShape="true">
                <a:blip r:embed="rId2"/>
                <a:stretch>
                  <a:fillRect l="-18" t="-53" r="18" b="5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true"/>
              <p:nvPr/>
            </p:nvSpPr>
            <p:spPr>
              <a:xfrm>
                <a:off x="934022" y="5040566"/>
                <a:ext cx="3981450" cy="591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sz="2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sz="2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2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sz="2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ctrlPr>
                          <a:rPr lang="en-US" sz="2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sz="2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= </m:t>
                        </m:r>
                        <m:r>
                          <a:rPr lang="en-US" sz="2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  <m:sup>
                        <m:r>
                          <a:rPr lang="en-US" sz="2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6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+</m:t>
                    </m:r>
                    <m:r>
                      <a:rPr lang="en-US" sz="2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𝑏</m:t>
                    </m:r>
                  </m:oMath>
                </a14:m>
                <a:r>
                  <a:rPr lang="en-US" altLang="en-US" sz="2600">
                    <a:latin typeface="DejaVu Math TeX Gyre" panose="02000503000000000000" charset="0"/>
                    <a:cs typeface="DejaVu Math TeX Gyre" panose="02000503000000000000" charset="0"/>
                  </a:rPr>
                  <a:t>)</a:t>
                </a:r>
                <a:endParaRPr lang="en-US" altLang="en-US" sz="26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34022" y="5040566"/>
                <a:ext cx="3981450" cy="591185"/>
              </a:xfrm>
              <a:prstGeom prst="rect">
                <a:avLst/>
              </a:prstGeom>
              <a:blipFill rotWithShape="true">
                <a:blip r:embed="rId3"/>
                <a:stretch>
                  <a:fillRect l="-14" t="-97" r="-337" b="9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8"/>
          <p:cNvSpPr txBox="true"/>
          <p:nvPr/>
        </p:nvSpPr>
        <p:spPr>
          <a:xfrm>
            <a:off x="624840" y="4365625"/>
            <a:ext cx="1011428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600"/>
              <a:t>- Cho qua một hàm kích hoạt để đưa về phi tuyến tính </a:t>
            </a:r>
            <a:endParaRPr lang="en-US" altLang="en-US"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368300"/>
            <a:ext cx="11100435" cy="61220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955030" y="1390015"/>
            <a:ext cx="5598795" cy="284226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353695" y="1974850"/>
            <a:ext cx="114852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000"/>
              <a:t>- a3 = f(a1*W13 + a2*W23)</a:t>
            </a:r>
            <a:endParaRPr lang="en-US" altLang="en-US" sz="3000"/>
          </a:p>
          <a:p>
            <a:r>
              <a:rPr lang="en-US" altLang="en-US" sz="3000"/>
              <a:t>- a4 = f(a1*W14 + a2*W24)</a:t>
            </a:r>
            <a:endParaRPr lang="en-US" altLang="en-US" sz="3000"/>
          </a:p>
          <a:p>
            <a:endParaRPr lang="en-US" altLang="en-US" sz="3000"/>
          </a:p>
          <a:p>
            <a:endParaRPr lang="en-US" altLang="en-US" sz="3000"/>
          </a:p>
          <a:p>
            <a:endParaRPr lang="en-US" altLang="en-US" sz="3000"/>
          </a:p>
          <a:p>
            <a:r>
              <a:rPr lang="en-US" altLang="en-US" sz="3000"/>
              <a:t>=&gt; a5 = f(a3*W35 + a4*W45)</a:t>
            </a:r>
            <a:endParaRPr lang="en-US" altLang="en-US" sz="3000"/>
          </a:p>
          <a:p>
            <a:r>
              <a:rPr lang="en-US" altLang="en-US" sz="3000"/>
              <a:t>          = f(</a:t>
            </a:r>
            <a:r>
              <a:rPr lang="en-US" altLang="en-US" sz="3000">
                <a:sym typeface="+mn-ea"/>
              </a:rPr>
              <a:t>f(a1*W13 + a2*W23)*W35 + f(a1*W14 + a2*W24)*W45</a:t>
            </a:r>
            <a:r>
              <a:rPr lang="en-US" altLang="en-US" sz="3000"/>
              <a:t>)</a:t>
            </a:r>
            <a:endParaRPr lang="en-US" altLang="en-US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592455" y="304165"/>
            <a:ext cx="4421505" cy="5530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3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Xây dựng loss function</a:t>
            </a:r>
            <a:endParaRPr lang="en-US" altLang="en-US" sz="3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748665" y="1207770"/>
            <a:ext cx="84645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600"/>
              <a:t>- Thấy được sai số của mô hình </a:t>
            </a:r>
            <a:endParaRPr lang="en-US" altLang="en-US" sz="2600"/>
          </a:p>
          <a:p>
            <a:r>
              <a:rPr lang="en-US" altLang="en-US" sz="2600"/>
              <a:t>- Dựa vào sai số để cập nhật lại weight, bias</a:t>
            </a:r>
            <a:endParaRPr lang="en-US" altLang="en-US" sz="2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true"/>
              <p:nvPr/>
            </p:nvSpPr>
            <p:spPr>
              <a:xfrm>
                <a:off x="592455" y="3599815"/>
                <a:ext cx="5821680" cy="1755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/>
                  <a:t>Ví dụ: </a:t>
                </a:r>
                <a:endParaRPr lang="en-US" altLang="en-US"/>
              </a:p>
              <a:p>
                <a:endParaRPr lang="en-US" altLang="en-US"/>
              </a:p>
              <a:p>
                <a:endParaRPr lang="en-US" altLang="en-US"/>
              </a:p>
              <a:p>
                <a:endParaRPr lang="en-US" altLang="en-US"/>
              </a:p>
              <a:p>
                <a:endParaRPr lang="en-US" altLang="en-US"/>
              </a:p>
              <a:p>
                <a:r>
                  <a:rPr lang="en-US" altLang="en-US"/>
                  <a:t>Công thức: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en-US"/>
                  <a:t>  = w*x + b linear regression</a:t>
                </a:r>
                <a:endParaRPr lang="en-US" altLang="en-US"/>
              </a:p>
            </p:txBody>
          </p:sp>
        </mc:Choice>
        <mc:Fallback>
          <p:sp>
            <p:nvSpPr>
              <p:cNvPr id="7" name="Text Box 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92455" y="3599815"/>
                <a:ext cx="5821680" cy="175514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510" y="3067685"/>
            <a:ext cx="3638550" cy="1257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160" y="2235835"/>
            <a:ext cx="5488305" cy="448310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6395720" y="2821940"/>
            <a:ext cx="24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 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43828" y="399415"/>
            <a:ext cx="2809240" cy="5530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3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 Entropy</a:t>
            </a:r>
            <a:endParaRPr lang="en-US" altLang="en-US" sz="3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0" y="1082675"/>
            <a:ext cx="4771390" cy="263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" y="1423670"/>
            <a:ext cx="4517390" cy="1517650"/>
          </a:xfrm>
          <a:prstGeom prst="rect">
            <a:avLst/>
          </a:prstGeom>
        </p:spPr>
      </p:pic>
      <p:graphicFrame>
        <p:nvGraphicFramePr>
          <p:cNvPr id="7" name="Table 6"/>
          <p:cNvGraphicFramePr/>
          <p:nvPr/>
        </p:nvGraphicFramePr>
        <p:xfrm>
          <a:off x="335915" y="5258435"/>
          <a:ext cx="3613785" cy="762000"/>
        </p:xfrm>
        <a:graphic>
          <a:graphicData uri="http://schemas.openxmlformats.org/drawingml/2006/table">
            <a:tbl>
              <a:tblPr bandRow="true">
                <a:tableStyleId>{F5AB1C69-6EDB-4FF4-983F-18BD219EF322}</a:tableStyleId>
              </a:tblPr>
              <a:tblGrid>
                <a:gridCol w="1204595"/>
                <a:gridCol w="1204595"/>
                <a:gridCol w="12045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Chó 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Mèo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Gà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5" y="3119755"/>
            <a:ext cx="2847975" cy="1600200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3613785" y="4116705"/>
            <a:ext cx="1677035" cy="102235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One hot</a:t>
            </a:r>
            <a:endParaRPr lang="en-US" altLang="en-US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45" y="3997960"/>
            <a:ext cx="4617085" cy="2374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33998" y="170815"/>
            <a:ext cx="2915920" cy="5530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3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Giảm Gradient </a:t>
            </a:r>
            <a:endParaRPr lang="en-US" altLang="en-US" sz="3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" y="723900"/>
            <a:ext cx="5547360" cy="2444115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1064895" y="3300095"/>
            <a:ext cx="100622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en-US"/>
              <a:t>- Giả sử x</a:t>
            </a:r>
            <a:r>
              <a:rPr lang="en-US" altLang="en-US" baseline="-25000"/>
              <a:t>t</a:t>
            </a:r>
            <a:r>
              <a:rPr lang="en-US" altLang="en-US"/>
              <a:t> là điểm tìm được sau vòng lặp thứ t, thì cần tìm thuật toán đưa x</a:t>
            </a:r>
            <a:r>
              <a:rPr lang="en-US" altLang="en-US" baseline="-25000"/>
              <a:t>t </a:t>
            </a:r>
            <a:r>
              <a:rPr lang="en-US" altLang="en-US"/>
              <a:t> về càng gần x* càng tốt </a:t>
            </a:r>
            <a:endParaRPr lang="en-US" altLang="en-US"/>
          </a:p>
          <a:p>
            <a:pPr fontAlgn="auto">
              <a:lnSpc>
                <a:spcPct val="150000"/>
              </a:lnSpc>
            </a:pPr>
            <a:r>
              <a:rPr lang="en-US" altLang="en-US"/>
              <a:t>1. Nếu đạo hàm của hàm số tại x</a:t>
            </a:r>
            <a:r>
              <a:rPr lang="en-US" altLang="en-US" baseline="-25000"/>
              <a:t>t </a:t>
            </a:r>
            <a:r>
              <a:rPr lang="en-US" altLang="en-US"/>
              <a:t> : f’(x</a:t>
            </a:r>
            <a:r>
              <a:rPr lang="en-US" altLang="en-US" baseline="-25000"/>
              <a:t>t</a:t>
            </a:r>
            <a:r>
              <a:rPr lang="en-US" altLang="en-US"/>
              <a:t>) &gt; 0 thì </a:t>
            </a:r>
            <a:r>
              <a:rPr lang="en-US" altLang="en-US">
                <a:sym typeface="+mn-ea"/>
              </a:rPr>
              <a:t>x</a:t>
            </a:r>
            <a:r>
              <a:rPr lang="en-US" altLang="en-US" baseline="-25000">
                <a:sym typeface="+mn-ea"/>
              </a:rPr>
              <a:t>t </a:t>
            </a:r>
            <a:r>
              <a:rPr lang="en-US" altLang="en-US">
                <a:sym typeface="+mn-ea"/>
              </a:rPr>
              <a:t> nằm về bên phải x* (và ngược lại). Để điểm tiếp theo x</a:t>
            </a:r>
            <a:r>
              <a:rPr lang="en-US" altLang="en-US" baseline="-25000">
                <a:sym typeface="+mn-ea"/>
              </a:rPr>
              <a:t>t +1 </a:t>
            </a:r>
            <a:r>
              <a:rPr lang="en-US" altLang="en-US">
                <a:sym typeface="+mn-ea"/>
              </a:rPr>
              <a:t> gần x* hơn, chúng ta cần chuyển x</a:t>
            </a:r>
            <a:r>
              <a:rPr lang="en-US" altLang="en-US" baseline="-25000">
                <a:sym typeface="+mn-ea"/>
              </a:rPr>
              <a:t>t </a:t>
            </a:r>
            <a:r>
              <a:rPr lang="en-US" altLang="en-US">
                <a:sym typeface="+mn-ea"/>
              </a:rPr>
              <a:t> về phía bên trái. Nói cách khác là đi ngược chiều đạo hàm: x</a:t>
            </a:r>
            <a:r>
              <a:rPr lang="en-US" altLang="en-US" baseline="-25000">
                <a:sym typeface="+mn-ea"/>
              </a:rPr>
              <a:t>t +1 </a:t>
            </a:r>
            <a:r>
              <a:rPr lang="en-US" altLang="en-US">
                <a:sym typeface="+mn-ea"/>
              </a:rPr>
              <a:t>= x</a:t>
            </a:r>
            <a:r>
              <a:rPr lang="en-US" altLang="en-US" baseline="-25000">
                <a:sym typeface="+mn-ea"/>
              </a:rPr>
              <a:t>t </a:t>
            </a:r>
            <a:r>
              <a:rPr lang="en-US" altLang="en-US">
                <a:sym typeface="+mn-ea"/>
              </a:rPr>
              <a:t> +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∆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</a:t>
            </a:r>
            <a:r>
              <a:rPr lang="en-US" altLang="en-US">
                <a:sym typeface="+mn-ea"/>
              </a:rPr>
              <a:t>x</a:t>
            </a:r>
            <a:r>
              <a:rPr lang="en-US" altLang="en-US" baseline="-25000">
                <a:sym typeface="+mn-ea"/>
              </a:rPr>
              <a:t>t </a:t>
            </a:r>
            <a:r>
              <a:rPr lang="en-US" altLang="en-US">
                <a:sym typeface="+mn-ea"/>
              </a:rPr>
              <a:t> càng xa x* và bên phải thì f’(x</a:t>
            </a:r>
            <a:r>
              <a:rPr lang="en-US" altLang="en-US" baseline="-25000">
                <a:sym typeface="+mn-ea"/>
              </a:rPr>
              <a:t>t</a:t>
            </a:r>
            <a:r>
              <a:rPr lang="en-US" altLang="en-US">
                <a:sym typeface="+mn-ea"/>
              </a:rPr>
              <a:t>) càng lớn hơn 0 và ngược lại. vậy, lượng dịch chuyển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∆ một cách trực quan nhất là tỉ lệ thuận với -f’(x</a:t>
            </a:r>
            <a:r>
              <a:rPr lang="en-US" alt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=&gt; x</a:t>
            </a:r>
            <a:r>
              <a:rPr lang="en-US" alt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t+1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 x</a:t>
            </a:r>
            <a:r>
              <a:rPr lang="en-US" alt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lr*f’(x</a:t>
            </a:r>
            <a:r>
              <a:rPr lang="en-US" alt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90" y="243205"/>
            <a:ext cx="6553835" cy="32810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4003</Words>
  <Application>WPS Presentation</Application>
  <PresentationFormat>宽屏</PresentationFormat>
  <Paragraphs>181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SimSun</vt:lpstr>
      <vt:lpstr>Wingdings</vt:lpstr>
      <vt:lpstr>DejaVu Math TeX Gyre</vt:lpstr>
      <vt:lpstr>URW Bookman</vt:lpstr>
      <vt:lpstr>MS Mincho</vt:lpstr>
      <vt:lpstr>Quicksand Light</vt:lpstr>
      <vt:lpstr>Arial Black</vt:lpstr>
      <vt:lpstr>微软雅黑</vt:lpstr>
      <vt:lpstr>Arial Unicode MS</vt:lpstr>
      <vt:lpstr>SimSun</vt:lpstr>
      <vt:lpstr>Droid Sans Fallback</vt:lpstr>
      <vt:lpstr>Standard Symbols PS</vt:lpstr>
      <vt:lpstr>Times New Roman</vt:lpstr>
      <vt:lpstr>Office Theme</vt:lpstr>
      <vt:lpstr>Neural Network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nghiem</dc:creator>
  <cp:lastModifiedBy>nghiem</cp:lastModifiedBy>
  <cp:revision>251</cp:revision>
  <dcterms:created xsi:type="dcterms:W3CDTF">2021-08-21T14:00:16Z</dcterms:created>
  <dcterms:modified xsi:type="dcterms:W3CDTF">2021-08-21T14:00:16Z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