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57" r:id="rId4"/>
    <p:sldId id="259" r:id="rId5"/>
    <p:sldId id="260" r:id="rId6"/>
    <p:sldId id="281" r:id="rId7"/>
    <p:sldId id="282" r:id="rId8"/>
    <p:sldId id="261" r:id="rId9"/>
    <p:sldId id="266" r:id="rId10"/>
    <p:sldId id="278" r:id="rId11"/>
    <p:sldId id="279" r:id="rId12"/>
    <p:sldId id="265" r:id="rId13"/>
    <p:sldId id="271" r:id="rId14"/>
    <p:sldId id="267" r:id="rId15"/>
    <p:sldId id="272" r:id="rId16"/>
    <p:sldId id="264" r:id="rId17"/>
    <p:sldId id="269" r:id="rId18"/>
    <p:sldId id="274" r:id="rId19"/>
    <p:sldId id="270" r:id="rId20"/>
    <p:sldId id="276" r:id="rId21"/>
    <p:sldId id="277" r:id="rId22"/>
    <p:sldId id="283" r:id="rId23"/>
    <p:sldId id="29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216FD-5380-4876-8610-23DDB1A3865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844E2-FAD0-4B51-9896-DEABAE30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93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844E2-FAD0-4B51-9896-DEABAE3086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97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844E2-FAD0-4B51-9896-DEABAE3086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14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844E2-FAD0-4B51-9896-DEABAE3086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8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015B-609F-46C6-97DB-7D49B3F4F561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A743-C2BA-407F-85E4-F98FEDC83F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59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015B-609F-46C6-97DB-7D49B3F4F561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A743-C2BA-407F-85E4-F98FEDC83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5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015B-609F-46C6-97DB-7D49B3F4F561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A743-C2BA-407F-85E4-F98FEDC83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015B-609F-46C6-97DB-7D49B3F4F561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A743-C2BA-407F-85E4-F98FEDC83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3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015B-609F-46C6-97DB-7D49B3F4F561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A743-C2BA-407F-85E4-F98FEDC83F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52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015B-609F-46C6-97DB-7D49B3F4F561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A743-C2BA-407F-85E4-F98FEDC83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3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015B-609F-46C6-97DB-7D49B3F4F561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A743-C2BA-407F-85E4-F98FEDC83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9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015B-609F-46C6-97DB-7D49B3F4F561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A743-C2BA-407F-85E4-F98FEDC83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8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015B-609F-46C6-97DB-7D49B3F4F561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A743-C2BA-407F-85E4-F98FEDC83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3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8F015B-609F-46C6-97DB-7D49B3F4F561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55A743-C2BA-407F-85E4-F98FEDC83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1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015B-609F-46C6-97DB-7D49B3F4F561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A743-C2BA-407F-85E4-F98FEDC83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9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8F015B-609F-46C6-97DB-7D49B3F4F561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55A743-C2BA-407F-85E4-F98FEDC83FA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3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v6UVOQ0F44?feature=oembed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deeplearning.a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B6D3-E92E-06F1-66DB-B0B3093B1E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atin typeface="+mn-lt"/>
              </a:rPr>
              <a:t>MACHINE LEARNING CƠ BẢN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F757B-AEEE-929B-3F18-667C8460F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7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9387-BD07-3D62-8DF3-FE1EEF0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+mn-lt"/>
              </a:rPr>
              <a:t>Mô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hình</a:t>
            </a:r>
            <a:r>
              <a:rPr lang="en-US" sz="4000" b="1" dirty="0">
                <a:latin typeface="+mn-lt"/>
              </a:rPr>
              <a:t> ML </a:t>
            </a:r>
            <a:r>
              <a:rPr lang="en-US" sz="4000" b="1" dirty="0" err="1">
                <a:latin typeface="+mn-lt"/>
              </a:rPr>
              <a:t>hoạt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động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như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thế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nào</a:t>
            </a:r>
            <a:r>
              <a:rPr lang="en-US" sz="4000" b="1" dirty="0">
                <a:latin typeface="+mn-lt"/>
              </a:rPr>
              <a:t>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7AED35-6970-C065-F80C-61FE470E0C13}"/>
              </a:ext>
            </a:extLst>
          </p:cNvPr>
          <p:cNvGrpSpPr/>
          <p:nvPr/>
        </p:nvGrpSpPr>
        <p:grpSpPr>
          <a:xfrm>
            <a:off x="2438400" y="2183248"/>
            <a:ext cx="7315200" cy="1984025"/>
            <a:chOff x="2438400" y="2183248"/>
            <a:chExt cx="7315200" cy="198402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8EEADF4-0B6F-C4CC-5B30-F7CEF9E81A8F}"/>
                </a:ext>
              </a:extLst>
            </p:cNvPr>
            <p:cNvGrpSpPr/>
            <p:nvPr/>
          </p:nvGrpSpPr>
          <p:grpSpPr>
            <a:xfrm>
              <a:off x="2438400" y="2183248"/>
              <a:ext cx="7315200" cy="1245752"/>
              <a:chOff x="2438400" y="2915917"/>
              <a:chExt cx="7315200" cy="1245752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A51EDE3-AC6B-1133-100E-E8E74091B00D}"/>
                  </a:ext>
                </a:extLst>
              </p:cNvPr>
              <p:cNvSpPr/>
              <p:nvPr/>
            </p:nvSpPr>
            <p:spPr>
              <a:xfrm>
                <a:off x="8209280" y="2915917"/>
                <a:ext cx="1544320" cy="12457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Output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8E2A523-DB29-47DB-6E7D-5B9CFD2C9586}"/>
                  </a:ext>
                </a:extLst>
              </p:cNvPr>
              <p:cNvSpPr/>
              <p:nvPr/>
            </p:nvSpPr>
            <p:spPr>
              <a:xfrm>
                <a:off x="5323840" y="2915918"/>
                <a:ext cx="1544320" cy="1245751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f(x)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1F41C14-137E-B9EE-337B-0FBB4AC263D2}"/>
                  </a:ext>
                </a:extLst>
              </p:cNvPr>
              <p:cNvSpPr/>
              <p:nvPr/>
            </p:nvSpPr>
            <p:spPr>
              <a:xfrm>
                <a:off x="2438400" y="2915917"/>
                <a:ext cx="1544320" cy="12457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Input</a:t>
                </a:r>
              </a:p>
            </p:txBody>
          </p:sp>
          <p:sp>
            <p:nvSpPr>
              <p:cNvPr id="11" name="Arrow: Right 10">
                <a:extLst>
                  <a:ext uri="{FF2B5EF4-FFF2-40B4-BE49-F238E27FC236}">
                    <a16:creationId xmlns:a16="http://schemas.microsoft.com/office/drawing/2014/main" id="{EB532822-0548-BBB1-ADCB-24E253B5C302}"/>
                  </a:ext>
                </a:extLst>
              </p:cNvPr>
              <p:cNvSpPr/>
              <p:nvPr/>
            </p:nvSpPr>
            <p:spPr>
              <a:xfrm>
                <a:off x="4185920" y="3294952"/>
                <a:ext cx="984562" cy="48768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B7AB9F23-525C-7B63-37E2-E3B9DE07D082}"/>
                  </a:ext>
                </a:extLst>
              </p:cNvPr>
              <p:cNvSpPr/>
              <p:nvPr/>
            </p:nvSpPr>
            <p:spPr>
              <a:xfrm>
                <a:off x="7076919" y="3294952"/>
                <a:ext cx="984562" cy="48768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1EA64CD-21DF-750F-57B8-694B1D16516C}"/>
                </a:ext>
              </a:extLst>
            </p:cNvPr>
            <p:cNvSpPr txBox="1"/>
            <p:nvPr/>
          </p:nvSpPr>
          <p:spPr>
            <a:xfrm>
              <a:off x="5042153" y="3582498"/>
              <a:ext cx="21076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f(x) = ax + 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94B9DB-E90E-7A75-51A7-7ACCF59D710E}"/>
                </a:ext>
              </a:extLst>
            </p:cNvPr>
            <p:cNvSpPr txBox="1"/>
            <p:nvPr/>
          </p:nvSpPr>
          <p:spPr>
            <a:xfrm>
              <a:off x="2713468" y="3582497"/>
              <a:ext cx="9941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(x, y)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905E34-1644-6FAA-AFA9-ACB84D9566A9}"/>
                </a:ext>
              </a:extLst>
            </p:cNvPr>
            <p:cNvSpPr txBox="1"/>
            <p:nvPr/>
          </p:nvSpPr>
          <p:spPr>
            <a:xfrm>
              <a:off x="8800140" y="3582498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ŷ</a:t>
              </a:r>
              <a:endParaRPr lang="en-US" sz="3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65C2291-B5DF-CA0D-09D9-43392174554B}"/>
                  </a:ext>
                </a:extLst>
              </p:cNvPr>
              <p:cNvSpPr txBox="1"/>
              <p:nvPr/>
            </p:nvSpPr>
            <p:spPr>
              <a:xfrm>
                <a:off x="1097280" y="4402128"/>
                <a:ext cx="100584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Dự </a:t>
                </a:r>
                <a:r>
                  <a:rPr lang="en-US" sz="2400" dirty="0" err="1"/>
                  <a:t>đoán</a:t>
                </a:r>
                <a:r>
                  <a:rPr lang="en-US" sz="2400" dirty="0"/>
                  <a:t>: </a:t>
                </a:r>
                <a:r>
                  <a:rPr lang="en-US" sz="2400" dirty="0" err="1"/>
                  <a:t>Tính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 = f(x)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/>
                  <a:t>Hàm</a:t>
                </a:r>
                <a:r>
                  <a:rPr lang="en-US" sz="2400" dirty="0"/>
                  <a:t> So </a:t>
                </a:r>
                <a:r>
                  <a:rPr lang="en-US" sz="2400" dirty="0" err="1"/>
                  <a:t>lỗi</a:t>
                </a:r>
                <a:r>
                  <a:rPr lang="en-US" sz="2400" dirty="0"/>
                  <a:t>: So </a:t>
                </a:r>
                <a:r>
                  <a:rPr lang="en-US" sz="2400" dirty="0" err="1"/>
                  <a:t>sánh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giữa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và</a:t>
                </a:r>
                <a:r>
                  <a:rPr lang="en-US" sz="2400" dirty="0"/>
                  <a:t> y.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/>
                  <a:t>Tối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ưu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hóa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mô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hình</a:t>
                </a:r>
                <a:r>
                  <a:rPr lang="en-US" sz="2400" dirty="0"/>
                  <a:t>: </a:t>
                </a:r>
                <a:r>
                  <a:rPr lang="en-US" sz="2400" dirty="0" err="1"/>
                  <a:t>Điều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chỉnh</a:t>
                </a:r>
                <a:r>
                  <a:rPr lang="en-US" sz="2400" dirty="0"/>
                  <a:t> a </a:t>
                </a:r>
                <a:r>
                  <a:rPr lang="en-US" sz="2400" dirty="0" err="1"/>
                  <a:t>và</a:t>
                </a:r>
                <a:r>
                  <a:rPr lang="en-US" sz="2400" dirty="0"/>
                  <a:t> b </a:t>
                </a:r>
                <a:r>
                  <a:rPr lang="en-US" sz="2400" dirty="0" err="1"/>
                  <a:t>sao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cho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hàm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lỗi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nhỏ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nhất</a:t>
                </a:r>
                <a:r>
                  <a:rPr lang="en-US" sz="2400" dirty="0"/>
                  <a:t> (</a:t>
                </a:r>
                <a:r>
                  <a:rPr lang="en-US" sz="2400" dirty="0" err="1"/>
                  <a:t>dự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đoán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đúng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nhất</a:t>
                </a:r>
                <a:r>
                  <a:rPr lang="en-US" sz="2400" dirty="0"/>
                  <a:t>).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65C2291-B5DF-CA0D-09D9-433921745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402128"/>
                <a:ext cx="10058400" cy="1569660"/>
              </a:xfrm>
              <a:prstGeom prst="rect">
                <a:avLst/>
              </a:prstGeom>
              <a:blipFill>
                <a:blip r:embed="rId2"/>
                <a:stretch>
                  <a:fillRect l="-788" t="-3101" b="-7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13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9387-BD07-3D62-8DF3-FE1EEF0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+mn-lt"/>
              </a:rPr>
              <a:t>Mô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hình</a:t>
            </a:r>
            <a:r>
              <a:rPr lang="en-US" sz="4000" b="1" dirty="0">
                <a:latin typeface="+mn-lt"/>
              </a:rPr>
              <a:t> ML </a:t>
            </a:r>
            <a:r>
              <a:rPr lang="en-US" sz="4000" b="1" dirty="0" err="1">
                <a:latin typeface="+mn-lt"/>
              </a:rPr>
              <a:t>hoạt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động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như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thế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nào</a:t>
            </a:r>
            <a:r>
              <a:rPr lang="en-US" sz="4000" b="1" dirty="0">
                <a:latin typeface="+mn-lt"/>
              </a:rPr>
              <a:t>?</a:t>
            </a:r>
          </a:p>
        </p:txBody>
      </p:sp>
      <p:pic>
        <p:nvPicPr>
          <p:cNvPr id="16386" name="Picture 2" descr="10. How-Does-Machine-Learning-Work">
            <a:extLst>
              <a:ext uri="{FF2B5EF4-FFF2-40B4-BE49-F238E27FC236}">
                <a16:creationId xmlns:a16="http://schemas.microsoft.com/office/drawing/2014/main" id="{2F825959-1258-6ECF-D24E-A4D998B7D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2059306"/>
            <a:ext cx="8849360" cy="389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11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9387-BD07-3D62-8DF3-FE1EEF0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+mn-lt"/>
              </a:rPr>
              <a:t>Phân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loại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các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thuật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toán</a:t>
            </a:r>
            <a:r>
              <a:rPr lang="en-US" sz="4000" b="1" dirty="0">
                <a:latin typeface="+mn-lt"/>
              </a:rPr>
              <a:t>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156D7-54D0-5E94-3AED-CB10C3169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:</a:t>
            </a:r>
          </a:p>
          <a:p>
            <a:pPr marL="690563" indent="-233363">
              <a:buClrTx/>
              <a:buFont typeface="Arial" panose="020B0604020202020204" pitchFamily="34" charset="0"/>
              <a:buChar char="•"/>
            </a:pP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giám</a:t>
            </a:r>
            <a:r>
              <a:rPr lang="en-US" sz="2400" dirty="0"/>
              <a:t> </a:t>
            </a:r>
            <a:r>
              <a:rPr lang="en-US" sz="2400" dirty="0" err="1"/>
              <a:t>sát</a:t>
            </a:r>
            <a:r>
              <a:rPr lang="en-US" sz="2400" dirty="0"/>
              <a:t> (Supervised learning).</a:t>
            </a:r>
          </a:p>
          <a:p>
            <a:pPr marL="690563" indent="-233363">
              <a:buClrTx/>
              <a:buFont typeface="Arial" panose="020B0604020202020204" pitchFamily="34" charset="0"/>
              <a:buChar char="•"/>
            </a:pP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giám</a:t>
            </a:r>
            <a:r>
              <a:rPr lang="en-US" sz="2400" dirty="0"/>
              <a:t> </a:t>
            </a:r>
            <a:r>
              <a:rPr lang="en-US" sz="2400" dirty="0" err="1"/>
              <a:t>sát</a:t>
            </a:r>
            <a:r>
              <a:rPr lang="en-US" sz="2400" dirty="0"/>
              <a:t> (Unsupervised learning).</a:t>
            </a:r>
          </a:p>
          <a:p>
            <a:pPr marL="690563" indent="-233363">
              <a:buClrTx/>
              <a:buFont typeface="Arial" panose="020B0604020202020204" pitchFamily="34" charset="0"/>
              <a:buChar char="•"/>
            </a:pP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bán</a:t>
            </a:r>
            <a:r>
              <a:rPr lang="en-US" sz="2400" dirty="0"/>
              <a:t> </a:t>
            </a:r>
            <a:r>
              <a:rPr lang="en-US" sz="2400" dirty="0" err="1"/>
              <a:t>giám</a:t>
            </a:r>
            <a:r>
              <a:rPr lang="en-US" sz="2400" dirty="0"/>
              <a:t> </a:t>
            </a:r>
            <a:r>
              <a:rPr lang="en-US" sz="2400" dirty="0" err="1"/>
              <a:t>sát</a:t>
            </a:r>
            <a:r>
              <a:rPr lang="en-US" sz="2400" dirty="0"/>
              <a:t> (Semi-supervised learning).</a:t>
            </a:r>
          </a:p>
          <a:p>
            <a:pPr marL="690563" indent="-233363">
              <a:buClrTx/>
              <a:buFont typeface="Arial" panose="020B0604020202020204" pitchFamily="34" charset="0"/>
              <a:buChar char="•"/>
            </a:pP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cường</a:t>
            </a:r>
            <a:r>
              <a:rPr lang="en-US" sz="2400" dirty="0"/>
              <a:t> (Reinforcement learning).</a:t>
            </a:r>
          </a:p>
        </p:txBody>
      </p:sp>
    </p:spTree>
    <p:extLst>
      <p:ext uri="{BB962C8B-B14F-4D97-AF65-F5344CB8AC3E}">
        <p14:creationId xmlns:p14="http://schemas.microsoft.com/office/powerpoint/2010/main" val="312020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9387-BD07-3D62-8DF3-FE1EEF0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+mn-lt"/>
              </a:rPr>
              <a:t>Phân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loại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các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thuật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toán</a:t>
            </a:r>
            <a:r>
              <a:rPr lang="en-US" sz="4000" b="1" dirty="0">
                <a:latin typeface="+mn-lt"/>
              </a:rPr>
              <a:t>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156D7-54D0-5E94-3AED-CB10C3169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3363" indent="-233363">
              <a:buClrTx/>
              <a:buFont typeface="Arial" panose="020B0604020202020204" pitchFamily="34" charset="0"/>
              <a:buChar char="•"/>
            </a:pP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giám</a:t>
            </a:r>
            <a:r>
              <a:rPr lang="en-US" sz="2400" dirty="0"/>
              <a:t> </a:t>
            </a:r>
            <a:r>
              <a:rPr lang="en-US" sz="2400" dirty="0" err="1"/>
              <a:t>sát</a:t>
            </a:r>
            <a:r>
              <a:rPr lang="en-US" sz="2400" dirty="0"/>
              <a:t> (Supervised learning):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dự</a:t>
            </a:r>
            <a:r>
              <a:rPr lang="en-US" sz="2400" dirty="0"/>
              <a:t> </a:t>
            </a:r>
            <a:r>
              <a:rPr lang="en-US" sz="2400" dirty="0" err="1"/>
              <a:t>đoán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(outcome)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r>
              <a:rPr lang="en-US" sz="2400" dirty="0"/>
              <a:t> </a:t>
            </a:r>
            <a:r>
              <a:rPr lang="en-US" sz="2400" dirty="0" err="1"/>
              <a:t>dựa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cặp</a:t>
            </a:r>
            <a:r>
              <a:rPr lang="en-US" sz="2400" dirty="0"/>
              <a:t> (input, output)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biết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trước</a:t>
            </a:r>
            <a:r>
              <a:rPr lang="en-US" sz="2400" dirty="0"/>
              <a:t>.</a:t>
            </a:r>
          </a:p>
          <a:p>
            <a:pPr marL="233363" indent="-233363">
              <a:buClrTx/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33363" indent="-233363">
              <a:buClrTx/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33363" indent="-233363">
              <a:buClrTx/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33363" indent="-233363">
              <a:buClrTx/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33363" indent="-233363">
              <a:buClrTx/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33363" indent="-233363">
              <a:buClrTx/>
              <a:buFont typeface="Arial" panose="020B0604020202020204" pitchFamily="34" charset="0"/>
              <a:buChar char="•"/>
            </a:pP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Supervised learning </a:t>
            </a:r>
            <a:r>
              <a:rPr lang="en-US" sz="2400" dirty="0" err="1"/>
              <a:t>còn</a:t>
            </a:r>
            <a:r>
              <a:rPr lang="en-US" sz="2400" dirty="0"/>
              <a:t> chia </a:t>
            </a:r>
            <a:r>
              <a:rPr lang="en-US" sz="2400" dirty="0" err="1"/>
              <a:t>nhỏ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: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CEF6856-E149-0D97-ACD5-053F36CEB601}"/>
              </a:ext>
            </a:extLst>
          </p:cNvPr>
          <p:cNvGrpSpPr/>
          <p:nvPr/>
        </p:nvGrpSpPr>
        <p:grpSpPr>
          <a:xfrm>
            <a:off x="2194560" y="2809240"/>
            <a:ext cx="7325360" cy="1976120"/>
            <a:chOff x="2011680" y="3429000"/>
            <a:chExt cx="7418577" cy="222217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F010C9F-2F09-8445-BD31-1DF2DCF769CC}"/>
                </a:ext>
              </a:extLst>
            </p:cNvPr>
            <p:cNvGrpSpPr/>
            <p:nvPr/>
          </p:nvGrpSpPr>
          <p:grpSpPr>
            <a:xfrm>
              <a:off x="2011680" y="3429000"/>
              <a:ext cx="7418577" cy="2004258"/>
              <a:chOff x="1097280" y="3429000"/>
              <a:chExt cx="7418577" cy="200425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9ADAF34-3354-6DD8-64EE-5EADEA55D75A}"/>
                  </a:ext>
                </a:extLst>
              </p:cNvPr>
              <p:cNvGrpSpPr/>
              <p:nvPr/>
            </p:nvGrpSpPr>
            <p:grpSpPr>
              <a:xfrm>
                <a:off x="1097280" y="3429000"/>
                <a:ext cx="2174240" cy="2004258"/>
                <a:chOff x="1097280" y="3429000"/>
                <a:chExt cx="2174240" cy="2004258"/>
              </a:xfrm>
            </p:grpSpPr>
            <p:pic>
              <p:nvPicPr>
                <p:cNvPr id="3074" name="Picture 2" descr="Chỉ tại con… mèo">
                  <a:extLst>
                    <a:ext uri="{FF2B5EF4-FFF2-40B4-BE49-F238E27FC236}">
                      <a16:creationId xmlns:a16="http://schemas.microsoft.com/office/drawing/2014/main" id="{BD4B20F5-870A-4231-DB5D-72F637222AC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97280" y="3429000"/>
                  <a:ext cx="2174240" cy="163492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B89A06A-C554-8805-51BF-97BF02893137}"/>
                    </a:ext>
                  </a:extLst>
                </p:cNvPr>
                <p:cNvSpPr txBox="1"/>
                <p:nvPr/>
              </p:nvSpPr>
              <p:spPr>
                <a:xfrm>
                  <a:off x="1097280" y="5063926"/>
                  <a:ext cx="21742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/>
                    <a:t>Mèo</a:t>
                  </a:r>
                  <a:endParaRPr lang="en-US" dirty="0"/>
                </a:p>
              </p:txBody>
            </p:sp>
          </p:grp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B342CA6-9AA7-B9F2-2A8A-142AEDE2A21D}"/>
                  </a:ext>
                </a:extLst>
              </p:cNvPr>
              <p:cNvSpPr/>
              <p:nvPr/>
            </p:nvSpPr>
            <p:spPr>
              <a:xfrm>
                <a:off x="4998720" y="3799840"/>
                <a:ext cx="883920" cy="883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f(x)</a:t>
                </a:r>
              </a:p>
            </p:txBody>
          </p:sp>
          <p:sp>
            <p:nvSpPr>
              <p:cNvPr id="7" name="Arrow: Right 6">
                <a:extLst>
                  <a:ext uri="{FF2B5EF4-FFF2-40B4-BE49-F238E27FC236}">
                    <a16:creationId xmlns:a16="http://schemas.microsoft.com/office/drawing/2014/main" id="{2FB89D31-342A-6839-3592-B510A0ACC573}"/>
                  </a:ext>
                </a:extLst>
              </p:cNvPr>
              <p:cNvSpPr/>
              <p:nvPr/>
            </p:nvSpPr>
            <p:spPr>
              <a:xfrm>
                <a:off x="3611880" y="4016587"/>
                <a:ext cx="1046480" cy="45042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CFB2E588-C346-D505-A4BD-91C1762E9627}"/>
                  </a:ext>
                </a:extLst>
              </p:cNvPr>
              <p:cNvSpPr/>
              <p:nvPr/>
            </p:nvSpPr>
            <p:spPr>
              <a:xfrm>
                <a:off x="6223000" y="4016587"/>
                <a:ext cx="1046480" cy="45042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4637D8-3B8F-A28C-A41D-CB9AF827D7CA}"/>
                  </a:ext>
                </a:extLst>
              </p:cNvPr>
              <p:cNvSpPr txBox="1"/>
              <p:nvPr/>
            </p:nvSpPr>
            <p:spPr>
              <a:xfrm>
                <a:off x="7609840" y="4005348"/>
                <a:ext cx="9060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Mèo</a:t>
                </a:r>
                <a:r>
                  <a:rPr lang="en-US" sz="2400" dirty="0"/>
                  <a:t>?</a:t>
                </a:r>
              </a:p>
            </p:txBody>
          </p:sp>
        </p:grp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6E27E955-6A5A-61A3-1065-D8CE79FDAB3E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rot="5400000" flipH="1" flipV="1">
              <a:off x="5609090" y="2065099"/>
              <a:ext cx="857869" cy="5878450"/>
            </a:xfrm>
            <a:prstGeom prst="curvedConnector4">
              <a:avLst>
                <a:gd name="adj1" fmla="val -30201"/>
                <a:gd name="adj2" fmla="val 102283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532AF62-4146-088D-8D25-DCE025732691}"/>
                </a:ext>
              </a:extLst>
            </p:cNvPr>
            <p:cNvSpPr txBox="1"/>
            <p:nvPr/>
          </p:nvSpPr>
          <p:spPr>
            <a:xfrm>
              <a:off x="5471257" y="5281844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 </a:t>
              </a:r>
              <a:r>
                <a:rPr lang="en-US" dirty="0" err="1"/>
                <a:t>sánh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4871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9387-BD07-3D62-8DF3-FE1EEF0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+mn-lt"/>
              </a:rPr>
              <a:t>Phân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loại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các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thuật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toán</a:t>
            </a:r>
            <a:r>
              <a:rPr lang="en-US" sz="4000" b="1" dirty="0">
                <a:latin typeface="+mn-lt"/>
              </a:rPr>
              <a:t>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156D7-54D0-5E94-3AED-CB10C3169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3363" indent="-233363">
              <a:buClrTx/>
              <a:buFont typeface="Wingdings" panose="05000000000000000000" pitchFamily="2" charset="2"/>
              <a:buChar char="§"/>
            </a:pPr>
            <a:r>
              <a:rPr lang="en-US" sz="2400" dirty="0"/>
              <a:t>Classification (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r>
              <a:rPr lang="en-US" sz="2400" dirty="0"/>
              <a:t>):</a:t>
            </a:r>
          </a:p>
          <a:p>
            <a:pPr marL="0" indent="0">
              <a:buClrTx/>
              <a:buNone/>
            </a:pPr>
            <a:endParaRPr lang="en-US" sz="2400" dirty="0"/>
          </a:p>
        </p:txBody>
      </p:sp>
      <p:pic>
        <p:nvPicPr>
          <p:cNvPr id="32" name="Picture 2" descr="11. Supervised learning">
            <a:extLst>
              <a:ext uri="{FF2B5EF4-FFF2-40B4-BE49-F238E27FC236}">
                <a16:creationId xmlns:a16="http://schemas.microsoft.com/office/drawing/2014/main" id="{1BAA9271-1A31-DEBE-449B-FB727755C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210" y="2208117"/>
            <a:ext cx="7953580" cy="409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04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9387-BD07-3D62-8DF3-FE1EEF0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+mn-lt"/>
              </a:rPr>
              <a:t>Phân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loại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các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thuật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toán</a:t>
            </a:r>
            <a:r>
              <a:rPr lang="en-US" sz="4000" b="1" dirty="0">
                <a:latin typeface="+mn-lt"/>
              </a:rPr>
              <a:t>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156D7-54D0-5E94-3AED-CB10C3169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3363" indent="-233363">
              <a:buClrTx/>
              <a:buFont typeface="Wingdings" panose="05000000000000000000" pitchFamily="2" charset="2"/>
              <a:buChar char="§"/>
            </a:pPr>
            <a:r>
              <a:rPr lang="en-US" sz="2400" dirty="0"/>
              <a:t>Regression (</a:t>
            </a:r>
            <a:r>
              <a:rPr lang="en-US" sz="2400" dirty="0" err="1"/>
              <a:t>Hồi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):</a:t>
            </a:r>
          </a:p>
          <a:p>
            <a:pPr marL="0" indent="0">
              <a:buClrTx/>
              <a:buNone/>
            </a:pPr>
            <a:endParaRPr lang="en-US" sz="2400" dirty="0"/>
          </a:p>
        </p:txBody>
      </p:sp>
      <p:pic>
        <p:nvPicPr>
          <p:cNvPr id="9218" name="Picture 2" descr="Understanding The Linear Regression!!!! | by Abhigyan | Analytics Vidhya |  Medium">
            <a:extLst>
              <a:ext uri="{FF2B5EF4-FFF2-40B4-BE49-F238E27FC236}">
                <a16:creationId xmlns:a16="http://schemas.microsoft.com/office/drawing/2014/main" id="{B0533C1D-3267-16DF-72F7-16C1D2FA6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920" y="2267965"/>
            <a:ext cx="7655560" cy="401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05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9387-BD07-3D62-8DF3-FE1EEF0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+mn-lt"/>
              </a:rPr>
              <a:t>Phân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loại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các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thuật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toán</a:t>
            </a:r>
            <a:r>
              <a:rPr lang="en-US" sz="4000" b="1" dirty="0">
                <a:latin typeface="+mn-lt"/>
              </a:rPr>
              <a:t>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156D7-54D0-5E94-3AED-CB10C3169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3363" indent="-233363">
              <a:buClrTx/>
              <a:buFont typeface="Arial" panose="020B0604020202020204" pitchFamily="34" charset="0"/>
              <a:buChar char="•"/>
            </a:pP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giám</a:t>
            </a:r>
            <a:r>
              <a:rPr lang="en-US" sz="2400" dirty="0"/>
              <a:t> </a:t>
            </a:r>
            <a:r>
              <a:rPr lang="en-US" sz="2400" dirty="0" err="1"/>
              <a:t>sát</a:t>
            </a:r>
            <a:r>
              <a:rPr lang="en-US" sz="2400" dirty="0"/>
              <a:t> (Unsupervised learning):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biết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outcome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.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dựa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.</a:t>
            </a:r>
          </a:p>
          <a:p>
            <a:pPr marL="233363" indent="-233363">
              <a:buClrTx/>
              <a:buFont typeface="Arial" panose="020B0604020202020204" pitchFamily="34" charset="0"/>
              <a:buChar char="•"/>
            </a:pP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Supervised learning </a:t>
            </a:r>
            <a:r>
              <a:rPr lang="en-US" sz="2400" dirty="0" err="1"/>
              <a:t>còn</a:t>
            </a:r>
            <a:r>
              <a:rPr lang="en-US" sz="2400" dirty="0"/>
              <a:t> chia </a:t>
            </a:r>
            <a:r>
              <a:rPr lang="en-US" sz="2400" dirty="0" err="1"/>
              <a:t>nhỏ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:</a:t>
            </a:r>
          </a:p>
          <a:p>
            <a:pPr marL="690563" indent="-233363">
              <a:buClrTx/>
              <a:buFont typeface="Wingdings" panose="05000000000000000000" pitchFamily="2" charset="2"/>
              <a:buChar char="§"/>
            </a:pPr>
            <a:r>
              <a:rPr lang="en-US" sz="2400" dirty="0"/>
              <a:t>Clustering (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nhóm</a:t>
            </a:r>
            <a:r>
              <a:rPr lang="en-US" sz="2400" dirty="0"/>
              <a:t>)</a:t>
            </a:r>
          </a:p>
          <a:p>
            <a:pPr marL="0" indent="0">
              <a:buClrTx/>
              <a:buNone/>
            </a:pPr>
            <a:endParaRPr lang="en-US" sz="2400" dirty="0"/>
          </a:p>
          <a:p>
            <a:pPr marL="233363" indent="-233363">
              <a:buClrTx/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148" name="Picture 4" descr="Hiểu rõ về học có giám sát (Supervised Learning) và học không giám sát  (Unsupervised Learning) – Khám phá thế giới lập trình Trí Tuệ Nhân Tạo">
            <a:extLst>
              <a:ext uri="{FF2B5EF4-FFF2-40B4-BE49-F238E27FC236}">
                <a16:creationId xmlns:a16="http://schemas.microsoft.com/office/drawing/2014/main" id="{CDFF5F55-FF02-2F85-7856-05A78E6F9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429000"/>
            <a:ext cx="6736080" cy="260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97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9387-BD07-3D62-8DF3-FE1EEF0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+mn-lt"/>
              </a:rPr>
              <a:t>Phân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loại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các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thuật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toán</a:t>
            </a:r>
            <a:r>
              <a:rPr lang="en-US" sz="4000" b="1" dirty="0">
                <a:latin typeface="+mn-lt"/>
              </a:rPr>
              <a:t> ML</a:t>
            </a:r>
          </a:p>
        </p:txBody>
      </p:sp>
      <p:pic>
        <p:nvPicPr>
          <p:cNvPr id="7170" name="Picture 2" descr="12. unsupervised-learning">
            <a:extLst>
              <a:ext uri="{FF2B5EF4-FFF2-40B4-BE49-F238E27FC236}">
                <a16:creationId xmlns:a16="http://schemas.microsoft.com/office/drawing/2014/main" id="{02D5D04C-B130-4909-83C3-4EA37A9C1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207" y="1960880"/>
            <a:ext cx="9265586" cy="416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48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9387-BD07-3D62-8DF3-FE1EEF0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+mn-lt"/>
              </a:rPr>
              <a:t>Phân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loại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các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thuật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toán</a:t>
            </a:r>
            <a:r>
              <a:rPr lang="en-US" sz="4000" b="1" dirty="0">
                <a:latin typeface="+mn-lt"/>
              </a:rPr>
              <a:t>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156D7-54D0-5E94-3AED-CB10C3169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3363" indent="-233363">
              <a:buClrTx/>
              <a:buFont typeface="Wingdings" panose="05000000000000000000" pitchFamily="2" charset="2"/>
              <a:buChar char="§"/>
            </a:pPr>
            <a:r>
              <a:rPr lang="en-US" sz="2400" dirty="0" err="1"/>
              <a:t>Assiciation</a:t>
            </a:r>
            <a:endParaRPr lang="en-US" sz="2400" dirty="0"/>
          </a:p>
          <a:p>
            <a:pPr marL="0" indent="0">
              <a:buClrTx/>
              <a:buNone/>
            </a:pPr>
            <a:endParaRPr lang="en-US" sz="2400" dirty="0"/>
          </a:p>
        </p:txBody>
      </p:sp>
      <p:pic>
        <p:nvPicPr>
          <p:cNvPr id="4" name="Picture 2" descr="SuNT's Blog | AI in Practical">
            <a:extLst>
              <a:ext uri="{FF2B5EF4-FFF2-40B4-BE49-F238E27FC236}">
                <a16:creationId xmlns:a16="http://schemas.microsoft.com/office/drawing/2014/main" id="{84533BED-67B2-530F-F136-2F4EE3B09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99" y="2487295"/>
            <a:ext cx="7810183" cy="328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23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9387-BD07-3D62-8DF3-FE1EEF0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+mn-lt"/>
              </a:rPr>
              <a:t>Phân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loại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các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thuật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toán</a:t>
            </a:r>
            <a:r>
              <a:rPr lang="en-US" sz="4000" b="1" dirty="0">
                <a:latin typeface="+mn-lt"/>
              </a:rPr>
              <a:t>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156D7-54D0-5E94-3AED-CB10C3169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3363" indent="-233363">
              <a:buClrTx/>
              <a:buFont typeface="Arial" panose="020B0604020202020204" pitchFamily="34" charset="0"/>
              <a:buChar char="•"/>
            </a:pP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bán</a:t>
            </a:r>
            <a:r>
              <a:rPr lang="en-US" sz="2400" dirty="0"/>
              <a:t> </a:t>
            </a:r>
            <a:r>
              <a:rPr lang="en-US" sz="2400" dirty="0" err="1"/>
              <a:t>giám</a:t>
            </a:r>
            <a:r>
              <a:rPr lang="en-US" sz="2400" dirty="0"/>
              <a:t> </a:t>
            </a:r>
            <a:r>
              <a:rPr lang="en-US" sz="2400" dirty="0" err="1"/>
              <a:t>sát</a:t>
            </a:r>
            <a:r>
              <a:rPr lang="en-US" sz="2400" dirty="0"/>
              <a:t> (Semi-supervised learning):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ta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X </a:t>
            </a:r>
            <a:r>
              <a:rPr lang="en-US" sz="2400" dirty="0" err="1"/>
              <a:t>nhưng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gán</a:t>
            </a:r>
            <a:r>
              <a:rPr lang="en-US" sz="2400" dirty="0"/>
              <a:t> </a:t>
            </a:r>
            <a:r>
              <a:rPr lang="en-US" sz="2400" dirty="0" err="1"/>
              <a:t>nhãn</a:t>
            </a:r>
            <a:r>
              <a:rPr lang="en-US" sz="2400" dirty="0"/>
              <a:t>. </a:t>
            </a:r>
          </a:p>
          <a:p>
            <a:pPr marL="233363" indent="-233363">
              <a:buClrTx/>
              <a:buFont typeface="Arial" panose="020B0604020202020204" pitchFamily="34" charset="0"/>
              <a:buChar char="•"/>
            </a:pP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cường</a:t>
            </a:r>
            <a:r>
              <a:rPr lang="en-US" sz="2400" dirty="0"/>
              <a:t> (Reinforcement Learning):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giúp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vi </a:t>
            </a:r>
            <a:r>
              <a:rPr lang="en-US" sz="2400" dirty="0" err="1"/>
              <a:t>dựa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hoàn</a:t>
            </a:r>
            <a:r>
              <a:rPr lang="en-US" sz="2400" dirty="0"/>
              <a:t> </a:t>
            </a:r>
            <a:r>
              <a:rPr lang="en-US" sz="2400" dirty="0" err="1"/>
              <a:t>cảnh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đạt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lợi</a:t>
            </a:r>
            <a:r>
              <a:rPr lang="en-US" sz="2400" dirty="0"/>
              <a:t> </a:t>
            </a:r>
            <a:r>
              <a:rPr lang="en-US" sz="2400" dirty="0" err="1"/>
              <a:t>ích</a:t>
            </a:r>
            <a:r>
              <a:rPr lang="en-US" sz="2400" dirty="0"/>
              <a:t> </a:t>
            </a:r>
            <a:r>
              <a:rPr lang="en-US" sz="2400" dirty="0" err="1"/>
              <a:t>cao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380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9387-BD07-3D62-8DF3-FE1EEF0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+mn-lt"/>
              </a:rPr>
              <a:t>Giới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thiệu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khóa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học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156D7-54D0-5E94-3AED-CB10C3169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: 8h00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7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tuần</a:t>
            </a:r>
            <a:r>
              <a:rPr lang="en-US" sz="2400" dirty="0"/>
              <a:t>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:</a:t>
            </a:r>
          </a:p>
          <a:p>
            <a:pPr marL="709612" indent="-342900">
              <a:buClrTx/>
              <a:buFont typeface="Wingdings" panose="05000000000000000000" pitchFamily="2" charset="2"/>
              <a:buChar char="ü"/>
            </a:pP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Machine Learning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gì</a:t>
            </a:r>
            <a:r>
              <a:rPr lang="en-US" sz="2400" dirty="0"/>
              <a:t>.</a:t>
            </a:r>
          </a:p>
          <a:p>
            <a:pPr marL="709612" indent="-342900">
              <a:buClrTx/>
              <a:buFont typeface="Wingdings" panose="05000000000000000000" pitchFamily="2" charset="2"/>
              <a:buChar char="ü"/>
            </a:pP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Linear Regression.</a:t>
            </a:r>
          </a:p>
          <a:p>
            <a:pPr marL="709612" indent="-342900">
              <a:buClrTx/>
              <a:buFont typeface="Wingdings" panose="05000000000000000000" pitchFamily="2" charset="2"/>
              <a:buChar char="ü"/>
            </a:pP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cụm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K-means.</a:t>
            </a:r>
          </a:p>
          <a:p>
            <a:pPr marL="709612" indent="-342900">
              <a:buClrTx/>
              <a:buFont typeface="Wingdings" panose="05000000000000000000" pitchFamily="2" charset="2"/>
              <a:buChar char="ü"/>
            </a:pP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Nơ-ron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/>
              <a:t>Sau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: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Nơ-ron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chó</a:t>
            </a:r>
            <a:r>
              <a:rPr lang="en-US" sz="2400" dirty="0"/>
              <a:t> </a:t>
            </a:r>
            <a:r>
              <a:rPr lang="en-US" sz="2400" dirty="0" err="1"/>
              <a:t>mèo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739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9387-BD07-3D62-8DF3-FE1EEF0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+mn-lt"/>
              </a:rPr>
              <a:t>Phân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loại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các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thuật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toán</a:t>
            </a:r>
            <a:r>
              <a:rPr lang="en-US" sz="4000" b="1" dirty="0">
                <a:latin typeface="+mn-lt"/>
              </a:rPr>
              <a:t>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156D7-54D0-5E94-3AED-CB10C3169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3363" indent="-233363">
              <a:buClrTx/>
              <a:buFont typeface="Wingdings" panose="05000000000000000000" pitchFamily="2" charset="2"/>
              <a:buChar char="§"/>
            </a:pPr>
            <a:r>
              <a:rPr lang="en-US" sz="2400" dirty="0"/>
              <a:t>AlphaGo </a:t>
            </a:r>
            <a:r>
              <a:rPr lang="en-US" sz="2400" dirty="0" err="1"/>
              <a:t>nổi</a:t>
            </a:r>
            <a:r>
              <a:rPr lang="en-US" sz="2400" dirty="0"/>
              <a:t> </a:t>
            </a:r>
            <a:r>
              <a:rPr lang="en-US" sz="2400" dirty="0" err="1"/>
              <a:t>tiếng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chơi</a:t>
            </a:r>
            <a:r>
              <a:rPr lang="en-US" sz="2400" dirty="0"/>
              <a:t> </a:t>
            </a:r>
            <a:r>
              <a:rPr lang="en-US" sz="2400" dirty="0" err="1"/>
              <a:t>cờ</a:t>
            </a:r>
            <a:r>
              <a:rPr lang="en-US" sz="2400" dirty="0"/>
              <a:t> </a:t>
            </a:r>
            <a:r>
              <a:rPr lang="en-US" sz="2400" dirty="0" err="1"/>
              <a:t>vây</a:t>
            </a:r>
            <a:r>
              <a:rPr lang="en-US" sz="2400" dirty="0"/>
              <a:t> </a:t>
            </a:r>
            <a:r>
              <a:rPr lang="en-US" sz="2400" dirty="0" err="1"/>
              <a:t>thắng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con </a:t>
            </a:r>
            <a:r>
              <a:rPr lang="en-US" sz="2400" dirty="0" err="1"/>
              <a:t>người</a:t>
            </a:r>
            <a:r>
              <a:rPr lang="en-US" sz="2400" dirty="0"/>
              <a:t>.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F81703AE-9789-B7E6-1F0D-44F206BEB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206" y="2388864"/>
            <a:ext cx="6375587" cy="358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94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9387-BD07-3D62-8DF3-FE1EEF0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+mn-lt"/>
              </a:rPr>
              <a:t>Phân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loại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các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thuật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toán</a:t>
            </a:r>
            <a:r>
              <a:rPr lang="en-US" sz="4000" b="1" dirty="0">
                <a:latin typeface="+mn-lt"/>
              </a:rPr>
              <a:t>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156D7-54D0-5E94-3AED-CB10C3169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3363" indent="-233363">
              <a:buClrTx/>
              <a:buFont typeface="Arial" panose="020B0604020202020204" pitchFamily="34" charset="0"/>
              <a:buChar char="•"/>
            </a:pPr>
            <a:r>
              <a:rPr lang="en-US" sz="2400" dirty="0" err="1"/>
              <a:t>Huấn</a:t>
            </a:r>
            <a:r>
              <a:rPr lang="en-US" sz="2400" dirty="0"/>
              <a:t> </a:t>
            </a:r>
            <a:r>
              <a:rPr lang="en-US" sz="2400" dirty="0" err="1"/>
              <a:t>luyện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chơi</a:t>
            </a:r>
            <a:r>
              <a:rPr lang="en-US" sz="2400" dirty="0"/>
              <a:t> game Mario</a:t>
            </a:r>
          </a:p>
          <a:p>
            <a:pPr marL="0" indent="0">
              <a:buClrTx/>
              <a:buNone/>
            </a:pPr>
            <a:endParaRPr lang="en-US" sz="2400" dirty="0"/>
          </a:p>
        </p:txBody>
      </p:sp>
      <p:pic>
        <p:nvPicPr>
          <p:cNvPr id="4" name="Online Media 3" title="MarI/O - Machine Learning for Video Games">
            <a:hlinkClick r:id="" action="ppaction://media"/>
            <a:extLst>
              <a:ext uri="{FF2B5EF4-FFF2-40B4-BE49-F238E27FC236}">
                <a16:creationId xmlns:a16="http://schemas.microsoft.com/office/drawing/2014/main" id="{603DD76E-B1DD-9C86-D865-304F59A5A3D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44800" y="2416810"/>
            <a:ext cx="6532880" cy="369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8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9387-BD07-3D62-8DF3-FE1EEF0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+mn-lt"/>
              </a:rPr>
              <a:t>Các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bước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để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xây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dựng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mô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hình</a:t>
            </a:r>
            <a:r>
              <a:rPr lang="en-US" sz="4000" b="1" dirty="0">
                <a:latin typeface="+mn-lt"/>
              </a:rPr>
              <a:t> ML.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156D7-54D0-5E94-3AED-CB10C3169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.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.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/>
              <a:t>Thu </a:t>
            </a:r>
            <a:r>
              <a:rPr lang="en-US" sz="2400" dirty="0" err="1"/>
              <a:t>thập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chuẩn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.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huấn</a:t>
            </a:r>
            <a:r>
              <a:rPr lang="en-US" sz="2400" dirty="0"/>
              <a:t> </a:t>
            </a:r>
            <a:r>
              <a:rPr lang="en-US" sz="2400" dirty="0" err="1"/>
              <a:t>luyện</a:t>
            </a:r>
            <a:r>
              <a:rPr lang="en-US" sz="2400" dirty="0"/>
              <a:t>.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.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.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 err="1"/>
              <a:t>Lặp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chỉnh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432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5" name="Rectangle 32774">
            <a:extLst>
              <a:ext uri="{FF2B5EF4-FFF2-40B4-BE49-F238E27FC236}">
                <a16:creationId xmlns:a16="http://schemas.microsoft.com/office/drawing/2014/main" id="{AE1AF813-2D2F-4B78-9216-388AF161E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777" name="Rectangle 32776">
            <a:extLst>
              <a:ext uri="{FF2B5EF4-FFF2-40B4-BE49-F238E27FC236}">
                <a16:creationId xmlns:a16="http://schemas.microsoft.com/office/drawing/2014/main" id="{C47181D2-95D5-4439-9BDF-14D4FDC7B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779" name="Rectangle 32778">
            <a:extLst>
              <a:ext uri="{FF2B5EF4-FFF2-40B4-BE49-F238E27FC236}">
                <a16:creationId xmlns:a16="http://schemas.microsoft.com/office/drawing/2014/main" id="{AFF43A89-FF65-44A9-BE4C-DC7389FF9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81" name="Rectangle 32780">
            <a:extLst>
              <a:ext uri="{FF2B5EF4-FFF2-40B4-BE49-F238E27FC236}">
                <a16:creationId xmlns:a16="http://schemas.microsoft.com/office/drawing/2014/main" id="{3CBC4341-33FB-4D46-A7B4-62039B616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83" name="Rectangle 32782">
            <a:extLst>
              <a:ext uri="{FF2B5EF4-FFF2-40B4-BE49-F238E27FC236}">
                <a16:creationId xmlns:a16="http://schemas.microsoft.com/office/drawing/2014/main" id="{89394C5B-B8DE-4221-8CA4-A30237DB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770" name="Picture 2" descr="50+ slide kết thúc bài thuyết trình ấn tượng đẹp, hài hước, dễ thương">
            <a:extLst>
              <a:ext uri="{FF2B5EF4-FFF2-40B4-BE49-F238E27FC236}">
                <a16:creationId xmlns:a16="http://schemas.microsoft.com/office/drawing/2014/main" id="{7F6A7637-8E70-4432-7041-39B17D7166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9" r="-1" b="201"/>
          <a:stretch/>
        </p:blipFill>
        <p:spPr bwMode="auto">
          <a:xfrm>
            <a:off x="842772" y="841248"/>
            <a:ext cx="10506456" cy="517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84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9387-BD07-3D62-8DF3-FE1EEF0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+mn-lt"/>
              </a:rPr>
              <a:t>Nội</a:t>
            </a:r>
            <a:r>
              <a:rPr lang="en-US" sz="4000" b="1" dirty="0">
                <a:latin typeface="+mn-lt"/>
              </a:rPr>
              <a:t> dung </a:t>
            </a:r>
            <a:r>
              <a:rPr lang="en-US" sz="4000" b="1" dirty="0" err="1">
                <a:latin typeface="+mn-lt"/>
              </a:rPr>
              <a:t>khóa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học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156D7-54D0-5E94-3AED-CB10C3169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Tx/>
              <a:buFont typeface="+mj-lt"/>
              <a:buAutoNum type="romanUcPeriod"/>
            </a:pP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Machine Learning.</a:t>
            </a:r>
          </a:p>
          <a:p>
            <a:pPr marL="514350" indent="-514350">
              <a:buClrTx/>
              <a:buFont typeface="+mj-lt"/>
              <a:buAutoNum type="romanUcPeriod"/>
            </a:pP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giám</a:t>
            </a:r>
            <a:r>
              <a:rPr lang="en-US" sz="2400" dirty="0"/>
              <a:t> </a:t>
            </a:r>
            <a:r>
              <a:rPr lang="en-US" sz="2400" dirty="0" err="1"/>
              <a:t>sát</a:t>
            </a:r>
            <a:r>
              <a:rPr lang="en-US" sz="2400" dirty="0"/>
              <a:t> –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Linear Regression.</a:t>
            </a:r>
          </a:p>
          <a:p>
            <a:pPr marL="514350" indent="-514350">
              <a:buClrTx/>
              <a:buFont typeface="+mj-lt"/>
              <a:buAutoNum type="romanUcPeriod"/>
            </a:pP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giám</a:t>
            </a:r>
            <a:r>
              <a:rPr lang="en-US" sz="2400" dirty="0"/>
              <a:t> </a:t>
            </a:r>
            <a:r>
              <a:rPr lang="en-US" sz="2400" dirty="0" err="1"/>
              <a:t>sát</a:t>
            </a:r>
            <a:r>
              <a:rPr lang="en-US" sz="2400" dirty="0"/>
              <a:t> –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cụm</a:t>
            </a:r>
            <a:r>
              <a:rPr lang="en-US" sz="2400" dirty="0"/>
              <a:t> K-means.</a:t>
            </a:r>
          </a:p>
          <a:p>
            <a:pPr marL="514350" indent="-514350">
              <a:buClrTx/>
              <a:buFont typeface="+mj-lt"/>
              <a:buAutoNum type="romanUcPeriod"/>
            </a:pP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Nơ-ron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822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9387-BD07-3D62-8DF3-FE1EEF0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+mn-lt"/>
              </a:rPr>
              <a:t>Tài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liệu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156D7-54D0-5E94-3AED-CB10C3169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 err="1"/>
              <a:t>Sách</a:t>
            </a:r>
            <a:r>
              <a:rPr lang="en-US" sz="2400" dirty="0"/>
              <a:t>:</a:t>
            </a:r>
          </a:p>
          <a:p>
            <a:pPr marL="457200" indent="-90488">
              <a:buClrTx/>
              <a:buFont typeface="Times New Roman" panose="02020603050405020304" pitchFamily="18" charset="0"/>
              <a:buChar char="̵"/>
            </a:pPr>
            <a:r>
              <a:rPr lang="en-US" sz="2400" dirty="0" err="1"/>
              <a:t>Vũ</a:t>
            </a:r>
            <a:r>
              <a:rPr lang="en-US" sz="2400" dirty="0"/>
              <a:t> </a:t>
            </a:r>
            <a:r>
              <a:rPr lang="en-US" sz="2400" dirty="0" err="1"/>
              <a:t>Hữu</a:t>
            </a:r>
            <a:r>
              <a:rPr lang="en-US" sz="2400" dirty="0"/>
              <a:t> </a:t>
            </a:r>
            <a:r>
              <a:rPr lang="en-US" sz="2400" dirty="0" err="1"/>
              <a:t>Tiệp</a:t>
            </a:r>
            <a:r>
              <a:rPr lang="en-US" sz="2400" dirty="0"/>
              <a:t> (2012). Machine Learning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.</a:t>
            </a:r>
          </a:p>
          <a:p>
            <a:pPr marL="457200" indent="-90488">
              <a:buClrTx/>
              <a:buFont typeface="Times New Roman" panose="02020603050405020304" pitchFamily="18" charset="0"/>
              <a:buChar char="̵"/>
            </a:pPr>
            <a:r>
              <a:rPr lang="en-US" sz="2400" dirty="0" err="1"/>
              <a:t>Nguyễn</a:t>
            </a:r>
            <a:r>
              <a:rPr lang="en-US" sz="2400" dirty="0"/>
              <a:t> Thanh </a:t>
            </a:r>
            <a:r>
              <a:rPr lang="en-US" sz="2400" dirty="0" err="1"/>
              <a:t>Tuấn</a:t>
            </a:r>
            <a:r>
              <a:rPr lang="en-US" sz="2400" dirty="0"/>
              <a:t> (2019). Deep Learning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(v2).</a:t>
            </a:r>
          </a:p>
          <a:p>
            <a:pPr marL="457200" indent="-90488">
              <a:buClrTx/>
              <a:buFont typeface="Times New Roman" panose="02020603050405020304" pitchFamily="18" charset="0"/>
              <a:buChar char="̵"/>
            </a:pPr>
            <a:r>
              <a:rPr lang="en-US" sz="2400" dirty="0"/>
              <a:t>Jason Brownlee (2016). Machine Learning Mastery with Python (v1.4).</a:t>
            </a:r>
          </a:p>
          <a:p>
            <a:pPr marL="457200" indent="-90488">
              <a:buClrTx/>
              <a:buFont typeface="Times New Roman" panose="02020603050405020304" pitchFamily="18" charset="0"/>
              <a:buChar char="̵"/>
            </a:pPr>
            <a:r>
              <a:rPr lang="en-US" sz="2400" dirty="0"/>
              <a:t>Sebastian </a:t>
            </a:r>
            <a:r>
              <a:rPr lang="en-US" sz="2400" dirty="0" err="1"/>
              <a:t>Raschka</a:t>
            </a:r>
            <a:r>
              <a:rPr lang="en-US" sz="2400" dirty="0"/>
              <a:t> &amp; Vahid </a:t>
            </a:r>
            <a:r>
              <a:rPr lang="en-US" sz="2400" dirty="0" err="1"/>
              <a:t>Mirjalili</a:t>
            </a:r>
            <a:r>
              <a:rPr lang="en-US" sz="2400" dirty="0"/>
              <a:t> (2019). Python Machine Learning (3</a:t>
            </a:r>
            <a:r>
              <a:rPr lang="en-US" sz="2400" baseline="30000" dirty="0"/>
              <a:t>rd</a:t>
            </a:r>
            <a:r>
              <a:rPr lang="en-US" sz="2400" dirty="0"/>
              <a:t> Edition).</a:t>
            </a:r>
          </a:p>
          <a:p>
            <a:pPr marL="457200" indent="-90488">
              <a:buClrTx/>
              <a:buFont typeface="Times New Roman" panose="02020603050405020304" pitchFamily="18" charset="0"/>
              <a:buChar char="̵"/>
            </a:pPr>
            <a:r>
              <a:rPr lang="en-US" sz="2400" dirty="0" err="1"/>
              <a:t>Aurélien</a:t>
            </a:r>
            <a:r>
              <a:rPr lang="en-US" sz="2400" dirty="0"/>
              <a:t> </a:t>
            </a:r>
            <a:r>
              <a:rPr lang="en-US" sz="2400" dirty="0" err="1"/>
              <a:t>Géron</a:t>
            </a:r>
            <a:r>
              <a:rPr lang="en-US" sz="2400" dirty="0"/>
              <a:t> (2019). Hands-On Machine Learning with Scikit-Learn, </a:t>
            </a:r>
            <a:r>
              <a:rPr lang="en-US" sz="2400" dirty="0" err="1"/>
              <a:t>Keras</a:t>
            </a:r>
            <a:r>
              <a:rPr lang="en-US" sz="2400" dirty="0"/>
              <a:t>, and TensorFlow(2</a:t>
            </a:r>
            <a:r>
              <a:rPr lang="en-US" sz="2400" baseline="30000" dirty="0"/>
              <a:t>nd</a:t>
            </a:r>
            <a:r>
              <a:rPr lang="en-US" sz="2400" dirty="0"/>
              <a:t> Edition)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/>
              <a:t>Website: </a:t>
            </a:r>
            <a:r>
              <a:rPr lang="en-US" sz="2400" dirty="0">
                <a:hlinkClick r:id="rId3"/>
              </a:rPr>
              <a:t>https://community.deeplearning.ai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647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B6D3-E92E-06F1-66DB-B0B3093B1E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2519363" indent="-2519363"/>
            <a:r>
              <a:rPr lang="en-US" sz="6000" b="1" dirty="0">
                <a:latin typeface="+mn-lt"/>
              </a:rPr>
              <a:t>PHẦN I. GIỚI THIỆU VỀ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F757B-AEEE-929B-3F18-667C8460F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78801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ML.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err="1"/>
              <a:t>Hiểu</a:t>
            </a:r>
            <a:r>
              <a:rPr lang="en-US" dirty="0"/>
              <a:t> Machine learning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ML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ML.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ML.</a:t>
            </a:r>
          </a:p>
        </p:txBody>
      </p:sp>
    </p:spTree>
    <p:extLst>
      <p:ext uri="{BB962C8B-B14F-4D97-AF65-F5344CB8AC3E}">
        <p14:creationId xmlns:p14="http://schemas.microsoft.com/office/powerpoint/2010/main" val="25760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20486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89" name="Rectangle 20488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91" name="Rectangle 20490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3" name="Rectangle 20492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5" name="Rectangle 20494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2" name="Picture 2" descr="04. Machine-Learning-Important">
            <a:extLst>
              <a:ext uri="{FF2B5EF4-FFF2-40B4-BE49-F238E27FC236}">
                <a16:creationId xmlns:a16="http://schemas.microsoft.com/office/drawing/2014/main" id="{AC4126E0-8461-A17D-123B-CC99F3A9A7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7760" y="852085"/>
            <a:ext cx="4616013" cy="489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Hướng dẫn cách gọi trợ lý ảo Siri mà không cần chạm vào iPhone -  Thegioididong.com">
            <a:extLst>
              <a:ext uri="{FF2B5EF4-FFF2-40B4-BE49-F238E27FC236}">
                <a16:creationId xmlns:a16="http://schemas.microsoft.com/office/drawing/2014/main" id="{622EF4A7-4A06-4A07-AA38-EFE51D4B3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380" y="2968413"/>
            <a:ext cx="53340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8" name="Picture 8" descr="Ok Google là gì? Cách dùng trợ lý giọng nói Google để tìm kiếm nhanh -  Thegioididong.com">
            <a:extLst>
              <a:ext uri="{FF2B5EF4-FFF2-40B4-BE49-F238E27FC236}">
                <a16:creationId xmlns:a16="http://schemas.microsoft.com/office/drawing/2014/main" id="{3F877329-4011-82EB-3A90-924DB02B3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800" y="1108287"/>
            <a:ext cx="3363580" cy="173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72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561" name="Rectangle 23560">
            <a:extLst>
              <a:ext uri="{FF2B5EF4-FFF2-40B4-BE49-F238E27FC236}">
                <a16:creationId xmlns:a16="http://schemas.microsoft.com/office/drawing/2014/main" id="{262ABC4B-37D8-4218-BDD8-6DF6A00C0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3554" name="Picture 2" descr="máy chấm công nhận diện 3000 khuôn mặt DS-K1T606MF — #1 Công ty Camera -  SmartHome- Điện NLMT Uy tín tại Đà nẵng">
            <a:extLst>
              <a:ext uri="{FF2B5EF4-FFF2-40B4-BE49-F238E27FC236}">
                <a16:creationId xmlns:a16="http://schemas.microsoft.com/office/drawing/2014/main" id="{58565998-0FDF-757A-5900-8263DA928A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67" r="-2" b="13610"/>
          <a:stretch/>
        </p:blipFill>
        <p:spPr bwMode="auto">
          <a:xfrm>
            <a:off x="321730" y="321732"/>
            <a:ext cx="5674897" cy="301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0BAE889-6157-5DCE-760D-875CF5B761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107" r="7514"/>
          <a:stretch/>
        </p:blipFill>
        <p:spPr>
          <a:xfrm>
            <a:off x="321730" y="3510853"/>
            <a:ext cx="5674897" cy="2789954"/>
          </a:xfrm>
          <a:prstGeom prst="rect">
            <a:avLst/>
          </a:prstGeom>
        </p:spPr>
      </p:pic>
      <p:pic>
        <p:nvPicPr>
          <p:cNvPr id="23556" name="Picture 4" descr="How Tesla Is Using Artificial Intelligence to Create The Autonomous Cars Of  The Future | Bernard Marr">
            <a:extLst>
              <a:ext uri="{FF2B5EF4-FFF2-40B4-BE49-F238E27FC236}">
                <a16:creationId xmlns:a16="http://schemas.microsoft.com/office/drawing/2014/main" id="{6CD9D0D9-0439-70A9-3798-36DA1E6CD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5" r="16662" b="2"/>
          <a:stretch/>
        </p:blipFill>
        <p:spPr bwMode="auto">
          <a:xfrm>
            <a:off x="6195373" y="321733"/>
            <a:ext cx="5674897" cy="597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64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9387-BD07-3D62-8DF3-FE1EEF0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Machine Learning </a:t>
            </a:r>
            <a:r>
              <a:rPr lang="en-US" sz="4000" b="1" dirty="0" err="1">
                <a:latin typeface="+mn-lt"/>
              </a:rPr>
              <a:t>là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gì</a:t>
            </a:r>
            <a:r>
              <a:rPr lang="en-US" sz="4000" b="1" dirty="0">
                <a:latin typeface="+mn-lt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156D7-54D0-5E94-3AED-CB10C3169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biệt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con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khả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hỏi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kinh</a:t>
            </a:r>
            <a:r>
              <a:rPr lang="en-US" sz="2400" dirty="0"/>
              <a:t> </a:t>
            </a:r>
            <a:r>
              <a:rPr lang="en-US" sz="2400" dirty="0" err="1"/>
              <a:t>nghiệm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khứ</a:t>
            </a:r>
            <a:r>
              <a:rPr lang="en-US" sz="2400" dirty="0"/>
              <a:t>.</a:t>
            </a:r>
          </a:p>
        </p:txBody>
      </p:sp>
      <p:pic>
        <p:nvPicPr>
          <p:cNvPr id="1028" name="Picture 4" descr="A Children Learning Coding or Computer Programming Flat Illustration.  Coding For Kids. Basic Computer Programing. Can be used for web, landing  page, social media, promotion, etc. 7559606 Vector Art at Vecteezy">
            <a:extLst>
              <a:ext uri="{FF2B5EF4-FFF2-40B4-BE49-F238E27FC236}">
                <a16:creationId xmlns:a16="http://schemas.microsoft.com/office/drawing/2014/main" id="{BD4DF508-B726-E42E-0CB1-61357FDDE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929" y="2742276"/>
            <a:ext cx="3328962" cy="2493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6ADA89-8A15-509A-1804-D718CB841955}"/>
              </a:ext>
            </a:extLst>
          </p:cNvPr>
          <p:cNvSpPr txBox="1"/>
          <p:nvPr/>
        </p:nvSpPr>
        <p:spPr>
          <a:xfrm>
            <a:off x="1036320" y="5344160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khả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hỏi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cải</a:t>
            </a:r>
            <a:r>
              <a:rPr lang="en-US" sz="2400" dirty="0"/>
              <a:t> </a:t>
            </a:r>
            <a:r>
              <a:rPr lang="en-US" sz="2400" dirty="0" err="1"/>
              <a:t>thiện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kinh</a:t>
            </a:r>
            <a:r>
              <a:rPr lang="en-US" sz="2400" dirty="0"/>
              <a:t> </a:t>
            </a:r>
            <a:r>
              <a:rPr lang="en-US" sz="2400" dirty="0" err="1"/>
              <a:t>nghiệm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khứ</a:t>
            </a:r>
            <a:r>
              <a:rPr lang="en-US" sz="2400" dirty="0"/>
              <a:t>. </a:t>
            </a:r>
            <a:r>
              <a:rPr lang="en-US" sz="2400" dirty="0" err="1"/>
              <a:t>Khái</a:t>
            </a:r>
            <a:r>
              <a:rPr lang="en-US" sz="2400" dirty="0"/>
              <a:t> </a:t>
            </a:r>
            <a:r>
              <a:rPr lang="en-US" sz="2400" dirty="0" err="1"/>
              <a:t>niệm</a:t>
            </a:r>
            <a:r>
              <a:rPr lang="en-US" sz="2400" dirty="0"/>
              <a:t> “Machine Learning ”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đời</a:t>
            </a:r>
            <a:r>
              <a:rPr lang="en-US" sz="2400" dirty="0"/>
              <a:t>.</a:t>
            </a:r>
          </a:p>
        </p:txBody>
      </p:sp>
      <p:pic>
        <p:nvPicPr>
          <p:cNvPr id="1030" name="Picture 6" descr="Giải pháp nào khi con không chủ động học tập?">
            <a:extLst>
              <a:ext uri="{FF2B5EF4-FFF2-40B4-BE49-F238E27FC236}">
                <a16:creationId xmlns:a16="http://schemas.microsoft.com/office/drawing/2014/main" id="{4342BB7B-66C5-223F-4926-B993F877F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228" y="2742276"/>
            <a:ext cx="2571433" cy="249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12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9387-BD07-3D62-8DF3-FE1EEF09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>
                <a:latin typeface="+mn-lt"/>
              </a:rPr>
              <a:t>Machine Learning </a:t>
            </a:r>
            <a:r>
              <a:rPr lang="en-US" b="1" err="1">
                <a:latin typeface="+mn-lt"/>
              </a:rPr>
              <a:t>là</a:t>
            </a:r>
            <a:r>
              <a:rPr lang="en-US" b="1">
                <a:latin typeface="+mn-lt"/>
              </a:rPr>
              <a:t> </a:t>
            </a:r>
            <a:r>
              <a:rPr lang="en-US" b="1" err="1">
                <a:latin typeface="+mn-lt"/>
              </a:rPr>
              <a:t>gì</a:t>
            </a:r>
            <a:r>
              <a:rPr lang="en-US" b="1">
                <a:latin typeface="+mn-lt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156D7-54D0-5E94-3AED-CB10C3169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 marL="233363" indent="-233363" algn="just"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Machine Learning (</a:t>
            </a:r>
            <a:r>
              <a:rPr lang="en-US" sz="2400" dirty="0" err="1"/>
              <a:t>tạm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)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lĩnh</a:t>
            </a:r>
            <a:r>
              <a:rPr lang="en-US" sz="2400" dirty="0"/>
              <a:t> </a:t>
            </a:r>
            <a:r>
              <a:rPr lang="en-US" sz="2400" dirty="0" err="1"/>
              <a:t>vực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  <a:r>
              <a:rPr lang="en-US" sz="2400" dirty="0" err="1"/>
              <a:t>tuệ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(AI) </a:t>
            </a:r>
            <a:r>
              <a:rPr lang="en-US" sz="2400" dirty="0" err="1"/>
              <a:t>giúp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khả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dựa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quyết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thật</a:t>
            </a:r>
            <a:r>
              <a:rPr lang="en-US" sz="2400" dirty="0"/>
              <a:t> chi </a:t>
            </a:r>
            <a:r>
              <a:rPr lang="en-US" sz="2400" dirty="0" err="1"/>
              <a:t>tiết</a:t>
            </a:r>
            <a:r>
              <a:rPr lang="en-US" sz="2400" dirty="0"/>
              <a:t>, </a:t>
            </a:r>
            <a:r>
              <a:rPr lang="en-US" sz="2400" dirty="0" err="1"/>
              <a:t>cụ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. </a:t>
            </a:r>
          </a:p>
          <a:p>
            <a:pPr marL="233363" indent="-233363" algn="just"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VD: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biệt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táo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cam.</a:t>
            </a:r>
          </a:p>
        </p:txBody>
      </p:sp>
      <p:pic>
        <p:nvPicPr>
          <p:cNvPr id="2052" name="Picture 4" descr="Đặt cam - táo lên &quot;bàn cân&quot;: Vì sao &quot;một quả táo mỗi ngày giúp tránh xa bác  sĩ&quot; nhưng có chuyên gia vẫn chọn cam?">
            <a:extLst>
              <a:ext uri="{FF2B5EF4-FFF2-40B4-BE49-F238E27FC236}">
                <a16:creationId xmlns:a16="http://schemas.microsoft.com/office/drawing/2014/main" id="{999736C3-C592-9E61-1314-EE2653886A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4" r="21055"/>
          <a:stretch/>
        </p:blipFill>
        <p:spPr bwMode="auto">
          <a:xfrm>
            <a:off x="8020570" y="1916318"/>
            <a:ext cx="3135109" cy="34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54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378</TotalTime>
  <Words>816</Words>
  <Application>Microsoft Office PowerPoint</Application>
  <PresentationFormat>Widescreen</PresentationFormat>
  <Paragraphs>91</Paragraphs>
  <Slides>23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Helvetica</vt:lpstr>
      <vt:lpstr>Times New Roman</vt:lpstr>
      <vt:lpstr>Wingdings</vt:lpstr>
      <vt:lpstr>Retrospect</vt:lpstr>
      <vt:lpstr>MACHINE LEARNING CƠ BẢN</vt:lpstr>
      <vt:lpstr>Giới thiệu khóa học</vt:lpstr>
      <vt:lpstr>Nội dung khóa học</vt:lpstr>
      <vt:lpstr>Tài liệu</vt:lpstr>
      <vt:lpstr>PHẦN I. GIỚI THIỆU VỀ MACHINE LEARNING</vt:lpstr>
      <vt:lpstr>PowerPoint Presentation</vt:lpstr>
      <vt:lpstr>PowerPoint Presentation</vt:lpstr>
      <vt:lpstr>Machine Learning là gì?</vt:lpstr>
      <vt:lpstr>Machine Learning là gì?</vt:lpstr>
      <vt:lpstr>Mô hình ML hoạt động như thế nào?</vt:lpstr>
      <vt:lpstr>Mô hình ML hoạt động như thế nào?</vt:lpstr>
      <vt:lpstr>Phân loại các thuật toán ML</vt:lpstr>
      <vt:lpstr>Phân loại các thuật toán ML</vt:lpstr>
      <vt:lpstr>Phân loại các thuật toán ML</vt:lpstr>
      <vt:lpstr>Phân loại các thuật toán ML</vt:lpstr>
      <vt:lpstr>Phân loại các thuật toán ML</vt:lpstr>
      <vt:lpstr>Phân loại các thuật toán ML</vt:lpstr>
      <vt:lpstr>Phân loại các thuật toán ML</vt:lpstr>
      <vt:lpstr>Phân loại các thuật toán ML</vt:lpstr>
      <vt:lpstr>Phân loại các thuật toán ML</vt:lpstr>
      <vt:lpstr>Phân loại các thuật toán ML</vt:lpstr>
      <vt:lpstr>Các bước để xây dựng mô hình ML.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TỔNG QUAN KHÓA HỌC</dc:title>
  <dc:creator>Nguyen Hong Dat</dc:creator>
  <cp:lastModifiedBy>Nguyen Hong Dat</cp:lastModifiedBy>
  <cp:revision>74</cp:revision>
  <dcterms:created xsi:type="dcterms:W3CDTF">2022-09-17T03:17:36Z</dcterms:created>
  <dcterms:modified xsi:type="dcterms:W3CDTF">2022-09-24T08:50:26Z</dcterms:modified>
</cp:coreProperties>
</file>