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7A68-03AE-44FF-A4B1-4F4688AA35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FF4AD9-36A9-41DF-82AE-43551FE45A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02E3DC-763D-4374-BC22-4A3FC18E4E74}"/>
              </a:ext>
            </a:extLst>
          </p:cNvPr>
          <p:cNvSpPr>
            <a:spLocks noGrp="1"/>
          </p:cNvSpPr>
          <p:nvPr>
            <p:ph type="dt" sz="half" idx="10"/>
          </p:nvPr>
        </p:nvSpPr>
        <p:spPr/>
        <p:txBody>
          <a:bodyPr/>
          <a:lstStyle/>
          <a:p>
            <a:fld id="{5EDA9427-03D3-4D0C-B56A-6F124C12C648}" type="datetimeFigureOut">
              <a:rPr lang="en-US" smtClean="0"/>
              <a:t>9/10/2021</a:t>
            </a:fld>
            <a:endParaRPr lang="en-US"/>
          </a:p>
        </p:txBody>
      </p:sp>
      <p:sp>
        <p:nvSpPr>
          <p:cNvPr id="5" name="Footer Placeholder 4">
            <a:extLst>
              <a:ext uri="{FF2B5EF4-FFF2-40B4-BE49-F238E27FC236}">
                <a16:creationId xmlns:a16="http://schemas.microsoft.com/office/drawing/2014/main" id="{9D74C7C1-9D60-4A14-BB3F-E48123C65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FD54A6-7BC8-4333-91C8-01E886615DD6}"/>
              </a:ext>
            </a:extLst>
          </p:cNvPr>
          <p:cNvSpPr>
            <a:spLocks noGrp="1"/>
          </p:cNvSpPr>
          <p:nvPr>
            <p:ph type="sldNum" sz="quarter" idx="12"/>
          </p:nvPr>
        </p:nvSpPr>
        <p:spPr/>
        <p:txBody>
          <a:bodyPr/>
          <a:lstStyle/>
          <a:p>
            <a:fld id="{2DDF6D7E-E1CC-489D-8A4B-0C539E609923}" type="slidenum">
              <a:rPr lang="en-US" smtClean="0"/>
              <a:t>‹#›</a:t>
            </a:fld>
            <a:endParaRPr lang="en-US"/>
          </a:p>
        </p:txBody>
      </p:sp>
    </p:spTree>
    <p:extLst>
      <p:ext uri="{BB962C8B-B14F-4D97-AF65-F5344CB8AC3E}">
        <p14:creationId xmlns:p14="http://schemas.microsoft.com/office/powerpoint/2010/main" val="404785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0B741-E598-44D3-A660-69FE7CEE75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992067-490D-469A-96BE-5AC24DF560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2D91A-11D5-430E-8F23-D43B8A66CCC0}"/>
              </a:ext>
            </a:extLst>
          </p:cNvPr>
          <p:cNvSpPr>
            <a:spLocks noGrp="1"/>
          </p:cNvSpPr>
          <p:nvPr>
            <p:ph type="dt" sz="half" idx="10"/>
          </p:nvPr>
        </p:nvSpPr>
        <p:spPr/>
        <p:txBody>
          <a:bodyPr/>
          <a:lstStyle/>
          <a:p>
            <a:fld id="{5EDA9427-03D3-4D0C-B56A-6F124C12C648}" type="datetimeFigureOut">
              <a:rPr lang="en-US" smtClean="0"/>
              <a:t>9/10/2021</a:t>
            </a:fld>
            <a:endParaRPr lang="en-US"/>
          </a:p>
        </p:txBody>
      </p:sp>
      <p:sp>
        <p:nvSpPr>
          <p:cNvPr id="5" name="Footer Placeholder 4">
            <a:extLst>
              <a:ext uri="{FF2B5EF4-FFF2-40B4-BE49-F238E27FC236}">
                <a16:creationId xmlns:a16="http://schemas.microsoft.com/office/drawing/2014/main" id="{55669B25-0789-4139-8EBF-4D5671BE0F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F8411-9187-4500-A657-DA20B67FC0DB}"/>
              </a:ext>
            </a:extLst>
          </p:cNvPr>
          <p:cNvSpPr>
            <a:spLocks noGrp="1"/>
          </p:cNvSpPr>
          <p:nvPr>
            <p:ph type="sldNum" sz="quarter" idx="12"/>
          </p:nvPr>
        </p:nvSpPr>
        <p:spPr/>
        <p:txBody>
          <a:bodyPr/>
          <a:lstStyle/>
          <a:p>
            <a:fld id="{2DDF6D7E-E1CC-489D-8A4B-0C539E609923}" type="slidenum">
              <a:rPr lang="en-US" smtClean="0"/>
              <a:t>‹#›</a:t>
            </a:fld>
            <a:endParaRPr lang="en-US"/>
          </a:p>
        </p:txBody>
      </p:sp>
    </p:spTree>
    <p:extLst>
      <p:ext uri="{BB962C8B-B14F-4D97-AF65-F5344CB8AC3E}">
        <p14:creationId xmlns:p14="http://schemas.microsoft.com/office/powerpoint/2010/main" val="78828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D81DDE-EA65-4164-9F18-113D8A72FC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893F07-2EF2-42D3-BAE0-F952A995D7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03466F-076B-4EA7-AFCE-0575C10999F4}"/>
              </a:ext>
            </a:extLst>
          </p:cNvPr>
          <p:cNvSpPr>
            <a:spLocks noGrp="1"/>
          </p:cNvSpPr>
          <p:nvPr>
            <p:ph type="dt" sz="half" idx="10"/>
          </p:nvPr>
        </p:nvSpPr>
        <p:spPr/>
        <p:txBody>
          <a:bodyPr/>
          <a:lstStyle/>
          <a:p>
            <a:fld id="{5EDA9427-03D3-4D0C-B56A-6F124C12C648}" type="datetimeFigureOut">
              <a:rPr lang="en-US" smtClean="0"/>
              <a:t>9/10/2021</a:t>
            </a:fld>
            <a:endParaRPr lang="en-US"/>
          </a:p>
        </p:txBody>
      </p:sp>
      <p:sp>
        <p:nvSpPr>
          <p:cNvPr id="5" name="Footer Placeholder 4">
            <a:extLst>
              <a:ext uri="{FF2B5EF4-FFF2-40B4-BE49-F238E27FC236}">
                <a16:creationId xmlns:a16="http://schemas.microsoft.com/office/drawing/2014/main" id="{82C3FBD3-8727-446C-A7B1-CA4AC2CA0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6F45F-6489-4B7F-844C-3CB89A63DC40}"/>
              </a:ext>
            </a:extLst>
          </p:cNvPr>
          <p:cNvSpPr>
            <a:spLocks noGrp="1"/>
          </p:cNvSpPr>
          <p:nvPr>
            <p:ph type="sldNum" sz="quarter" idx="12"/>
          </p:nvPr>
        </p:nvSpPr>
        <p:spPr/>
        <p:txBody>
          <a:bodyPr/>
          <a:lstStyle/>
          <a:p>
            <a:fld id="{2DDF6D7E-E1CC-489D-8A4B-0C539E609923}" type="slidenum">
              <a:rPr lang="en-US" smtClean="0"/>
              <a:t>‹#›</a:t>
            </a:fld>
            <a:endParaRPr lang="en-US"/>
          </a:p>
        </p:txBody>
      </p:sp>
    </p:spTree>
    <p:extLst>
      <p:ext uri="{BB962C8B-B14F-4D97-AF65-F5344CB8AC3E}">
        <p14:creationId xmlns:p14="http://schemas.microsoft.com/office/powerpoint/2010/main" val="428378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2F65-B2C8-49CF-85CC-8C740D1AB6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71E598-3C67-40C1-860E-A49849CA79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7D1EB-0C34-409E-8479-EAEA71D6DF72}"/>
              </a:ext>
            </a:extLst>
          </p:cNvPr>
          <p:cNvSpPr>
            <a:spLocks noGrp="1"/>
          </p:cNvSpPr>
          <p:nvPr>
            <p:ph type="dt" sz="half" idx="10"/>
          </p:nvPr>
        </p:nvSpPr>
        <p:spPr/>
        <p:txBody>
          <a:bodyPr/>
          <a:lstStyle/>
          <a:p>
            <a:fld id="{5EDA9427-03D3-4D0C-B56A-6F124C12C648}" type="datetimeFigureOut">
              <a:rPr lang="en-US" smtClean="0"/>
              <a:t>9/10/2021</a:t>
            </a:fld>
            <a:endParaRPr lang="en-US"/>
          </a:p>
        </p:txBody>
      </p:sp>
      <p:sp>
        <p:nvSpPr>
          <p:cNvPr id="5" name="Footer Placeholder 4">
            <a:extLst>
              <a:ext uri="{FF2B5EF4-FFF2-40B4-BE49-F238E27FC236}">
                <a16:creationId xmlns:a16="http://schemas.microsoft.com/office/drawing/2014/main" id="{60D8562E-CA2F-4FF4-8AF2-FEEFF224A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4343D-A854-45EB-B594-B89F1FCB624C}"/>
              </a:ext>
            </a:extLst>
          </p:cNvPr>
          <p:cNvSpPr>
            <a:spLocks noGrp="1"/>
          </p:cNvSpPr>
          <p:nvPr>
            <p:ph type="sldNum" sz="quarter" idx="12"/>
          </p:nvPr>
        </p:nvSpPr>
        <p:spPr/>
        <p:txBody>
          <a:bodyPr/>
          <a:lstStyle/>
          <a:p>
            <a:fld id="{2DDF6D7E-E1CC-489D-8A4B-0C539E609923}" type="slidenum">
              <a:rPr lang="en-US" smtClean="0"/>
              <a:t>‹#›</a:t>
            </a:fld>
            <a:endParaRPr lang="en-US"/>
          </a:p>
        </p:txBody>
      </p:sp>
    </p:spTree>
    <p:extLst>
      <p:ext uri="{BB962C8B-B14F-4D97-AF65-F5344CB8AC3E}">
        <p14:creationId xmlns:p14="http://schemas.microsoft.com/office/powerpoint/2010/main" val="4289528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AF688-6D35-47C5-A467-C8B17FCC3E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22E602-2149-4EF2-85CB-6746E05CC4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6C7FEE-7F1E-44E1-8F00-480A7007D105}"/>
              </a:ext>
            </a:extLst>
          </p:cNvPr>
          <p:cNvSpPr>
            <a:spLocks noGrp="1"/>
          </p:cNvSpPr>
          <p:nvPr>
            <p:ph type="dt" sz="half" idx="10"/>
          </p:nvPr>
        </p:nvSpPr>
        <p:spPr/>
        <p:txBody>
          <a:bodyPr/>
          <a:lstStyle/>
          <a:p>
            <a:fld id="{5EDA9427-03D3-4D0C-B56A-6F124C12C648}" type="datetimeFigureOut">
              <a:rPr lang="en-US" smtClean="0"/>
              <a:t>9/10/2021</a:t>
            </a:fld>
            <a:endParaRPr lang="en-US"/>
          </a:p>
        </p:txBody>
      </p:sp>
      <p:sp>
        <p:nvSpPr>
          <p:cNvPr id="5" name="Footer Placeholder 4">
            <a:extLst>
              <a:ext uri="{FF2B5EF4-FFF2-40B4-BE49-F238E27FC236}">
                <a16:creationId xmlns:a16="http://schemas.microsoft.com/office/drawing/2014/main" id="{8C184D4D-1E97-4442-860A-7336D1C0F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7BC47-011B-4FD8-9C4F-814985957461}"/>
              </a:ext>
            </a:extLst>
          </p:cNvPr>
          <p:cNvSpPr>
            <a:spLocks noGrp="1"/>
          </p:cNvSpPr>
          <p:nvPr>
            <p:ph type="sldNum" sz="quarter" idx="12"/>
          </p:nvPr>
        </p:nvSpPr>
        <p:spPr/>
        <p:txBody>
          <a:bodyPr/>
          <a:lstStyle/>
          <a:p>
            <a:fld id="{2DDF6D7E-E1CC-489D-8A4B-0C539E609923}" type="slidenum">
              <a:rPr lang="en-US" smtClean="0"/>
              <a:t>‹#›</a:t>
            </a:fld>
            <a:endParaRPr lang="en-US"/>
          </a:p>
        </p:txBody>
      </p:sp>
    </p:spTree>
    <p:extLst>
      <p:ext uri="{BB962C8B-B14F-4D97-AF65-F5344CB8AC3E}">
        <p14:creationId xmlns:p14="http://schemas.microsoft.com/office/powerpoint/2010/main" val="2074928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74DE-2A1A-439A-A52F-2DBD08E8CF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DD678E-F472-401C-9B51-B2CC41A96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5C8A1F-766F-4AC9-AEF3-B048C74F15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1A21BA-CDAD-4A8D-AC4F-A5A0D4D91273}"/>
              </a:ext>
            </a:extLst>
          </p:cNvPr>
          <p:cNvSpPr>
            <a:spLocks noGrp="1"/>
          </p:cNvSpPr>
          <p:nvPr>
            <p:ph type="dt" sz="half" idx="10"/>
          </p:nvPr>
        </p:nvSpPr>
        <p:spPr/>
        <p:txBody>
          <a:bodyPr/>
          <a:lstStyle/>
          <a:p>
            <a:fld id="{5EDA9427-03D3-4D0C-B56A-6F124C12C648}" type="datetimeFigureOut">
              <a:rPr lang="en-US" smtClean="0"/>
              <a:t>9/10/2021</a:t>
            </a:fld>
            <a:endParaRPr lang="en-US"/>
          </a:p>
        </p:txBody>
      </p:sp>
      <p:sp>
        <p:nvSpPr>
          <p:cNvPr id="6" name="Footer Placeholder 5">
            <a:extLst>
              <a:ext uri="{FF2B5EF4-FFF2-40B4-BE49-F238E27FC236}">
                <a16:creationId xmlns:a16="http://schemas.microsoft.com/office/drawing/2014/main" id="{16A2CF0C-D1C5-48ED-A7B8-8C2D17C9F4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8C859-046D-418A-A336-71005C6D8572}"/>
              </a:ext>
            </a:extLst>
          </p:cNvPr>
          <p:cNvSpPr>
            <a:spLocks noGrp="1"/>
          </p:cNvSpPr>
          <p:nvPr>
            <p:ph type="sldNum" sz="quarter" idx="12"/>
          </p:nvPr>
        </p:nvSpPr>
        <p:spPr/>
        <p:txBody>
          <a:bodyPr/>
          <a:lstStyle/>
          <a:p>
            <a:fld id="{2DDF6D7E-E1CC-489D-8A4B-0C539E609923}" type="slidenum">
              <a:rPr lang="en-US" smtClean="0"/>
              <a:t>‹#›</a:t>
            </a:fld>
            <a:endParaRPr lang="en-US"/>
          </a:p>
        </p:txBody>
      </p:sp>
    </p:spTree>
    <p:extLst>
      <p:ext uri="{BB962C8B-B14F-4D97-AF65-F5344CB8AC3E}">
        <p14:creationId xmlns:p14="http://schemas.microsoft.com/office/powerpoint/2010/main" val="1248953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283DE-EC2B-4C42-949C-C9A839EC2A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B03DCE-F177-4B4A-90B7-A54D096447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8C258-C080-4206-BAD3-7376110958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E7CBE4-59BC-44E3-AA5D-5530DFA419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D00DC2-5DE0-482C-9610-5ECCBABAD6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16CC1F-2420-4ED6-BF37-ED6FC743B5E0}"/>
              </a:ext>
            </a:extLst>
          </p:cNvPr>
          <p:cNvSpPr>
            <a:spLocks noGrp="1"/>
          </p:cNvSpPr>
          <p:nvPr>
            <p:ph type="dt" sz="half" idx="10"/>
          </p:nvPr>
        </p:nvSpPr>
        <p:spPr/>
        <p:txBody>
          <a:bodyPr/>
          <a:lstStyle/>
          <a:p>
            <a:fld id="{5EDA9427-03D3-4D0C-B56A-6F124C12C648}" type="datetimeFigureOut">
              <a:rPr lang="en-US" smtClean="0"/>
              <a:t>9/10/2021</a:t>
            </a:fld>
            <a:endParaRPr lang="en-US"/>
          </a:p>
        </p:txBody>
      </p:sp>
      <p:sp>
        <p:nvSpPr>
          <p:cNvPr id="8" name="Footer Placeholder 7">
            <a:extLst>
              <a:ext uri="{FF2B5EF4-FFF2-40B4-BE49-F238E27FC236}">
                <a16:creationId xmlns:a16="http://schemas.microsoft.com/office/drawing/2014/main" id="{78610DB9-D03D-495D-B94F-2906CB4BFE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709E0B-299D-4508-84B0-B002912C4AF1}"/>
              </a:ext>
            </a:extLst>
          </p:cNvPr>
          <p:cNvSpPr>
            <a:spLocks noGrp="1"/>
          </p:cNvSpPr>
          <p:nvPr>
            <p:ph type="sldNum" sz="quarter" idx="12"/>
          </p:nvPr>
        </p:nvSpPr>
        <p:spPr/>
        <p:txBody>
          <a:bodyPr/>
          <a:lstStyle/>
          <a:p>
            <a:fld id="{2DDF6D7E-E1CC-489D-8A4B-0C539E609923}" type="slidenum">
              <a:rPr lang="en-US" smtClean="0"/>
              <a:t>‹#›</a:t>
            </a:fld>
            <a:endParaRPr lang="en-US"/>
          </a:p>
        </p:txBody>
      </p:sp>
    </p:spTree>
    <p:extLst>
      <p:ext uri="{BB962C8B-B14F-4D97-AF65-F5344CB8AC3E}">
        <p14:creationId xmlns:p14="http://schemas.microsoft.com/office/powerpoint/2010/main" val="134472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4274-9727-40D9-8577-11B47E6962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FF8AF5-3AC6-4F59-ADDC-E341EF17F9A2}"/>
              </a:ext>
            </a:extLst>
          </p:cNvPr>
          <p:cNvSpPr>
            <a:spLocks noGrp="1"/>
          </p:cNvSpPr>
          <p:nvPr>
            <p:ph type="dt" sz="half" idx="10"/>
          </p:nvPr>
        </p:nvSpPr>
        <p:spPr/>
        <p:txBody>
          <a:bodyPr/>
          <a:lstStyle/>
          <a:p>
            <a:fld id="{5EDA9427-03D3-4D0C-B56A-6F124C12C648}" type="datetimeFigureOut">
              <a:rPr lang="en-US" smtClean="0"/>
              <a:t>9/10/2021</a:t>
            </a:fld>
            <a:endParaRPr lang="en-US"/>
          </a:p>
        </p:txBody>
      </p:sp>
      <p:sp>
        <p:nvSpPr>
          <p:cNvPr id="4" name="Footer Placeholder 3">
            <a:extLst>
              <a:ext uri="{FF2B5EF4-FFF2-40B4-BE49-F238E27FC236}">
                <a16:creationId xmlns:a16="http://schemas.microsoft.com/office/drawing/2014/main" id="{BFEC5BBD-EE55-44D4-A014-B654D35DB7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9C5F27-E028-42F5-9DC1-7A60521A3AA7}"/>
              </a:ext>
            </a:extLst>
          </p:cNvPr>
          <p:cNvSpPr>
            <a:spLocks noGrp="1"/>
          </p:cNvSpPr>
          <p:nvPr>
            <p:ph type="sldNum" sz="quarter" idx="12"/>
          </p:nvPr>
        </p:nvSpPr>
        <p:spPr/>
        <p:txBody>
          <a:bodyPr/>
          <a:lstStyle/>
          <a:p>
            <a:fld id="{2DDF6D7E-E1CC-489D-8A4B-0C539E609923}" type="slidenum">
              <a:rPr lang="en-US" smtClean="0"/>
              <a:t>‹#›</a:t>
            </a:fld>
            <a:endParaRPr lang="en-US"/>
          </a:p>
        </p:txBody>
      </p:sp>
    </p:spTree>
    <p:extLst>
      <p:ext uri="{BB962C8B-B14F-4D97-AF65-F5344CB8AC3E}">
        <p14:creationId xmlns:p14="http://schemas.microsoft.com/office/powerpoint/2010/main" val="776373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E7B75C-BD93-4F15-8BB1-0F52D07BB464}"/>
              </a:ext>
            </a:extLst>
          </p:cNvPr>
          <p:cNvSpPr>
            <a:spLocks noGrp="1"/>
          </p:cNvSpPr>
          <p:nvPr>
            <p:ph type="dt" sz="half" idx="10"/>
          </p:nvPr>
        </p:nvSpPr>
        <p:spPr/>
        <p:txBody>
          <a:bodyPr/>
          <a:lstStyle/>
          <a:p>
            <a:fld id="{5EDA9427-03D3-4D0C-B56A-6F124C12C648}" type="datetimeFigureOut">
              <a:rPr lang="en-US" smtClean="0"/>
              <a:t>9/10/2021</a:t>
            </a:fld>
            <a:endParaRPr lang="en-US"/>
          </a:p>
        </p:txBody>
      </p:sp>
      <p:sp>
        <p:nvSpPr>
          <p:cNvPr id="3" name="Footer Placeholder 2">
            <a:extLst>
              <a:ext uri="{FF2B5EF4-FFF2-40B4-BE49-F238E27FC236}">
                <a16:creationId xmlns:a16="http://schemas.microsoft.com/office/drawing/2014/main" id="{F52199D3-692D-42F8-AD46-19B4EA76D5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8F16A8-F74F-4267-9726-54C66EBB5D13}"/>
              </a:ext>
            </a:extLst>
          </p:cNvPr>
          <p:cNvSpPr>
            <a:spLocks noGrp="1"/>
          </p:cNvSpPr>
          <p:nvPr>
            <p:ph type="sldNum" sz="quarter" idx="12"/>
          </p:nvPr>
        </p:nvSpPr>
        <p:spPr/>
        <p:txBody>
          <a:bodyPr/>
          <a:lstStyle/>
          <a:p>
            <a:fld id="{2DDF6D7E-E1CC-489D-8A4B-0C539E609923}" type="slidenum">
              <a:rPr lang="en-US" smtClean="0"/>
              <a:t>‹#›</a:t>
            </a:fld>
            <a:endParaRPr lang="en-US"/>
          </a:p>
        </p:txBody>
      </p:sp>
    </p:spTree>
    <p:extLst>
      <p:ext uri="{BB962C8B-B14F-4D97-AF65-F5344CB8AC3E}">
        <p14:creationId xmlns:p14="http://schemas.microsoft.com/office/powerpoint/2010/main" val="3127377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E393-4A12-4917-BC42-2AAF97615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AF4CD8-B8F4-4084-83D9-A88CA85C8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42827C-8E61-45E6-B8CB-1F02362EB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4D282C-B124-4F4E-A90D-F1D1017AD1F4}"/>
              </a:ext>
            </a:extLst>
          </p:cNvPr>
          <p:cNvSpPr>
            <a:spLocks noGrp="1"/>
          </p:cNvSpPr>
          <p:nvPr>
            <p:ph type="dt" sz="half" idx="10"/>
          </p:nvPr>
        </p:nvSpPr>
        <p:spPr/>
        <p:txBody>
          <a:bodyPr/>
          <a:lstStyle/>
          <a:p>
            <a:fld id="{5EDA9427-03D3-4D0C-B56A-6F124C12C648}" type="datetimeFigureOut">
              <a:rPr lang="en-US" smtClean="0"/>
              <a:t>9/10/2021</a:t>
            </a:fld>
            <a:endParaRPr lang="en-US"/>
          </a:p>
        </p:txBody>
      </p:sp>
      <p:sp>
        <p:nvSpPr>
          <p:cNvPr id="6" name="Footer Placeholder 5">
            <a:extLst>
              <a:ext uri="{FF2B5EF4-FFF2-40B4-BE49-F238E27FC236}">
                <a16:creationId xmlns:a16="http://schemas.microsoft.com/office/drawing/2014/main" id="{0ACB1B9C-A189-47EC-8867-FA191305A3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43A00A-0B61-4089-907A-D20A539A48A0}"/>
              </a:ext>
            </a:extLst>
          </p:cNvPr>
          <p:cNvSpPr>
            <a:spLocks noGrp="1"/>
          </p:cNvSpPr>
          <p:nvPr>
            <p:ph type="sldNum" sz="quarter" idx="12"/>
          </p:nvPr>
        </p:nvSpPr>
        <p:spPr/>
        <p:txBody>
          <a:bodyPr/>
          <a:lstStyle/>
          <a:p>
            <a:fld id="{2DDF6D7E-E1CC-489D-8A4B-0C539E609923}" type="slidenum">
              <a:rPr lang="en-US" smtClean="0"/>
              <a:t>‹#›</a:t>
            </a:fld>
            <a:endParaRPr lang="en-US"/>
          </a:p>
        </p:txBody>
      </p:sp>
    </p:spTree>
    <p:extLst>
      <p:ext uri="{BB962C8B-B14F-4D97-AF65-F5344CB8AC3E}">
        <p14:creationId xmlns:p14="http://schemas.microsoft.com/office/powerpoint/2010/main" val="2207605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3D20-52B6-462B-B05D-3324BF47D4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8346F6-1AC8-4040-9865-2A9C7C9947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6FD753-72CA-4591-8CDC-779E0F52D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85FF9A-5432-420D-88FA-553CB29D1535}"/>
              </a:ext>
            </a:extLst>
          </p:cNvPr>
          <p:cNvSpPr>
            <a:spLocks noGrp="1"/>
          </p:cNvSpPr>
          <p:nvPr>
            <p:ph type="dt" sz="half" idx="10"/>
          </p:nvPr>
        </p:nvSpPr>
        <p:spPr/>
        <p:txBody>
          <a:bodyPr/>
          <a:lstStyle/>
          <a:p>
            <a:fld id="{5EDA9427-03D3-4D0C-B56A-6F124C12C648}" type="datetimeFigureOut">
              <a:rPr lang="en-US" smtClean="0"/>
              <a:t>9/10/2021</a:t>
            </a:fld>
            <a:endParaRPr lang="en-US"/>
          </a:p>
        </p:txBody>
      </p:sp>
      <p:sp>
        <p:nvSpPr>
          <p:cNvPr id="6" name="Footer Placeholder 5">
            <a:extLst>
              <a:ext uri="{FF2B5EF4-FFF2-40B4-BE49-F238E27FC236}">
                <a16:creationId xmlns:a16="http://schemas.microsoft.com/office/drawing/2014/main" id="{470709FE-EF8C-4584-993C-604B15677F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29F6B-4C42-4BFE-ACDF-F961080D9E82}"/>
              </a:ext>
            </a:extLst>
          </p:cNvPr>
          <p:cNvSpPr>
            <a:spLocks noGrp="1"/>
          </p:cNvSpPr>
          <p:nvPr>
            <p:ph type="sldNum" sz="quarter" idx="12"/>
          </p:nvPr>
        </p:nvSpPr>
        <p:spPr/>
        <p:txBody>
          <a:bodyPr/>
          <a:lstStyle/>
          <a:p>
            <a:fld id="{2DDF6D7E-E1CC-489D-8A4B-0C539E609923}" type="slidenum">
              <a:rPr lang="en-US" smtClean="0"/>
              <a:t>‹#›</a:t>
            </a:fld>
            <a:endParaRPr lang="en-US"/>
          </a:p>
        </p:txBody>
      </p:sp>
    </p:spTree>
    <p:extLst>
      <p:ext uri="{BB962C8B-B14F-4D97-AF65-F5344CB8AC3E}">
        <p14:creationId xmlns:p14="http://schemas.microsoft.com/office/powerpoint/2010/main" val="1743051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53A6CB-2BB2-430B-95FF-2747FC8987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4C8E-C206-4437-ADCB-490C553286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3019E1-4F08-44BF-BF06-2F62E19568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A9427-03D3-4D0C-B56A-6F124C12C648}" type="datetimeFigureOut">
              <a:rPr lang="en-US" smtClean="0"/>
              <a:t>9/10/2021</a:t>
            </a:fld>
            <a:endParaRPr lang="en-US"/>
          </a:p>
        </p:txBody>
      </p:sp>
      <p:sp>
        <p:nvSpPr>
          <p:cNvPr id="5" name="Footer Placeholder 4">
            <a:extLst>
              <a:ext uri="{FF2B5EF4-FFF2-40B4-BE49-F238E27FC236}">
                <a16:creationId xmlns:a16="http://schemas.microsoft.com/office/drawing/2014/main" id="{031F1930-3A57-4917-8FC3-BF9995CBC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43B19E-B944-4818-A187-CCEC21DD87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F6D7E-E1CC-489D-8A4B-0C539E609923}" type="slidenum">
              <a:rPr lang="en-US" smtClean="0"/>
              <a:t>‹#›</a:t>
            </a:fld>
            <a:endParaRPr lang="en-US"/>
          </a:p>
        </p:txBody>
      </p:sp>
    </p:spTree>
    <p:extLst>
      <p:ext uri="{BB962C8B-B14F-4D97-AF65-F5344CB8AC3E}">
        <p14:creationId xmlns:p14="http://schemas.microsoft.com/office/powerpoint/2010/main" val="461700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5F0851-F41C-4F41-A4F7-680311250473}"/>
              </a:ext>
            </a:extLst>
          </p:cNvPr>
          <p:cNvSpPr/>
          <p:nvPr/>
        </p:nvSpPr>
        <p:spPr>
          <a:xfrm>
            <a:off x="3151764" y="1674674"/>
            <a:ext cx="5888471" cy="1754326"/>
          </a:xfrm>
          <a:prstGeom prst="rect">
            <a:avLst/>
          </a:prstGeom>
          <a:noFill/>
        </p:spPr>
        <p:txBody>
          <a:bodyPr wrap="none" lIns="91440" tIns="45720" rIns="91440" bIns="45720">
            <a:spAutoFit/>
          </a:bodyPr>
          <a:lstStyle/>
          <a:p>
            <a:pPr algn="ctr"/>
            <a:r>
              <a:rPr lang="en-US" sz="54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YOLO</a:t>
            </a:r>
          </a:p>
          <a:p>
            <a:pPr algn="ctr"/>
            <a:r>
              <a:rPr lang="en-US" sz="54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You Only Look Once</a:t>
            </a:r>
          </a:p>
        </p:txBody>
      </p:sp>
      <p:sp>
        <p:nvSpPr>
          <p:cNvPr id="5" name="Rectangle 4">
            <a:extLst>
              <a:ext uri="{FF2B5EF4-FFF2-40B4-BE49-F238E27FC236}">
                <a16:creationId xmlns:a16="http://schemas.microsoft.com/office/drawing/2014/main" id="{42443854-59D0-46A2-9327-A87310F8701B}"/>
              </a:ext>
            </a:extLst>
          </p:cNvPr>
          <p:cNvSpPr/>
          <p:nvPr/>
        </p:nvSpPr>
        <p:spPr>
          <a:xfrm>
            <a:off x="5337733" y="3572245"/>
            <a:ext cx="1713482" cy="553998"/>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000" b="1" cap="none" spc="0">
                <a:ln/>
                <a:solidFill>
                  <a:schemeClr val="accent4"/>
                </a:solidFill>
                <a:effectLst/>
              </a:rPr>
              <a:t>Overview</a:t>
            </a:r>
          </a:p>
        </p:txBody>
      </p:sp>
    </p:spTree>
    <p:extLst>
      <p:ext uri="{BB962C8B-B14F-4D97-AF65-F5344CB8AC3E}">
        <p14:creationId xmlns:p14="http://schemas.microsoft.com/office/powerpoint/2010/main" val="906309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88E36F-B6A7-40DB-9EBF-B36BF3D75C58}"/>
              </a:ext>
            </a:extLst>
          </p:cNvPr>
          <p:cNvSpPr/>
          <p:nvPr/>
        </p:nvSpPr>
        <p:spPr>
          <a:xfrm>
            <a:off x="786100" y="421083"/>
            <a:ext cx="23198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cap="none" spc="0" err="1">
                <a:ln/>
                <a:solidFill>
                  <a:schemeClr val="accent3"/>
                </a:solidFill>
                <a:effectLst/>
              </a:rPr>
              <a:t>Giới</a:t>
            </a:r>
            <a:r>
              <a:rPr lang="en-US" sz="4000" b="1" cap="none" spc="0">
                <a:ln/>
                <a:solidFill>
                  <a:schemeClr val="accent3"/>
                </a:solidFill>
                <a:effectLst/>
              </a:rPr>
              <a:t> </a:t>
            </a:r>
            <a:r>
              <a:rPr lang="en-US" sz="4000" b="1" cap="none" spc="0" err="1">
                <a:ln/>
                <a:solidFill>
                  <a:schemeClr val="accent3"/>
                </a:solidFill>
                <a:effectLst/>
              </a:rPr>
              <a:t>thiệu</a:t>
            </a:r>
            <a:endParaRPr lang="en-US" sz="4000" b="1" cap="none" spc="0">
              <a:ln/>
              <a:solidFill>
                <a:schemeClr val="accent3"/>
              </a:solidFill>
              <a:effectLst/>
            </a:endParaRPr>
          </a:p>
        </p:txBody>
      </p:sp>
      <p:sp>
        <p:nvSpPr>
          <p:cNvPr id="3" name="TextBox 2">
            <a:extLst>
              <a:ext uri="{FF2B5EF4-FFF2-40B4-BE49-F238E27FC236}">
                <a16:creationId xmlns:a16="http://schemas.microsoft.com/office/drawing/2014/main" id="{661004B8-518A-4BC0-AF63-65C80E900E84}"/>
              </a:ext>
            </a:extLst>
          </p:cNvPr>
          <p:cNvSpPr txBox="1"/>
          <p:nvPr/>
        </p:nvSpPr>
        <p:spPr>
          <a:xfrm>
            <a:off x="947224" y="1360390"/>
            <a:ext cx="6382043" cy="5324535"/>
          </a:xfrm>
          <a:prstGeom prst="rect">
            <a:avLst/>
          </a:prstGeom>
          <a:noFill/>
        </p:spPr>
        <p:txBody>
          <a:bodyPr wrap="square" rtlCol="0">
            <a:spAutoFit/>
          </a:bodyPr>
          <a:lstStyle/>
          <a:p>
            <a:pPr marL="457200" indent="-457200">
              <a:buFont typeface="Arial" panose="020B0604020202020204" pitchFamily="34" charset="0"/>
              <a:buChar char="•"/>
            </a:pPr>
            <a:r>
              <a:rPr lang="en-US" sz="2000">
                <a:latin typeface="Arial" panose="020B0604020202020204" pitchFamily="34" charset="0"/>
                <a:cs typeface="Arial" panose="020B0604020202020204" pitchFamily="34" charset="0"/>
              </a:rPr>
              <a:t>YOLO là một  mô hình CNN để detect object mà một số ưu điểm nổi bật hơn nhiều so với các mô hình cũ</a:t>
            </a:r>
          </a:p>
          <a:p>
            <a:pPr marL="457200" indent="-457200">
              <a:buFont typeface="Arial" panose="020B0604020202020204" pitchFamily="34" charset="0"/>
              <a:buChar char="•"/>
            </a:pPr>
            <a:r>
              <a:rPr lang="en-US" sz="2000">
                <a:latin typeface="Arial" panose="020B0604020202020204" pitchFamily="34" charset="0"/>
                <a:cs typeface="Arial" panose="020B0604020202020204" pitchFamily="34" charset="0"/>
              </a:rPr>
              <a:t>YOLO thậm chí còn chạy tốt trên các thiết bị IoT </a:t>
            </a:r>
            <a:r>
              <a:rPr lang="en-US" sz="2000" b="0" i="0">
                <a:solidFill>
                  <a:srgbClr val="333333"/>
                </a:solidFill>
                <a:effectLst/>
                <a:latin typeface="Arial" panose="020B0604020202020204" pitchFamily="34" charset="0"/>
                <a:cs typeface="Arial" panose="020B0604020202020204" pitchFamily="34" charset="0"/>
              </a:rPr>
              <a:t>raspberry pi</a:t>
            </a:r>
          </a:p>
          <a:p>
            <a:pPr marL="457200" indent="-457200">
              <a:buFont typeface="Arial" panose="020B0604020202020204" pitchFamily="34" charset="0"/>
              <a:buChar char="•"/>
            </a:pPr>
            <a:r>
              <a:rPr lang="en-US" sz="2000">
                <a:solidFill>
                  <a:srgbClr val="333333"/>
                </a:solidFill>
                <a:latin typeface="Arial" panose="020B0604020202020204" pitchFamily="34" charset="0"/>
                <a:cs typeface="Arial" panose="020B0604020202020204" pitchFamily="34" charset="0"/>
              </a:rPr>
              <a:t>Các phiên bản YOLO hiện nay có YOLO v1, v2, v3, v4. v5</a:t>
            </a:r>
          </a:p>
          <a:p>
            <a:pPr marL="457200" indent="-457200">
              <a:buFont typeface="Arial" panose="020B0604020202020204" pitchFamily="34" charset="0"/>
              <a:buChar char="•"/>
            </a:pPr>
            <a:endParaRPr lang="en-US" sz="2000">
              <a:solidFill>
                <a:srgbClr val="333333"/>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a:solidFill>
                  <a:srgbClr val="333333"/>
                </a:solidFill>
                <a:latin typeface="Arial" panose="020B0604020202020204" pitchFamily="34" charset="0"/>
                <a:cs typeface="Arial" panose="020B0604020202020204" pitchFamily="34" charset="0"/>
              </a:rPr>
              <a:t>Đầu vào của mô hình là một bức ảnh, đối với bài toán object detection, chúng ta không chỉ phải phân loại được object mà còn phải định vị được object đó trong ảnh.</a:t>
            </a:r>
          </a:p>
          <a:p>
            <a:pPr marL="457200" indent="-457200">
              <a:buFont typeface="Arial" panose="020B0604020202020204" pitchFamily="34" charset="0"/>
              <a:buChar char="•"/>
            </a:pPr>
            <a:endParaRPr lang="en-US" sz="2000">
              <a:solidFill>
                <a:srgbClr val="333333"/>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a:solidFill>
                  <a:srgbClr val="333333"/>
                </a:solidFill>
                <a:latin typeface="Arial" panose="020B0604020202020204" pitchFamily="34" charset="0"/>
                <a:cs typeface="Arial" panose="020B0604020202020204" pitchFamily="34" charset="0"/>
              </a:rPr>
              <a:t>Một số ứng dụng: </a:t>
            </a:r>
            <a:r>
              <a:rPr lang="vi-VN" sz="2000" b="0" i="0">
                <a:solidFill>
                  <a:srgbClr val="333333"/>
                </a:solidFill>
                <a:effectLst/>
                <a:latin typeface="Arial" panose="020B0604020202020204" pitchFamily="34" charset="0"/>
                <a:cs typeface="Arial" panose="020B0604020202020204" pitchFamily="34" charset="0"/>
              </a:rPr>
              <a:t>Đếm số lượng vật thể, thanh toán tiền tại quầy hàng, chấm công tự động, phát hiện vật thể nguy hiểm như súng, dao</a:t>
            </a:r>
            <a:r>
              <a:rPr lang="en-US" sz="2000" b="0" i="0">
                <a:solidFill>
                  <a:srgbClr val="333333"/>
                </a:solidFill>
                <a:effectLst/>
                <a:latin typeface="Arial" panose="020B0604020202020204" pitchFamily="34" charset="0"/>
                <a:cs typeface="Arial" panose="020B0604020202020204" pitchFamily="34" charset="0"/>
              </a:rPr>
              <a:t>, khủng bố; xe tự hành,…..</a:t>
            </a:r>
            <a:endParaRPr lang="en-US" sz="200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E465760-2842-44F2-A4F6-33A54DB27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912" y="1128969"/>
            <a:ext cx="4385476" cy="5048999"/>
          </a:xfrm>
          <a:prstGeom prst="rect">
            <a:avLst/>
          </a:prstGeom>
        </p:spPr>
      </p:pic>
    </p:spTree>
    <p:extLst>
      <p:ext uri="{BB962C8B-B14F-4D97-AF65-F5344CB8AC3E}">
        <p14:creationId xmlns:p14="http://schemas.microsoft.com/office/powerpoint/2010/main" val="4009479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8161BA-20A6-411E-BB8A-B4C359418781}"/>
              </a:ext>
            </a:extLst>
          </p:cNvPr>
          <p:cNvSpPr/>
          <p:nvPr/>
        </p:nvSpPr>
        <p:spPr>
          <a:xfrm>
            <a:off x="956821" y="421083"/>
            <a:ext cx="1978427"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cap="none" spc="0">
                <a:ln/>
                <a:solidFill>
                  <a:schemeClr val="accent3"/>
                </a:solidFill>
                <a:effectLst/>
              </a:rPr>
              <a:t>Mô hình</a:t>
            </a:r>
          </a:p>
        </p:txBody>
      </p:sp>
      <p:sp>
        <p:nvSpPr>
          <p:cNvPr id="3" name="TextBox 2">
            <a:extLst>
              <a:ext uri="{FF2B5EF4-FFF2-40B4-BE49-F238E27FC236}">
                <a16:creationId xmlns:a16="http://schemas.microsoft.com/office/drawing/2014/main" id="{C56E64D4-A5AC-47F7-B253-EFD560EDAAA8}"/>
              </a:ext>
            </a:extLst>
          </p:cNvPr>
          <p:cNvSpPr txBox="1"/>
          <p:nvPr/>
        </p:nvSpPr>
        <p:spPr>
          <a:xfrm>
            <a:off x="1770184" y="2053884"/>
            <a:ext cx="8651631" cy="2339102"/>
          </a:xfrm>
          <a:prstGeom prst="rect">
            <a:avLst/>
          </a:prstGeom>
          <a:noFill/>
        </p:spPr>
        <p:txBody>
          <a:bodyPr wrap="square" rtlCol="0">
            <a:spAutoFit/>
          </a:bodyPr>
          <a:lstStyle/>
          <a:p>
            <a:r>
              <a:rPr lang="en-US" sz="3000" b="1"/>
              <a:t>Thuật toán YOLO hoạt động sử dụng 3 kĩ thuật:</a:t>
            </a:r>
          </a:p>
          <a:p>
            <a:endParaRPr lang="en-US" sz="2600" b="1"/>
          </a:p>
          <a:p>
            <a:pPr marL="342900" indent="-342900">
              <a:buFont typeface="Arial" panose="020B0604020202020204" pitchFamily="34" charset="0"/>
              <a:buChar char="•"/>
            </a:pPr>
            <a:r>
              <a:rPr lang="en-US" sz="2400" b="0" i="0">
                <a:solidFill>
                  <a:srgbClr val="404040"/>
                </a:solidFill>
                <a:effectLst/>
                <a:latin typeface="gt-regular"/>
              </a:rPr>
              <a:t>Residual blocks</a:t>
            </a:r>
          </a:p>
          <a:p>
            <a:pPr marL="342900" indent="-342900">
              <a:buFont typeface="Arial" panose="020B0604020202020204" pitchFamily="34" charset="0"/>
              <a:buChar char="•"/>
            </a:pPr>
            <a:r>
              <a:rPr lang="en-US" sz="2400" b="0" i="0">
                <a:solidFill>
                  <a:srgbClr val="404040"/>
                </a:solidFill>
                <a:effectLst/>
                <a:latin typeface="gt-regular"/>
              </a:rPr>
              <a:t>Bounding box regression</a:t>
            </a:r>
          </a:p>
          <a:p>
            <a:pPr marL="342900" indent="-342900">
              <a:buFont typeface="Arial" panose="020B0604020202020204" pitchFamily="34" charset="0"/>
              <a:buChar char="•"/>
            </a:pPr>
            <a:r>
              <a:rPr lang="en-US" sz="2400" b="0" i="0">
                <a:solidFill>
                  <a:srgbClr val="404040"/>
                </a:solidFill>
                <a:effectLst/>
                <a:latin typeface="gt-regular"/>
              </a:rPr>
              <a:t>Intersection Over Union (IOU)</a:t>
            </a:r>
          </a:p>
          <a:p>
            <a:endParaRPr lang="en-US"/>
          </a:p>
        </p:txBody>
      </p:sp>
    </p:spTree>
    <p:extLst>
      <p:ext uri="{BB962C8B-B14F-4D97-AF65-F5344CB8AC3E}">
        <p14:creationId xmlns:p14="http://schemas.microsoft.com/office/powerpoint/2010/main" val="219907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780D03-D9F9-40BB-8C77-531F53E702B6}"/>
              </a:ext>
            </a:extLst>
          </p:cNvPr>
          <p:cNvSpPr/>
          <p:nvPr/>
        </p:nvSpPr>
        <p:spPr>
          <a:xfrm>
            <a:off x="262810" y="252270"/>
            <a:ext cx="1978427"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cap="none" spc="0">
                <a:ln/>
                <a:solidFill>
                  <a:schemeClr val="accent3"/>
                </a:solidFill>
                <a:effectLst/>
              </a:rPr>
              <a:t>Mô hình</a:t>
            </a:r>
          </a:p>
        </p:txBody>
      </p:sp>
      <p:sp>
        <p:nvSpPr>
          <p:cNvPr id="3" name="TextBox 2">
            <a:extLst>
              <a:ext uri="{FF2B5EF4-FFF2-40B4-BE49-F238E27FC236}">
                <a16:creationId xmlns:a16="http://schemas.microsoft.com/office/drawing/2014/main" id="{24C962B8-AAD3-49BD-A434-6F6927590917}"/>
              </a:ext>
            </a:extLst>
          </p:cNvPr>
          <p:cNvSpPr txBox="1"/>
          <p:nvPr/>
        </p:nvSpPr>
        <p:spPr>
          <a:xfrm>
            <a:off x="475871" y="1378635"/>
            <a:ext cx="2349304" cy="492443"/>
          </a:xfrm>
          <a:prstGeom prst="rect">
            <a:avLst/>
          </a:prstGeom>
          <a:noFill/>
        </p:spPr>
        <p:txBody>
          <a:bodyPr wrap="square" rtlCol="0">
            <a:spAutoFit/>
          </a:bodyPr>
          <a:lstStyle/>
          <a:p>
            <a:r>
              <a:rPr lang="en-US" sz="2600" b="1" i="0">
                <a:solidFill>
                  <a:srgbClr val="404040"/>
                </a:solidFill>
                <a:effectLst/>
                <a:latin typeface="gt-regular"/>
              </a:rPr>
              <a:t>Residual blocks</a:t>
            </a:r>
          </a:p>
        </p:txBody>
      </p:sp>
      <p:pic>
        <p:nvPicPr>
          <p:cNvPr id="2050" name="Picture 2" descr="Grids">
            <a:extLst>
              <a:ext uri="{FF2B5EF4-FFF2-40B4-BE49-F238E27FC236}">
                <a16:creationId xmlns:a16="http://schemas.microsoft.com/office/drawing/2014/main" id="{2A5DD430-14CB-4FE0-B136-15EFF28B3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3689" y="421083"/>
            <a:ext cx="4952440" cy="37630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14799EC-DD6A-4033-B30C-1F7BFDCF8FE5}"/>
              </a:ext>
            </a:extLst>
          </p:cNvPr>
          <p:cNvSpPr txBox="1"/>
          <p:nvPr/>
        </p:nvSpPr>
        <p:spPr>
          <a:xfrm>
            <a:off x="475871" y="2537512"/>
            <a:ext cx="5092506" cy="3293209"/>
          </a:xfrm>
          <a:prstGeom prst="rect">
            <a:avLst/>
          </a:prstGeom>
          <a:noFill/>
        </p:spPr>
        <p:txBody>
          <a:bodyPr wrap="square" rtlCol="0">
            <a:spAutoFit/>
          </a:bodyPr>
          <a:lstStyle/>
          <a:p>
            <a:pPr marL="457200" indent="-457200">
              <a:buFont typeface="Arial" panose="020B0604020202020204" pitchFamily="34" charset="0"/>
              <a:buChar char="•"/>
            </a:pPr>
            <a:r>
              <a:rPr lang="en-US" sz="2600"/>
              <a:t>Mỗi ảnh sẽ được chia thành lưới có kích thước SxS</a:t>
            </a:r>
          </a:p>
          <a:p>
            <a:pPr marL="457200" indent="-457200">
              <a:buFont typeface="Arial" panose="020B0604020202020204" pitchFamily="34" charset="0"/>
              <a:buChar char="•"/>
            </a:pPr>
            <a:r>
              <a:rPr lang="en-US" sz="2600"/>
              <a:t>Mỗi ô trong lưới sẽ phát hiện đối tượng bên trong nó.</a:t>
            </a:r>
          </a:p>
          <a:p>
            <a:pPr marL="457200" indent="-457200">
              <a:buFont typeface="Arial" panose="020B0604020202020204" pitchFamily="34" charset="0"/>
              <a:buChar char="•"/>
            </a:pPr>
            <a:r>
              <a:rPr lang="en-US" sz="2600"/>
              <a:t>Nếu một trung tâm của đối tượng nằm trong lưới nhất định thì ô này có trách nhiệm phát hiện ra đối tượng đó</a:t>
            </a:r>
          </a:p>
        </p:txBody>
      </p:sp>
    </p:spTree>
    <p:extLst>
      <p:ext uri="{BB962C8B-B14F-4D97-AF65-F5344CB8AC3E}">
        <p14:creationId xmlns:p14="http://schemas.microsoft.com/office/powerpoint/2010/main" val="568093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542488-AA81-484C-9E31-C4C16BCD13F9}"/>
              </a:ext>
            </a:extLst>
          </p:cNvPr>
          <p:cNvSpPr/>
          <p:nvPr/>
        </p:nvSpPr>
        <p:spPr>
          <a:xfrm>
            <a:off x="262810" y="252270"/>
            <a:ext cx="1978427"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cap="none" spc="0">
                <a:ln/>
                <a:solidFill>
                  <a:schemeClr val="accent3"/>
                </a:solidFill>
                <a:effectLst/>
              </a:rPr>
              <a:t>Mô hình</a:t>
            </a:r>
          </a:p>
        </p:txBody>
      </p:sp>
      <p:sp>
        <p:nvSpPr>
          <p:cNvPr id="3" name="TextBox 2">
            <a:extLst>
              <a:ext uri="{FF2B5EF4-FFF2-40B4-BE49-F238E27FC236}">
                <a16:creationId xmlns:a16="http://schemas.microsoft.com/office/drawing/2014/main" id="{B4702FE9-CE8B-482E-BA62-CB3A0CC81024}"/>
              </a:ext>
            </a:extLst>
          </p:cNvPr>
          <p:cNvSpPr txBox="1"/>
          <p:nvPr/>
        </p:nvSpPr>
        <p:spPr>
          <a:xfrm>
            <a:off x="262810" y="1648169"/>
            <a:ext cx="4532227" cy="523220"/>
          </a:xfrm>
          <a:prstGeom prst="rect">
            <a:avLst/>
          </a:prstGeom>
          <a:noFill/>
        </p:spPr>
        <p:txBody>
          <a:bodyPr wrap="square" rtlCol="0">
            <a:spAutoFit/>
          </a:bodyPr>
          <a:lstStyle/>
          <a:p>
            <a:pPr algn="l"/>
            <a:r>
              <a:rPr lang="en-US" sz="2800" b="1" i="0">
                <a:solidFill>
                  <a:srgbClr val="0A0B09"/>
                </a:solidFill>
                <a:effectLst/>
                <a:latin typeface="gt-medium"/>
              </a:rPr>
              <a:t>Bounding box regression</a:t>
            </a:r>
          </a:p>
        </p:txBody>
      </p:sp>
      <p:pic>
        <p:nvPicPr>
          <p:cNvPr id="4098" name="Picture 2" descr="Bounding Box">
            <a:extLst>
              <a:ext uri="{FF2B5EF4-FFF2-40B4-BE49-F238E27FC236}">
                <a16:creationId xmlns:a16="http://schemas.microsoft.com/office/drawing/2014/main" id="{0A7084C6-6C8A-4611-9957-B6D743983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0615" y="209550"/>
            <a:ext cx="7648575" cy="3219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B0F5F14-1484-4FC8-9828-1494AFF070F8}"/>
              </a:ext>
            </a:extLst>
          </p:cNvPr>
          <p:cNvSpPr txBox="1"/>
          <p:nvPr/>
        </p:nvSpPr>
        <p:spPr>
          <a:xfrm>
            <a:off x="422031" y="2968283"/>
            <a:ext cx="4079632" cy="892552"/>
          </a:xfrm>
          <a:prstGeom prst="rect">
            <a:avLst/>
          </a:prstGeom>
          <a:noFill/>
        </p:spPr>
        <p:txBody>
          <a:bodyPr wrap="square" rtlCol="0">
            <a:spAutoFit/>
          </a:bodyPr>
          <a:lstStyle/>
          <a:p>
            <a:r>
              <a:rPr lang="en-US" sz="2600"/>
              <a:t>Bouding box là một đường viền xung quanh vật thể</a:t>
            </a:r>
          </a:p>
        </p:txBody>
      </p:sp>
      <p:sp>
        <p:nvSpPr>
          <p:cNvPr id="9" name="TextBox 8">
            <a:extLst>
              <a:ext uri="{FF2B5EF4-FFF2-40B4-BE49-F238E27FC236}">
                <a16:creationId xmlns:a16="http://schemas.microsoft.com/office/drawing/2014/main" id="{78E14BEC-4880-4987-ACD3-3A1C9A273C5C}"/>
              </a:ext>
            </a:extLst>
          </p:cNvPr>
          <p:cNvSpPr txBox="1"/>
          <p:nvPr/>
        </p:nvSpPr>
        <p:spPr>
          <a:xfrm>
            <a:off x="422031" y="4378623"/>
            <a:ext cx="10452295" cy="2092881"/>
          </a:xfrm>
          <a:prstGeom prst="rect">
            <a:avLst/>
          </a:prstGeom>
          <a:noFill/>
        </p:spPr>
        <p:txBody>
          <a:bodyPr wrap="square">
            <a:spAutoFit/>
          </a:bodyPr>
          <a:lstStyle/>
          <a:p>
            <a:r>
              <a:rPr lang="en-US" sz="2600"/>
              <a:t>Mỗi bounding box sẽ có các thuộc tính: </a:t>
            </a:r>
          </a:p>
          <a:p>
            <a:pPr marL="457200" indent="-457200">
              <a:buFont typeface="Arial" panose="020B0604020202020204" pitchFamily="34" charset="0"/>
              <a:buChar char="•"/>
            </a:pPr>
            <a:r>
              <a:rPr lang="en-US" sz="2600"/>
              <a:t>Xác suất của vật thể bên trong của bounding box (p</a:t>
            </a:r>
            <a:r>
              <a:rPr lang="en-US" sz="2600" baseline="-25000"/>
              <a:t>c</a:t>
            </a:r>
            <a:r>
              <a:rPr lang="en-US" sz="2600"/>
              <a:t>)</a:t>
            </a:r>
          </a:p>
          <a:p>
            <a:pPr marL="457200" indent="-457200">
              <a:buFont typeface="Arial" panose="020B0604020202020204" pitchFamily="34" charset="0"/>
              <a:buChar char="•"/>
            </a:pPr>
            <a:r>
              <a:rPr lang="en-US" sz="2600"/>
              <a:t>bx, by, bh, bw: giúp xác định bounding box. Trong đó (bx, by) là tọa độ tâm, (bh, bw) là kích thước rộng, dài của đối tượng</a:t>
            </a:r>
          </a:p>
          <a:p>
            <a:pPr marL="457200" indent="-457200">
              <a:buFont typeface="Arial" panose="020B0604020202020204" pitchFamily="34" charset="0"/>
              <a:buChar char="•"/>
            </a:pPr>
            <a:r>
              <a:rPr lang="en-US" sz="2600"/>
              <a:t>c là vector phân phối xác suất dự báo của các object</a:t>
            </a:r>
          </a:p>
        </p:txBody>
      </p:sp>
    </p:spTree>
    <p:extLst>
      <p:ext uri="{BB962C8B-B14F-4D97-AF65-F5344CB8AC3E}">
        <p14:creationId xmlns:p14="http://schemas.microsoft.com/office/powerpoint/2010/main" val="486470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542488-AA81-484C-9E31-C4C16BCD13F9}"/>
              </a:ext>
            </a:extLst>
          </p:cNvPr>
          <p:cNvSpPr/>
          <p:nvPr/>
        </p:nvSpPr>
        <p:spPr>
          <a:xfrm>
            <a:off x="225941" y="252270"/>
            <a:ext cx="2052165"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cap="none" spc="0">
                <a:ln/>
                <a:solidFill>
                  <a:schemeClr val="accent3"/>
                </a:solidFill>
                <a:effectLst/>
                <a:latin typeface="Times New Roman" panose="02020603050405020304" pitchFamily="18" charset="0"/>
                <a:cs typeface="Times New Roman" panose="02020603050405020304" pitchFamily="18" charset="0"/>
              </a:rPr>
              <a:t>Mô hình</a:t>
            </a:r>
          </a:p>
        </p:txBody>
      </p:sp>
      <p:sp>
        <p:nvSpPr>
          <p:cNvPr id="3" name="TextBox 2">
            <a:extLst>
              <a:ext uri="{FF2B5EF4-FFF2-40B4-BE49-F238E27FC236}">
                <a16:creationId xmlns:a16="http://schemas.microsoft.com/office/drawing/2014/main" id="{B4702FE9-CE8B-482E-BA62-CB3A0CC81024}"/>
              </a:ext>
            </a:extLst>
          </p:cNvPr>
          <p:cNvSpPr txBox="1"/>
          <p:nvPr/>
        </p:nvSpPr>
        <p:spPr>
          <a:xfrm>
            <a:off x="195733" y="1336432"/>
            <a:ext cx="4532227" cy="492443"/>
          </a:xfrm>
          <a:prstGeom prst="rect">
            <a:avLst/>
          </a:prstGeom>
          <a:noFill/>
        </p:spPr>
        <p:txBody>
          <a:bodyPr wrap="square" rtlCol="0">
            <a:spAutoFit/>
          </a:bodyPr>
          <a:lstStyle/>
          <a:p>
            <a:pPr algn="l"/>
            <a:r>
              <a:rPr lang="en-US" sz="2600" b="1" i="0">
                <a:solidFill>
                  <a:srgbClr val="0A0B09"/>
                </a:solidFill>
                <a:effectLst/>
                <a:latin typeface="Times New Roman" panose="02020603050405020304" pitchFamily="18" charset="0"/>
                <a:cs typeface="Times New Roman" panose="02020603050405020304" pitchFamily="18" charset="0"/>
              </a:rPr>
              <a:t>Intersection over union (IOU)</a:t>
            </a:r>
          </a:p>
        </p:txBody>
      </p:sp>
      <p:pic>
        <p:nvPicPr>
          <p:cNvPr id="5122" name="Picture 2" descr="nonmax suppression">
            <a:extLst>
              <a:ext uri="{FF2B5EF4-FFF2-40B4-BE49-F238E27FC236}">
                <a16:creationId xmlns:a16="http://schemas.microsoft.com/office/drawing/2014/main" id="{65ECB627-2295-468B-A911-8307A1068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9336" y="252270"/>
            <a:ext cx="6849854" cy="31564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728ECC2-3261-47E6-BCF4-98C9E5EF2E81}"/>
              </a:ext>
            </a:extLst>
          </p:cNvPr>
          <p:cNvSpPr txBox="1"/>
          <p:nvPr/>
        </p:nvSpPr>
        <p:spPr>
          <a:xfrm>
            <a:off x="262810" y="2149931"/>
            <a:ext cx="4532226" cy="1938992"/>
          </a:xfrm>
          <a:prstGeom prst="rect">
            <a:avLst/>
          </a:prstGeom>
          <a:noFill/>
        </p:spPr>
        <p:txBody>
          <a:bodyPr wrap="square" rtlCol="0">
            <a:spAutoFit/>
          </a:bodyPr>
          <a:lstStyle/>
          <a:p>
            <a:r>
              <a:rPr lang="en-US" sz="2400" i="0">
                <a:solidFill>
                  <a:srgbClr val="0A0B09"/>
                </a:solidFill>
                <a:effectLst/>
                <a:latin typeface="Times New Roman" panose="02020603050405020304" pitchFamily="18" charset="0"/>
                <a:cs typeface="Times New Roman" panose="02020603050405020304" pitchFamily="18" charset="0"/>
              </a:rPr>
              <a:t>Intersection over union (IOU) là hiện tượng mà các box dự đoán object chồng lên nhau. YOLO sử dụng IOU để  cho ra một box hoàn hảo bao quanh đối tượng</a:t>
            </a:r>
          </a:p>
        </p:txBody>
      </p:sp>
      <p:sp>
        <p:nvSpPr>
          <p:cNvPr id="5" name="TextBox 4">
            <a:extLst>
              <a:ext uri="{FF2B5EF4-FFF2-40B4-BE49-F238E27FC236}">
                <a16:creationId xmlns:a16="http://schemas.microsoft.com/office/drawing/2014/main" id="{F80D2D1C-6F8F-4063-AF4A-94FD6060A5AC}"/>
              </a:ext>
            </a:extLst>
          </p:cNvPr>
          <p:cNvSpPr txBox="1"/>
          <p:nvPr/>
        </p:nvSpPr>
        <p:spPr>
          <a:xfrm>
            <a:off x="225941" y="4412405"/>
            <a:ext cx="5641144" cy="1938992"/>
          </a:xfrm>
          <a:prstGeom prst="rect">
            <a:avLst/>
          </a:prstGeom>
          <a:noFill/>
        </p:spPr>
        <p:txBody>
          <a:bodyPr wrap="square" rtlCol="0">
            <a:spAutoFit/>
          </a:bodyPr>
          <a:lstStyle/>
          <a:p>
            <a:r>
              <a:rPr lang="en-US" sz="2400" b="0" i="0">
                <a:solidFill>
                  <a:srgbClr val="333333"/>
                </a:solidFill>
                <a:effectLst/>
                <a:latin typeface="Times New Roman" panose="02020603050405020304" pitchFamily="18" charset="0"/>
                <a:cs typeface="Times New Roman" panose="02020603050405020304" pitchFamily="18" charset="0"/>
              </a:rPr>
              <a:t>Để tìm boundary box tốt nhất các object, chúng ta có thể dùng thuật toán non-maximal suppression để loại những boundary box giao nhau nhiều, tức là có IOU giữ 2 boundary box lớn.</a:t>
            </a:r>
            <a:endParaRPr lang="en-US" sz="2400">
              <a:latin typeface="Times New Roman" panose="02020603050405020304" pitchFamily="18" charset="0"/>
              <a:cs typeface="Times New Roman" panose="02020603050405020304" pitchFamily="18" charset="0"/>
            </a:endParaRPr>
          </a:p>
        </p:txBody>
      </p:sp>
      <p:pic>
        <p:nvPicPr>
          <p:cNvPr id="5124" name="Picture 4">
            <a:extLst>
              <a:ext uri="{FF2B5EF4-FFF2-40B4-BE49-F238E27FC236}">
                <a16:creationId xmlns:a16="http://schemas.microsoft.com/office/drawing/2014/main" id="{B1B850A4-778A-44FE-9AC3-3AFBE8461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341" y="3469614"/>
            <a:ext cx="1571625" cy="15621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FACDA8B-5368-4B0C-8EAF-351DDE4AA83F}"/>
                  </a:ext>
                </a:extLst>
              </p:cNvPr>
              <p:cNvSpPr txBox="1"/>
              <p:nvPr/>
            </p:nvSpPr>
            <p:spPr>
              <a:xfrm>
                <a:off x="7948969" y="5031714"/>
                <a:ext cx="3710439" cy="8317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𝐼𝑂𝑈</m:t>
                      </m:r>
                      <m:r>
                        <a:rPr lang="en-US" sz="2600" b="0" i="1" smtClean="0">
                          <a:latin typeface="Cambria Math" panose="02040503050406030204" pitchFamily="18" charset="0"/>
                        </a:rPr>
                        <m:t>= </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𝑉</m:t>
                          </m:r>
                          <m:r>
                            <a:rPr lang="en-US" sz="2600" b="0" i="1" smtClean="0">
                              <a:latin typeface="Cambria Math" panose="02040503050406030204" pitchFamily="18" charset="0"/>
                            </a:rPr>
                            <m:t>à</m:t>
                          </m:r>
                          <m:r>
                            <a:rPr lang="en-US" sz="2600" b="0" i="1" smtClean="0">
                              <a:latin typeface="Cambria Math" panose="02040503050406030204" pitchFamily="18" charset="0"/>
                            </a:rPr>
                            <m:t>𝑛𝑔</m:t>
                          </m:r>
                        </m:num>
                        <m:den>
                          <m:r>
                            <a:rPr lang="en-US" sz="2600" b="0" i="1" smtClean="0">
                              <a:latin typeface="Cambria Math" panose="02040503050406030204" pitchFamily="18" charset="0"/>
                            </a:rPr>
                            <m:t>Đỏ+</m:t>
                          </m:r>
                          <m:r>
                            <a:rPr lang="en-US" sz="2600" b="0" i="1" smtClean="0">
                              <a:latin typeface="Cambria Math" panose="02040503050406030204" pitchFamily="18" charset="0"/>
                            </a:rPr>
                            <m:t>𝑇</m:t>
                          </m:r>
                          <m:r>
                            <a:rPr lang="en-US" sz="2600" b="0" i="1" smtClean="0">
                              <a:latin typeface="Cambria Math" panose="02040503050406030204" pitchFamily="18" charset="0"/>
                            </a:rPr>
                            <m:t>í</m:t>
                          </m:r>
                          <m:r>
                            <a:rPr lang="en-US" sz="2600" b="0" i="1" smtClean="0">
                              <a:latin typeface="Cambria Math" panose="02040503050406030204" pitchFamily="18" charset="0"/>
                            </a:rPr>
                            <m:t>𝑚</m:t>
                          </m:r>
                          <m:r>
                            <a:rPr lang="en-US" sz="2600" b="0" i="1" smtClean="0">
                              <a:latin typeface="Cambria Math" panose="02040503050406030204" pitchFamily="18" charset="0"/>
                            </a:rPr>
                            <m:t>+</m:t>
                          </m:r>
                          <m:r>
                            <a:rPr lang="en-US" sz="2600" b="0" i="1" smtClean="0">
                              <a:latin typeface="Cambria Math" panose="02040503050406030204" pitchFamily="18" charset="0"/>
                            </a:rPr>
                            <m:t>𝑉</m:t>
                          </m:r>
                          <m:r>
                            <a:rPr lang="en-US" sz="2600" b="0" i="1" smtClean="0">
                              <a:latin typeface="Cambria Math" panose="02040503050406030204" pitchFamily="18" charset="0"/>
                            </a:rPr>
                            <m:t>à</m:t>
                          </m:r>
                          <m:r>
                            <a:rPr lang="en-US" sz="2600" b="0" i="1" smtClean="0">
                              <a:latin typeface="Cambria Math" panose="02040503050406030204" pitchFamily="18" charset="0"/>
                            </a:rPr>
                            <m:t>𝑛𝑔</m:t>
                          </m:r>
                        </m:den>
                      </m:f>
                    </m:oMath>
                  </m:oMathPara>
                </a14:m>
                <a:endParaRPr lang="en-US" sz="2600"/>
              </a:p>
            </p:txBody>
          </p:sp>
        </mc:Choice>
        <mc:Fallback>
          <p:sp>
            <p:nvSpPr>
              <p:cNvPr id="7" name="TextBox 6">
                <a:extLst>
                  <a:ext uri="{FF2B5EF4-FFF2-40B4-BE49-F238E27FC236}">
                    <a16:creationId xmlns:a16="http://schemas.microsoft.com/office/drawing/2014/main" id="{DFACDA8B-5368-4B0C-8EAF-351DDE4AA83F}"/>
                  </a:ext>
                </a:extLst>
              </p:cNvPr>
              <p:cNvSpPr txBox="1">
                <a:spLocks noRot="1" noChangeAspect="1" noMove="1" noResize="1" noEditPoints="1" noAdjustHandles="1" noChangeArrowheads="1" noChangeShapeType="1" noTextEdit="1"/>
              </p:cNvSpPr>
              <p:nvPr/>
            </p:nvSpPr>
            <p:spPr>
              <a:xfrm>
                <a:off x="7948969" y="5031714"/>
                <a:ext cx="3710439" cy="83176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5462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A621E6-8E35-46C8-A319-CDE24ED03B7F}"/>
              </a:ext>
            </a:extLst>
          </p:cNvPr>
          <p:cNvSpPr/>
          <p:nvPr/>
        </p:nvSpPr>
        <p:spPr>
          <a:xfrm>
            <a:off x="225941" y="252270"/>
            <a:ext cx="2052165"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cap="none" spc="0">
                <a:ln/>
                <a:solidFill>
                  <a:schemeClr val="accent3"/>
                </a:solidFill>
                <a:effectLst/>
                <a:latin typeface="Times New Roman" panose="02020603050405020304" pitchFamily="18" charset="0"/>
                <a:cs typeface="Times New Roman" panose="02020603050405020304" pitchFamily="18" charset="0"/>
              </a:rPr>
              <a:t>Mô hình</a:t>
            </a:r>
          </a:p>
        </p:txBody>
      </p:sp>
      <p:pic>
        <p:nvPicPr>
          <p:cNvPr id="6146" name="Picture 2">
            <a:extLst>
              <a:ext uri="{FF2B5EF4-FFF2-40B4-BE49-F238E27FC236}">
                <a16:creationId xmlns:a16="http://schemas.microsoft.com/office/drawing/2014/main" id="{BD75BADC-F66A-43F2-A5FA-5DACB29F1C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886" y="157646"/>
            <a:ext cx="7485016" cy="22552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4C1EA7D-2E97-498A-924F-9AD709B7F65D}"/>
              </a:ext>
            </a:extLst>
          </p:cNvPr>
          <p:cNvSpPr txBox="1"/>
          <p:nvPr/>
        </p:nvSpPr>
        <p:spPr>
          <a:xfrm>
            <a:off x="379828" y="1379895"/>
            <a:ext cx="2827606" cy="492443"/>
          </a:xfrm>
          <a:prstGeom prst="rect">
            <a:avLst/>
          </a:prstGeom>
          <a:noFill/>
        </p:spPr>
        <p:txBody>
          <a:bodyPr wrap="square" rtlCol="0">
            <a:spAutoFit/>
          </a:bodyPr>
          <a:lstStyle/>
          <a:p>
            <a:r>
              <a:rPr lang="en-US" sz="2600" b="1"/>
              <a:t>Kiến trúc mạng</a:t>
            </a:r>
          </a:p>
        </p:txBody>
      </p:sp>
      <p:sp>
        <p:nvSpPr>
          <p:cNvPr id="6" name="TextBox 5">
            <a:extLst>
              <a:ext uri="{FF2B5EF4-FFF2-40B4-BE49-F238E27FC236}">
                <a16:creationId xmlns:a16="http://schemas.microsoft.com/office/drawing/2014/main" id="{AE65A36E-565D-4B1A-A743-36E4EA2DA11C}"/>
              </a:ext>
            </a:extLst>
          </p:cNvPr>
          <p:cNvSpPr txBox="1"/>
          <p:nvPr/>
        </p:nvSpPr>
        <p:spPr>
          <a:xfrm>
            <a:off x="782098" y="2369433"/>
            <a:ext cx="9449972" cy="1569660"/>
          </a:xfrm>
          <a:prstGeom prst="rect">
            <a:avLst/>
          </a:prstGeom>
          <a:noFill/>
        </p:spPr>
        <p:txBody>
          <a:bodyPr wrap="square">
            <a:spAutoFit/>
          </a:bodyPr>
          <a:lstStyle/>
          <a:p>
            <a:pPr marL="342900" indent="-342900">
              <a:buFont typeface="Arial" panose="020B0604020202020204" pitchFamily="34" charset="0"/>
              <a:buChar char="•"/>
            </a:pPr>
            <a:r>
              <a:rPr lang="en-US" sz="2400" b="0" i="0">
                <a:solidFill>
                  <a:srgbClr val="333333"/>
                </a:solidFill>
                <a:effectLst/>
                <a:latin typeface="Arial" panose="020B0604020202020204" pitchFamily="34" charset="0"/>
                <a:cs typeface="Arial" panose="020B0604020202020204" pitchFamily="34" charset="0"/>
              </a:rPr>
              <a:t>K</a:t>
            </a:r>
            <a:r>
              <a:rPr lang="vi-VN" sz="2400" b="0" i="0">
                <a:solidFill>
                  <a:srgbClr val="333333"/>
                </a:solidFill>
                <a:effectLst/>
                <a:latin typeface="Arial" panose="020B0604020202020204" pitchFamily="34" charset="0"/>
                <a:cs typeface="Arial" panose="020B0604020202020204" pitchFamily="34" charset="0"/>
              </a:rPr>
              <a:t>iến trúc YOLO bao gồm: base network là các mạng convolution làm nhiệm vụ trích xuất đặc trưng. Phần phía sau là những Extra Layers được áp dụng để phát hiện vật thể trên feature map của base network.</a:t>
            </a:r>
            <a:endParaRPr lang="en-US" sz="24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4724BEB-D4FB-4ECE-87FB-316E579F178C}"/>
              </a:ext>
            </a:extLst>
          </p:cNvPr>
          <p:cNvSpPr txBox="1"/>
          <p:nvPr/>
        </p:nvSpPr>
        <p:spPr>
          <a:xfrm>
            <a:off x="791308" y="4066445"/>
            <a:ext cx="9590649" cy="2308324"/>
          </a:xfrm>
          <a:prstGeom prst="rect">
            <a:avLst/>
          </a:prstGeom>
          <a:noFill/>
        </p:spPr>
        <p:txBody>
          <a:bodyPr wrap="square">
            <a:spAutoFit/>
          </a:bodyPr>
          <a:lstStyle/>
          <a:p>
            <a:pPr marL="342900" indent="-342900" algn="l">
              <a:buFont typeface="Arial" panose="020B0604020202020204" pitchFamily="34" charset="0"/>
              <a:buChar char="•"/>
            </a:pPr>
            <a:r>
              <a:rPr lang="en-US" sz="2400">
                <a:solidFill>
                  <a:srgbClr val="333333"/>
                </a:solidFill>
                <a:latin typeface="Arial" panose="020B0604020202020204" pitchFamily="34" charset="0"/>
                <a:cs typeface="Arial" panose="020B0604020202020204" pitchFamily="34" charset="0"/>
              </a:rPr>
              <a:t>B</a:t>
            </a:r>
            <a:r>
              <a:rPr lang="en-US" sz="2400" b="0" i="0">
                <a:solidFill>
                  <a:srgbClr val="333333"/>
                </a:solidFill>
                <a:effectLst/>
                <a:latin typeface="Arial" panose="020B0604020202020204" pitchFamily="34" charset="0"/>
                <a:cs typeface="Arial" panose="020B0604020202020204" pitchFamily="34" charset="0"/>
              </a:rPr>
              <a:t>ase network của YOLO sử dụng chủ yếu là các convolutional layer và các fully conntected layer. Các kiến trúc YOLO cũng khá đa dạng và có thể tùy biến thành các version cho nhiều input shape khác nhau.</a:t>
            </a:r>
          </a:p>
          <a:p>
            <a:br>
              <a:rPr lang="en-US" sz="2400">
                <a:latin typeface="Arial" panose="020B0604020202020204" pitchFamily="34" charset="0"/>
                <a:cs typeface="Arial" panose="020B0604020202020204" pitchFamily="34" charset="0"/>
              </a:rPr>
            </a:b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024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6A9082-65ED-414A-B945-C59ED4452BC7}"/>
              </a:ext>
            </a:extLst>
          </p:cNvPr>
          <p:cNvSpPr/>
          <p:nvPr/>
        </p:nvSpPr>
        <p:spPr>
          <a:xfrm>
            <a:off x="225941" y="252270"/>
            <a:ext cx="2052165"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cap="none" spc="0">
                <a:ln/>
                <a:solidFill>
                  <a:schemeClr val="accent3"/>
                </a:solidFill>
                <a:effectLst/>
                <a:latin typeface="Times New Roman" panose="02020603050405020304" pitchFamily="18" charset="0"/>
                <a:cs typeface="Times New Roman" panose="02020603050405020304" pitchFamily="18" charset="0"/>
              </a:rPr>
              <a:t>Mô hình</a:t>
            </a:r>
          </a:p>
        </p:txBody>
      </p:sp>
      <p:sp>
        <p:nvSpPr>
          <p:cNvPr id="3" name="TextBox 2">
            <a:extLst>
              <a:ext uri="{FF2B5EF4-FFF2-40B4-BE49-F238E27FC236}">
                <a16:creationId xmlns:a16="http://schemas.microsoft.com/office/drawing/2014/main" id="{E08525F3-B0FE-4E18-92DA-2BF0525982C3}"/>
              </a:ext>
            </a:extLst>
          </p:cNvPr>
          <p:cNvSpPr txBox="1"/>
          <p:nvPr/>
        </p:nvSpPr>
        <p:spPr>
          <a:xfrm>
            <a:off x="1237957" y="1252025"/>
            <a:ext cx="3277772" cy="523220"/>
          </a:xfrm>
          <a:prstGeom prst="rect">
            <a:avLst/>
          </a:prstGeom>
          <a:noFill/>
        </p:spPr>
        <p:txBody>
          <a:bodyPr wrap="square" rtlCol="0">
            <a:spAutoFit/>
          </a:bodyPr>
          <a:lstStyle/>
          <a:p>
            <a:r>
              <a:rPr lang="en-US" sz="2800" b="1"/>
              <a:t>Loss function</a:t>
            </a:r>
          </a:p>
        </p:txBody>
      </p:sp>
      <p:sp>
        <p:nvSpPr>
          <p:cNvPr id="4" name="TextBox 3">
            <a:extLst>
              <a:ext uri="{FF2B5EF4-FFF2-40B4-BE49-F238E27FC236}">
                <a16:creationId xmlns:a16="http://schemas.microsoft.com/office/drawing/2014/main" id="{63160746-6AA6-4E23-8129-122906C14F17}"/>
              </a:ext>
            </a:extLst>
          </p:cNvPr>
          <p:cNvSpPr txBox="1"/>
          <p:nvPr/>
        </p:nvSpPr>
        <p:spPr>
          <a:xfrm>
            <a:off x="1631852" y="2067114"/>
            <a:ext cx="9509760" cy="4493538"/>
          </a:xfrm>
          <a:prstGeom prst="rect">
            <a:avLst/>
          </a:prstGeom>
          <a:noFill/>
        </p:spPr>
        <p:txBody>
          <a:bodyPr wrap="square" rtlCol="0">
            <a:spAutoFit/>
          </a:bodyPr>
          <a:lstStyle/>
          <a:p>
            <a:r>
              <a:rPr lang="vi-VN" sz="2600" b="0" i="0">
                <a:solidFill>
                  <a:srgbClr val="333333"/>
                </a:solidFill>
                <a:effectLst/>
                <a:latin typeface="Helvetica" panose="020B0604020202020204" pitchFamily="34" charset="0"/>
              </a:rPr>
              <a:t>YOLO sử dụng hàm độ lỗi bình phương giữ</a:t>
            </a:r>
            <a:r>
              <a:rPr lang="en-US" sz="2600" b="0" i="0">
                <a:solidFill>
                  <a:srgbClr val="333333"/>
                </a:solidFill>
                <a:effectLst/>
                <a:latin typeface="Helvetica" panose="020B0604020202020204" pitchFamily="34" charset="0"/>
              </a:rPr>
              <a:t>a</a:t>
            </a:r>
            <a:r>
              <a:rPr lang="vi-VN" sz="2600" b="0" i="0">
                <a:solidFill>
                  <a:srgbClr val="333333"/>
                </a:solidFill>
                <a:effectLst/>
                <a:latin typeface="Helvetica" panose="020B0604020202020204" pitchFamily="34" charset="0"/>
              </a:rPr>
              <a:t> dự đoán và nhãn để tính độ lỗi cho mô hình. Cụ thể, độ lỗi tổng của chúng ta sẽ là tổng của 3 độ lỗi con sau</a:t>
            </a:r>
            <a:r>
              <a:rPr lang="en-US" sz="2600" b="0" i="0">
                <a:solidFill>
                  <a:srgbClr val="333333"/>
                </a:solidFill>
                <a:effectLst/>
                <a:latin typeface="Helvetica" panose="020B0604020202020204" pitchFamily="34" charset="0"/>
              </a:rPr>
              <a:t>:</a:t>
            </a:r>
          </a:p>
          <a:p>
            <a:endParaRPr lang="en-US" sz="2600">
              <a:solidFill>
                <a:srgbClr val="333333"/>
              </a:solidFill>
              <a:latin typeface="Helvetica" panose="020B0604020202020204" pitchFamily="34" charset="0"/>
            </a:endParaRPr>
          </a:p>
          <a:p>
            <a:pPr marL="285750" indent="-285750" algn="l" fontAlgn="base">
              <a:buFont typeface="Wingdings" panose="05000000000000000000" pitchFamily="2" charset="2"/>
              <a:buChar char="Ø"/>
            </a:pPr>
            <a:r>
              <a:rPr lang="vi-VN" sz="2600" b="0" i="0">
                <a:solidFill>
                  <a:srgbClr val="333333"/>
                </a:solidFill>
                <a:effectLst/>
                <a:latin typeface="Helvetica" panose="020B0604020202020204" pitchFamily="34" charset="0"/>
              </a:rPr>
              <a:t>Độ lỗi của việc dữ đoán loại nhãn của object - Classifycation loss</a:t>
            </a:r>
          </a:p>
          <a:p>
            <a:pPr marL="285750" indent="-285750" algn="l" fontAlgn="base">
              <a:buFont typeface="Wingdings" panose="05000000000000000000" pitchFamily="2" charset="2"/>
              <a:buChar char="Ø"/>
            </a:pPr>
            <a:r>
              <a:rPr lang="vi-VN" sz="2600" b="0" i="0">
                <a:solidFill>
                  <a:srgbClr val="333333"/>
                </a:solidFill>
                <a:effectLst/>
                <a:latin typeface="Helvetica" panose="020B0604020202020204" pitchFamily="34" charset="0"/>
              </a:rPr>
              <a:t>Độ lỗi của dự đoán tạo độ cũng như chiều dài, rộng của boundary box</a:t>
            </a:r>
            <a:r>
              <a:rPr lang="en-US" sz="2600">
                <a:solidFill>
                  <a:srgbClr val="333333"/>
                </a:solidFill>
                <a:latin typeface="Helvetica" panose="020B0604020202020204" pitchFamily="34" charset="0"/>
              </a:rPr>
              <a:t> - </a:t>
            </a:r>
            <a:r>
              <a:rPr lang="vi-VN" sz="2600" b="0" i="0">
                <a:solidFill>
                  <a:srgbClr val="333333"/>
                </a:solidFill>
                <a:effectLst/>
                <a:latin typeface="Helvetica" panose="020B0604020202020204" pitchFamily="34" charset="0"/>
              </a:rPr>
              <a:t>Localization loss</a:t>
            </a:r>
          </a:p>
          <a:p>
            <a:pPr marL="285750" indent="-285750" algn="l" fontAlgn="base">
              <a:buFont typeface="Wingdings" panose="05000000000000000000" pitchFamily="2" charset="2"/>
              <a:buChar char="Ø"/>
            </a:pPr>
            <a:r>
              <a:rPr lang="vi-VN" sz="2600" b="0" i="0">
                <a:solidFill>
                  <a:srgbClr val="333333"/>
                </a:solidFill>
                <a:effectLst/>
                <a:latin typeface="Helvetica" panose="020B0604020202020204" pitchFamily="34" charset="0"/>
              </a:rPr>
              <a:t>Độ lỗi của ô vuông có chứa object nào hay không - Confidence loss</a:t>
            </a:r>
          </a:p>
          <a:p>
            <a:endParaRPr lang="en-US" sz="2600"/>
          </a:p>
        </p:txBody>
      </p:sp>
    </p:spTree>
    <p:extLst>
      <p:ext uri="{BB962C8B-B14F-4D97-AF65-F5344CB8AC3E}">
        <p14:creationId xmlns:p14="http://schemas.microsoft.com/office/powerpoint/2010/main" val="3763814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568</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Calibri Light</vt:lpstr>
      <vt:lpstr>Cambria Math</vt:lpstr>
      <vt:lpstr>gt-medium</vt:lpstr>
      <vt:lpstr>gt-regular</vt:lpstr>
      <vt:lpstr>Helvetica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Đặng Văn Nghiêm</dc:creator>
  <cp:lastModifiedBy>Đặng Văn Nghiêm</cp:lastModifiedBy>
  <cp:revision>63</cp:revision>
  <dcterms:created xsi:type="dcterms:W3CDTF">2021-09-10T12:34:50Z</dcterms:created>
  <dcterms:modified xsi:type="dcterms:W3CDTF">2021-09-10T14:05:38Z</dcterms:modified>
</cp:coreProperties>
</file>