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Kiểu Trung bình 2 - Màu chủ đề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Kiểu Trung bình 2 - Màu chủ đề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Kiểu Trung bình 2 - Màu chủ đề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150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8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0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4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5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7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7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74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32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6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7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0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23C5B36-97D2-F7C6-8DB1-28B1AD76D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1527243"/>
            <a:ext cx="4075200" cy="1094734"/>
          </a:xfrm>
        </p:spPr>
        <p:txBody>
          <a:bodyPr>
            <a:noAutofit/>
          </a:bodyPr>
          <a:lstStyle/>
          <a:p>
            <a:r>
              <a:rPr lang="vi-VN" sz="3200" dirty="0"/>
              <a:t>Phân loại bệnh tiểu đường </a:t>
            </a:r>
            <a:r>
              <a:rPr lang="vi-VN" sz="3200" dirty="0" err="1"/>
              <a:t>Pima</a:t>
            </a:r>
            <a:endParaRPr lang="en-US" sz="3200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BCF0B4B-FE09-B9D8-58F4-6BD5A4340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2070001"/>
          </a:xfrm>
        </p:spPr>
        <p:txBody>
          <a:bodyPr>
            <a:normAutofit/>
          </a:bodyPr>
          <a:lstStyle/>
          <a:p>
            <a:r>
              <a:rPr lang="vi-VN" dirty="0"/>
              <a:t>Nguyễn Gia Huy</a:t>
            </a:r>
            <a:br>
              <a:rPr lang="vi-VN" dirty="0"/>
            </a:br>
            <a:r>
              <a:rPr lang="vi-VN" dirty="0"/>
              <a:t>DDU1231-3123580016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9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6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4" name="Picture 3" descr="Isolated twigs and flowers on a white surface">
            <a:extLst>
              <a:ext uri="{FF2B5EF4-FFF2-40B4-BE49-F238E27FC236}">
                <a16:creationId xmlns:a16="http://schemas.microsoft.com/office/drawing/2014/main" id="{68FE65C9-4447-E1CF-9E83-0F45BB23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70" r="11973" b="1"/>
          <a:stretch>
            <a:fillRect/>
          </a:stretch>
        </p:blipFill>
        <p:spPr>
          <a:xfrm>
            <a:off x="6080462" y="6306"/>
            <a:ext cx="6111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87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43B8A4A-CD51-5B02-44A2-318DD9AA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38467"/>
            <a:ext cx="4078800" cy="1453003"/>
          </a:xfrm>
        </p:spPr>
        <p:txBody>
          <a:bodyPr wrap="square" anchor="b">
            <a:normAutofit/>
          </a:bodyPr>
          <a:lstStyle/>
          <a:p>
            <a:pPr algn="ctr">
              <a:lnSpc>
                <a:spcPct val="104000"/>
              </a:lnSpc>
            </a:pPr>
            <a:r>
              <a:rPr lang="en-US" sz="2500" b="1" dirty="0"/>
              <a:t>Hiển </a:t>
            </a:r>
            <a:r>
              <a:rPr lang="en-US" sz="2500" b="1" dirty="0" err="1"/>
              <a:t>thị</a:t>
            </a:r>
            <a:r>
              <a:rPr lang="en-US" sz="2500" b="1" dirty="0"/>
              <a:t> </a:t>
            </a:r>
            <a:r>
              <a:rPr lang="en-US" sz="2500" b="1" dirty="0" err="1"/>
              <a:t>nhiều</a:t>
            </a:r>
            <a:r>
              <a:rPr lang="en-US" sz="2500" b="1" dirty="0"/>
              <a:t> </a:t>
            </a:r>
            <a:r>
              <a:rPr lang="en-US" sz="2500" b="1" dirty="0" err="1"/>
              <a:t>tính</a:t>
            </a:r>
            <a:r>
              <a:rPr lang="en-US" sz="2500" b="1" dirty="0"/>
              <a:t> </a:t>
            </a:r>
            <a:r>
              <a:rPr lang="en-US" sz="2500" b="1" dirty="0" err="1"/>
              <a:t>chất</a:t>
            </a:r>
            <a:r>
              <a:rPr lang="en-US" sz="2500" b="1" dirty="0"/>
              <a:t> (Multivariate Plots)</a:t>
            </a:r>
            <a:br>
              <a:rPr lang="en-US" sz="2500" dirty="0"/>
            </a:br>
            <a:endParaRPr lang="en-US" sz="2500" dirty="0"/>
          </a:p>
        </p:txBody>
      </p:sp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A2D37AB-1DC3-6648-6462-E73D7F52C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877018"/>
            <a:ext cx="4078800" cy="290148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vi-VN" sz="1900" dirty="0"/>
              <a:t>+ Các cặp tính chất có thể tương quan với nhau ở những mức độ khác nhau, cần quan sát để lựa chọn đặc trưng phù hợp.</a:t>
            </a:r>
          </a:p>
          <a:p>
            <a:pPr>
              <a:lnSpc>
                <a:spcPct val="140000"/>
              </a:lnSpc>
            </a:pPr>
            <a:br>
              <a:rPr lang="vi-VN" sz="1900" dirty="0"/>
            </a:br>
            <a:endParaRPr lang="vi-VN" sz="1900" dirty="0"/>
          </a:p>
          <a:p>
            <a:pPr>
              <a:lnSpc>
                <a:spcPct val="140000"/>
              </a:lnSpc>
            </a:pPr>
            <a:endParaRPr lang="en-US" sz="19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7" name="Hình ảnh 6" descr="Ảnh có chứa văn bản, ảnh chụp màn hình&#10;&#10;Nội dung do AI tạo ra có thể không chính xác.">
            <a:extLst>
              <a:ext uri="{FF2B5EF4-FFF2-40B4-BE49-F238E27FC236}">
                <a16:creationId xmlns:a16="http://schemas.microsoft.com/office/drawing/2014/main" id="{83555119-E604-8A2F-BD0E-A668C4164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64969"/>
            <a:ext cx="6022312" cy="41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3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31BA30B-3712-153E-DAB0-9C689B2B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69999"/>
            <a:ext cx="3723915" cy="2303213"/>
          </a:xfrm>
        </p:spPr>
        <p:txBody>
          <a:bodyPr anchor="ctr">
            <a:normAutofit/>
          </a:bodyPr>
          <a:lstStyle/>
          <a:p>
            <a:pPr algn="ctr">
              <a:lnSpc>
                <a:spcPct val="104000"/>
              </a:lnSpc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br>
              <a:rPr lang="en-US" dirty="0"/>
            </a:b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2E08672D-6A9E-6302-5016-784AFD512F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43552" y="450000"/>
            <a:ext cx="6107460" cy="15116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Thay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thế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giá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trị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0: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Các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giá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trị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0 ở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cột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được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chỉ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định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Glucose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BloodPressure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, v.v.)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được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thay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thế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bằng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giá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trị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bị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thiếu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Điền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giá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trị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thiếu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Các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giá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trị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được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điền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bằng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giá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trị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trung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vị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(median)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của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cột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tương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ứng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Phương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pháp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này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được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chọn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giảm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thiểu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ảnh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hưởng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của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giá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trị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ngoại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lệ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233D13A-64E2-694C-ADC7-A057A23C3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0" y="2330803"/>
            <a:ext cx="10372369" cy="435639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740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042E457-E861-586B-E072-38DB379E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E3ED88C-FBD9-70BB-4328-CCC05390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450000"/>
            <a:ext cx="6107460" cy="2484000"/>
          </a:xfrm>
        </p:spPr>
        <p:txBody>
          <a:bodyPr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vi-VN" sz="1700" b="1" dirty="0"/>
              <a:t>Biến đổi (</a:t>
            </a:r>
            <a:r>
              <a:rPr lang="vi-VN" sz="1700" b="1" dirty="0" err="1"/>
              <a:t>Data</a:t>
            </a:r>
            <a:r>
              <a:rPr lang="vi-VN" sz="1700" b="1" dirty="0"/>
              <a:t> </a:t>
            </a:r>
            <a:r>
              <a:rPr lang="vi-VN" sz="1700" b="1" dirty="0" err="1"/>
              <a:t>Transforms</a:t>
            </a:r>
            <a:r>
              <a:rPr lang="vi-VN" sz="1700" b="1" dirty="0"/>
              <a:t>):</a:t>
            </a:r>
            <a:r>
              <a:rPr lang="vi-VN" sz="1700" dirty="0"/>
              <a:t> Thảo luận về tầm quan trọng của việc </a:t>
            </a:r>
            <a:r>
              <a:rPr lang="vi-VN" sz="1700" b="1" dirty="0"/>
              <a:t>chuẩn hóa (</a:t>
            </a:r>
            <a:r>
              <a:rPr lang="vi-VN" sz="1700" b="1" dirty="0" err="1"/>
              <a:t>Scaling</a:t>
            </a:r>
            <a:r>
              <a:rPr lang="vi-VN" sz="1700" b="1" dirty="0"/>
              <a:t>)</a:t>
            </a:r>
            <a:r>
              <a:rPr lang="vi-VN" sz="1700" dirty="0"/>
              <a:t> dữ liệu để đưa các thuộc tính về cùng một thang đo. Các phương pháp như Min-</a:t>
            </a:r>
            <a:r>
              <a:rPr lang="vi-VN" sz="1700" dirty="0" err="1"/>
              <a:t>Max</a:t>
            </a:r>
            <a:r>
              <a:rPr lang="vi-VN" sz="1700" dirty="0"/>
              <a:t> và Standard </a:t>
            </a:r>
            <a:r>
              <a:rPr lang="vi-VN" sz="1700" dirty="0" err="1"/>
              <a:t>Scaling</a:t>
            </a:r>
            <a:r>
              <a:rPr lang="vi-VN" sz="1700" dirty="0"/>
              <a:t> đã được áp dụng và các bộ chuẩn hóa đã được lưu lại để sử dụng sau này.</a:t>
            </a:r>
            <a:endParaRPr lang="en-US" sz="1700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8595212-0C3D-F02A-9E2C-62AA51ECF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571" y="3429000"/>
            <a:ext cx="7261209" cy="28863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86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C8B0A97-9BF1-83E1-3D25-19E10F7C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Chia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ED6CC0-BFB8-557D-9825-EF0857DFC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450000"/>
            <a:ext cx="6107460" cy="2484000"/>
          </a:xfrm>
        </p:spPr>
        <p:txBody>
          <a:bodyPr anchor="ctr">
            <a:normAutofit/>
          </a:bodyPr>
          <a:lstStyle/>
          <a:p>
            <a:r>
              <a:rPr lang="vi-VN" sz="1900" b="1" dirty="0"/>
              <a:t>Phân chia (</a:t>
            </a:r>
            <a:r>
              <a:rPr lang="vi-VN" sz="1900" b="1" dirty="0" err="1"/>
              <a:t>Data</a:t>
            </a:r>
            <a:r>
              <a:rPr lang="vi-VN" sz="1900" b="1" dirty="0"/>
              <a:t> </a:t>
            </a:r>
            <a:r>
              <a:rPr lang="vi-VN" sz="1900" b="1" dirty="0" err="1"/>
              <a:t>Splitting</a:t>
            </a:r>
            <a:r>
              <a:rPr lang="vi-VN" sz="1900" b="1" dirty="0"/>
              <a:t>):</a:t>
            </a:r>
            <a:r>
              <a:rPr lang="vi-VN" sz="1900" dirty="0"/>
              <a:t> Dữ liệu sạch được chia thành hai tập: </a:t>
            </a:r>
            <a:r>
              <a:rPr lang="vi-VN" sz="1900" b="1" dirty="0"/>
              <a:t>Huấn luyện (70%)</a:t>
            </a:r>
            <a:r>
              <a:rPr lang="vi-VN" sz="1900" dirty="0"/>
              <a:t> và </a:t>
            </a:r>
            <a:r>
              <a:rPr lang="vi-VN" sz="1900" b="1" dirty="0"/>
              <a:t>Kiểm tra (30%)</a:t>
            </a:r>
            <a:r>
              <a:rPr lang="vi-VN" sz="1900" dirty="0"/>
              <a:t>. Việc phân chia có sử dụng tham số </a:t>
            </a:r>
            <a:r>
              <a:rPr lang="vi-VN" sz="1900" dirty="0" err="1"/>
              <a:t>stratify</a:t>
            </a:r>
            <a:r>
              <a:rPr lang="vi-VN" sz="1900" dirty="0"/>
              <a:t> để đảm bảo tỷ lệ phân phối của lớp </a:t>
            </a:r>
            <a:r>
              <a:rPr lang="vi-VN" sz="1900" dirty="0" err="1"/>
              <a:t>Outcome</a:t>
            </a:r>
            <a:r>
              <a:rPr lang="vi-VN" sz="1900" dirty="0"/>
              <a:t> được giữ nguyên trong cả hai tập dữ liệu.</a:t>
            </a:r>
            <a:endParaRPr lang="en-US" sz="1900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FB613AD-00EA-4831-B6D3-32608400E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Hình ảnh 4" descr="Ảnh có chứa văn bản, Phông chữ, ảnh chụp màn hình, hàng&#10;&#10;Nội dung do AI tạo ra có thể không chính xác.">
            <a:extLst>
              <a:ext uri="{FF2B5EF4-FFF2-40B4-BE49-F238E27FC236}">
                <a16:creationId xmlns:a16="http://schemas.microsoft.com/office/drawing/2014/main" id="{8D0EEAC3-AEC0-C169-F4F5-1C1392223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42" y="4016374"/>
            <a:ext cx="10900667" cy="229895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2135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C3BE6D1-1690-0136-D016-0E797A65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78" y="569239"/>
            <a:ext cx="4078800" cy="665046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4345C4-AF33-D879-93E1-CA2227A361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4178" y="1682264"/>
            <a:ext cx="4078800" cy="37940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sạch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chia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data.npz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sạch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(df_clean.csv),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minmax_scaler.joblib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standard_scaler.joblib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lưỡng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A31644D8-3851-E151-3891-9D1EA45C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423" y="3138054"/>
            <a:ext cx="6906132" cy="23382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D24E8D0D-DD30-4466-E78E-57CF749B4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423" y="1882080"/>
            <a:ext cx="6896755" cy="6650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524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93C044-8CC6-C384-A831-3E37D7091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000" y="945926"/>
            <a:ext cx="3531600" cy="24830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 eaLnBrk="0" fontAlgn="base" hangingPunct="0">
              <a:lnSpc>
                <a:spcPct val="104000"/>
              </a:lnSpc>
              <a:spcAft>
                <a:spcPct val="0"/>
              </a:spcAft>
            </a:pPr>
            <a:r>
              <a:rPr lang="vi-VN" sz="3000"/>
              <a:t>Phân tích bộ dữ liệu y tế của phụ nữ </a:t>
            </a:r>
            <a:r>
              <a:rPr lang="vi-VN" sz="3000" err="1"/>
              <a:t>Pima</a:t>
            </a:r>
            <a:r>
              <a:rPr lang="vi-VN" sz="3000"/>
              <a:t> để dự đoán khả năng mắc bệnh tiểu đường.</a:t>
            </a:r>
            <a:endParaRPr kumimoji="0" lang="en-US" altLang="en-US" sz="3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AED552A-5F8E-CBD6-29D9-147DC294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694" y="708346"/>
            <a:ext cx="4558524" cy="5441308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(Features):</a:t>
            </a:r>
            <a:endParaRPr lang="vi-VN" sz="1800" dirty="0"/>
          </a:p>
          <a:p>
            <a:pPr marL="0" indent="0">
              <a:lnSpc>
                <a:spcPct val="140000"/>
              </a:lnSpc>
              <a:buNone/>
            </a:pPr>
            <a:r>
              <a:rPr lang="en-US" sz="1800" dirty="0"/>
              <a:t>    + Pregnancies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800" dirty="0"/>
              <a:t>    + Glucose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800" dirty="0"/>
              <a:t>    + </a:t>
            </a:r>
            <a:r>
              <a:rPr lang="en-US" sz="1800" dirty="0" err="1"/>
              <a:t>BloodPressure</a:t>
            </a:r>
            <a:endParaRPr lang="en-US" sz="1800" dirty="0"/>
          </a:p>
          <a:p>
            <a:pPr marL="0" indent="0">
              <a:lnSpc>
                <a:spcPct val="140000"/>
              </a:lnSpc>
              <a:buNone/>
            </a:pPr>
            <a:r>
              <a:rPr lang="en-US" sz="1800" dirty="0"/>
              <a:t>    + </a:t>
            </a:r>
            <a:r>
              <a:rPr lang="en-US" sz="1800" dirty="0" err="1"/>
              <a:t>SkinThickness</a:t>
            </a:r>
            <a:endParaRPr lang="en-US" sz="1800" dirty="0"/>
          </a:p>
          <a:p>
            <a:pPr marL="0" indent="0">
              <a:lnSpc>
                <a:spcPct val="140000"/>
              </a:lnSpc>
              <a:buNone/>
            </a:pPr>
            <a:r>
              <a:rPr lang="en-US" sz="1800" dirty="0"/>
              <a:t>    + Insulin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800" dirty="0"/>
              <a:t>    + BMI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800" dirty="0"/>
              <a:t>    + </a:t>
            </a:r>
            <a:r>
              <a:rPr lang="en-US" sz="1800" dirty="0" err="1"/>
              <a:t>DiabetesPedigreeFunction</a:t>
            </a:r>
            <a:endParaRPr lang="en-US" sz="1800" dirty="0"/>
          </a:p>
          <a:p>
            <a:pPr marL="0" indent="0">
              <a:lnSpc>
                <a:spcPct val="140000"/>
              </a:lnSpc>
              <a:buNone/>
            </a:pPr>
            <a:r>
              <a:rPr lang="en-US" sz="1800" dirty="0"/>
              <a:t>    + Age</a:t>
            </a:r>
            <a:endParaRPr lang="vi-VN" sz="1800" dirty="0"/>
          </a:p>
          <a:p>
            <a:pPr marL="0" indent="0">
              <a:lnSpc>
                <a:spcPct val="140000"/>
              </a:lnSpc>
              <a:buNone/>
            </a:pPr>
            <a:r>
              <a:rPr lang="vi-VN" sz="1800" dirty="0"/>
              <a:t>Dữ liệu ra (</a:t>
            </a:r>
            <a:r>
              <a:rPr lang="vi-VN" sz="1800" dirty="0" err="1"/>
              <a:t>Output</a:t>
            </a:r>
            <a:r>
              <a:rPr lang="vi-VN" sz="1800" dirty="0"/>
              <a:t>): </a:t>
            </a:r>
            <a:r>
              <a:rPr lang="vi-VN" sz="1800" i="1" dirty="0" err="1"/>
              <a:t>Outcome</a:t>
            </a:r>
            <a:r>
              <a:rPr lang="vi-VN" sz="1800" dirty="0"/>
              <a:t> với hai giá trị (0: Không tiểu đường, 1: Có tiểu đường).</a:t>
            </a:r>
            <a:endParaRPr lang="en-US" sz="1800" dirty="0"/>
          </a:p>
          <a:p>
            <a:pPr marL="0" indent="0">
              <a:lnSpc>
                <a:spcPct val="140000"/>
              </a:lnSpc>
              <a:buNone/>
            </a:pPr>
            <a:endParaRPr lang="vi-VN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8EE24C-0DEE-4852-98D1-766934BDA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1119768" y="3861832"/>
            <a:ext cx="1785984" cy="2211229"/>
            <a:chOff x="3125006" y="3171595"/>
            <a:chExt cx="1785984" cy="221122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CBEAFE-2CF0-4684-B451-EB4CC26C1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36819" y="3174345"/>
              <a:ext cx="1760933" cy="2208479"/>
              <a:chOff x="4749017" y="2998646"/>
              <a:chExt cx="1760933" cy="2208479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829D087-6E8C-49B4-8B14-A7322D6C9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5630197" y="2998646"/>
                <a:ext cx="0" cy="220847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6AD7EE-911D-452D-BB96-558319A6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4749017" y="4416771"/>
                <a:ext cx="1760933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30">
                <a:extLst>
                  <a:ext uri="{FF2B5EF4-FFF2-40B4-BE49-F238E27FC236}">
                    <a16:creationId xmlns:a16="http://schemas.microsoft.com/office/drawing/2014/main" id="{EFB3432A-F33E-4636-93EA-39E5DE75C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136242" y="3224252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30">
                <a:extLst>
                  <a:ext uri="{FF2B5EF4-FFF2-40B4-BE49-F238E27FC236}">
                    <a16:creationId xmlns:a16="http://schemas.microsoft.com/office/drawing/2014/main" id="{201E85ED-EC70-4C1F-ADA1-385AFA3DBC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327037" y="3070731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96CFCCC-96DF-4A61-9E5D-558B1B947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25006" y="3171595"/>
              <a:ext cx="1785984" cy="1799739"/>
              <a:chOff x="6879836" y="3516901"/>
              <a:chExt cx="1785984" cy="1799739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C78AD6F-09CE-4B30-BD5B-385DC487E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879836" y="3521665"/>
                <a:ext cx="892801" cy="1794975"/>
              </a:xfrm>
              <a:custGeom>
                <a:avLst/>
                <a:gdLst>
                  <a:gd name="connsiteX0" fmla="*/ 892801 w 892801"/>
                  <a:gd name="connsiteY0" fmla="*/ 0 h 1794975"/>
                  <a:gd name="connsiteX1" fmla="*/ 892801 w 892801"/>
                  <a:gd name="connsiteY1" fmla="*/ 1434622 h 1794975"/>
                  <a:gd name="connsiteX2" fmla="*/ 845919 w 892801"/>
                  <a:gd name="connsiteY2" fmla="*/ 1533379 h 1794975"/>
                  <a:gd name="connsiteX3" fmla="*/ 440820 w 892801"/>
                  <a:gd name="connsiteY3" fmla="*/ 1794916 h 1794975"/>
                  <a:gd name="connsiteX4" fmla="*/ 379878 w 892801"/>
                  <a:gd name="connsiteY4" fmla="*/ 1791253 h 1794975"/>
                  <a:gd name="connsiteX5" fmla="*/ 763083 w 892801"/>
                  <a:gd name="connsiteY5" fmla="*/ 100140 h 1794975"/>
                  <a:gd name="connsiteX6" fmla="*/ 892801 w 892801"/>
                  <a:gd name="connsiteY6" fmla="*/ 0 h 179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801" h="1794975">
                    <a:moveTo>
                      <a:pt x="892801" y="0"/>
                    </a:moveTo>
                    <a:lnTo>
                      <a:pt x="892801" y="1434622"/>
                    </a:lnTo>
                    <a:lnTo>
                      <a:pt x="845919" y="1533379"/>
                    </a:lnTo>
                    <a:cubicBezTo>
                      <a:pt x="735106" y="1711682"/>
                      <a:pt x="584368" y="1792418"/>
                      <a:pt x="440820" y="1794916"/>
                    </a:cubicBezTo>
                    <a:cubicBezTo>
                      <a:pt x="420314" y="1795273"/>
                      <a:pt x="399954" y="1794033"/>
                      <a:pt x="379878" y="1791253"/>
                    </a:cubicBezTo>
                    <a:cubicBezTo>
                      <a:pt x="-41718" y="1732871"/>
                      <a:pt x="-338017" y="995203"/>
                      <a:pt x="763083" y="100140"/>
                    </a:cubicBezTo>
                    <a:lnTo>
                      <a:pt x="8928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CE9B157-EB63-48A0-9199-65F4594C1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72637" y="3516901"/>
                <a:ext cx="893183" cy="1795123"/>
              </a:xfrm>
              <a:custGeom>
                <a:avLst/>
                <a:gdLst>
                  <a:gd name="connsiteX0" fmla="*/ 191 w 893183"/>
                  <a:gd name="connsiteY0" fmla="*/ 0 h 1795123"/>
                  <a:gd name="connsiteX1" fmla="*/ 130101 w 893183"/>
                  <a:gd name="connsiteY1" fmla="*/ 100288 h 1795123"/>
                  <a:gd name="connsiteX2" fmla="*/ 513306 w 893183"/>
                  <a:gd name="connsiteY2" fmla="*/ 1791401 h 1795123"/>
                  <a:gd name="connsiteX3" fmla="*/ 47265 w 893183"/>
                  <a:gd name="connsiteY3" fmla="*/ 1533527 h 1795123"/>
                  <a:gd name="connsiteX4" fmla="*/ 192 w 893183"/>
                  <a:gd name="connsiteY4" fmla="*/ 1434367 h 1795123"/>
                  <a:gd name="connsiteX5" fmla="*/ 192 w 893183"/>
                  <a:gd name="connsiteY5" fmla="*/ 1438981 h 1795123"/>
                  <a:gd name="connsiteX6" fmla="*/ 0 w 893183"/>
                  <a:gd name="connsiteY6" fmla="*/ 1439386 h 1795123"/>
                  <a:gd name="connsiteX7" fmla="*/ 0 w 893183"/>
                  <a:gd name="connsiteY7" fmla="*/ 4764 h 1795123"/>
                  <a:gd name="connsiteX8" fmla="*/ 191 w 893183"/>
                  <a:gd name="connsiteY8" fmla="*/ 4616 h 1795123"/>
                  <a:gd name="connsiteX9" fmla="*/ 191 w 893183"/>
                  <a:gd name="connsiteY9" fmla="*/ 0 h 17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3183" h="1795123">
                    <a:moveTo>
                      <a:pt x="191" y="0"/>
                    </a:moveTo>
                    <a:lnTo>
                      <a:pt x="130101" y="100288"/>
                    </a:lnTo>
                    <a:cubicBezTo>
                      <a:pt x="1231201" y="995351"/>
                      <a:pt x="934902" y="1733019"/>
                      <a:pt x="513306" y="1791401"/>
                    </a:cubicBezTo>
                    <a:cubicBezTo>
                      <a:pt x="352699" y="1813642"/>
                      <a:pt x="173909" y="1737302"/>
                      <a:pt x="47265" y="1533527"/>
                    </a:cubicBezTo>
                    <a:lnTo>
                      <a:pt x="192" y="1434367"/>
                    </a:lnTo>
                    <a:lnTo>
                      <a:pt x="192" y="1438981"/>
                    </a:lnTo>
                    <a:lnTo>
                      <a:pt x="0" y="1439386"/>
                    </a:lnTo>
                    <a:lnTo>
                      <a:pt x="0" y="4764"/>
                    </a:lnTo>
                    <a:lnTo>
                      <a:pt x="191" y="4616"/>
                    </a:lnTo>
                    <a:lnTo>
                      <a:pt x="1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77E4432E-F773-6FA6-D2CE-F099092419B6}"/>
              </a:ext>
            </a:extLst>
          </p:cNvPr>
          <p:cNvSpPr txBox="1">
            <a:spLocks/>
          </p:cNvSpPr>
          <p:nvPr/>
        </p:nvSpPr>
        <p:spPr>
          <a:xfrm>
            <a:off x="5610039" y="1705381"/>
            <a:ext cx="4146804" cy="4040191"/>
          </a:xfrm>
          <a:prstGeom prst="rect">
            <a:avLst/>
          </a:prstGeom>
        </p:spPr>
        <p:txBody>
          <a:bodyPr lIns="109728" tIns="109728" rIns="109728" bIns="91440"/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6798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6C697DE-B960-F06D-FD41-8591E894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913596" cy="2483074"/>
          </a:xfrm>
        </p:spPr>
        <p:txBody>
          <a:bodyPr anchor="t">
            <a:normAutofit/>
          </a:bodyPr>
          <a:lstStyle/>
          <a:p>
            <a:r>
              <a:rPr lang="en-US" dirty="0"/>
              <a:t>Định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8938ED-5A9E-0086-9740-4F4E15CBED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25667" y="802107"/>
            <a:ext cx="7194543" cy="52537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R="0" lvl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Pima Indians Diabetes (768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8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R="0" lvl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(feature)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Pregnancies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R="0" lvl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Glucose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huyết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R="0" lvl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BloodPressure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huyết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R="0" lvl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SkinThickness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dày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da)</a:t>
            </a:r>
          </a:p>
          <a:p>
            <a:pPr marR="0" lvl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Insulin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nồng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insulin)</a:t>
            </a:r>
          </a:p>
          <a:p>
            <a:pPr marR="0" lvl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BMI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R="0" lvl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DiabetesPedigreeFunction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R="0" lvl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R="0" lvl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(label)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Outcome (0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48EE24C-0DEE-4852-98D1-766934BDA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1119768" y="3861832"/>
            <a:ext cx="1785984" cy="2211229"/>
            <a:chOff x="3125006" y="3171595"/>
            <a:chExt cx="1785984" cy="2211229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6CBEAFE-2CF0-4684-B451-EB4CC26C1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36819" y="3174345"/>
              <a:ext cx="1760933" cy="2208479"/>
              <a:chOff x="4749017" y="2998646"/>
              <a:chExt cx="1760933" cy="2208479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829D087-6E8C-49B4-8B14-A7322D6C9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5630197" y="2998646"/>
                <a:ext cx="0" cy="220847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06AD7EE-911D-452D-BB96-558319A6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4749017" y="4416771"/>
                <a:ext cx="1760933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Rectangle 30">
                <a:extLst>
                  <a:ext uri="{FF2B5EF4-FFF2-40B4-BE49-F238E27FC236}">
                    <a16:creationId xmlns:a16="http://schemas.microsoft.com/office/drawing/2014/main" id="{EFB3432A-F33E-4636-93EA-39E5DE75C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136242" y="3224252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30">
                <a:extLst>
                  <a:ext uri="{FF2B5EF4-FFF2-40B4-BE49-F238E27FC236}">
                    <a16:creationId xmlns:a16="http://schemas.microsoft.com/office/drawing/2014/main" id="{201E85ED-EC70-4C1F-ADA1-385AFA3DBC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327037" y="3070731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96CFCCC-96DF-4A61-9E5D-558B1B947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25006" y="3171595"/>
              <a:ext cx="1785984" cy="1799739"/>
              <a:chOff x="6879836" y="3516901"/>
              <a:chExt cx="1785984" cy="1799739"/>
            </a:xfrm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C78AD6F-09CE-4B30-BD5B-385DC487E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879836" y="3521665"/>
                <a:ext cx="892801" cy="1794975"/>
              </a:xfrm>
              <a:custGeom>
                <a:avLst/>
                <a:gdLst>
                  <a:gd name="connsiteX0" fmla="*/ 892801 w 892801"/>
                  <a:gd name="connsiteY0" fmla="*/ 0 h 1794975"/>
                  <a:gd name="connsiteX1" fmla="*/ 892801 w 892801"/>
                  <a:gd name="connsiteY1" fmla="*/ 1434622 h 1794975"/>
                  <a:gd name="connsiteX2" fmla="*/ 845919 w 892801"/>
                  <a:gd name="connsiteY2" fmla="*/ 1533379 h 1794975"/>
                  <a:gd name="connsiteX3" fmla="*/ 440820 w 892801"/>
                  <a:gd name="connsiteY3" fmla="*/ 1794916 h 1794975"/>
                  <a:gd name="connsiteX4" fmla="*/ 379878 w 892801"/>
                  <a:gd name="connsiteY4" fmla="*/ 1791253 h 1794975"/>
                  <a:gd name="connsiteX5" fmla="*/ 763083 w 892801"/>
                  <a:gd name="connsiteY5" fmla="*/ 100140 h 1794975"/>
                  <a:gd name="connsiteX6" fmla="*/ 892801 w 892801"/>
                  <a:gd name="connsiteY6" fmla="*/ 0 h 179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801" h="1794975">
                    <a:moveTo>
                      <a:pt x="892801" y="0"/>
                    </a:moveTo>
                    <a:lnTo>
                      <a:pt x="892801" y="1434622"/>
                    </a:lnTo>
                    <a:lnTo>
                      <a:pt x="845919" y="1533379"/>
                    </a:lnTo>
                    <a:cubicBezTo>
                      <a:pt x="735106" y="1711682"/>
                      <a:pt x="584368" y="1792418"/>
                      <a:pt x="440820" y="1794916"/>
                    </a:cubicBezTo>
                    <a:cubicBezTo>
                      <a:pt x="420314" y="1795273"/>
                      <a:pt x="399954" y="1794033"/>
                      <a:pt x="379878" y="1791253"/>
                    </a:cubicBezTo>
                    <a:cubicBezTo>
                      <a:pt x="-41718" y="1732871"/>
                      <a:pt x="-338017" y="995203"/>
                      <a:pt x="763083" y="100140"/>
                    </a:cubicBezTo>
                    <a:lnTo>
                      <a:pt x="8928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5CE9B157-EB63-48A0-9199-65F4594C1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72637" y="3516901"/>
                <a:ext cx="893183" cy="1795123"/>
              </a:xfrm>
              <a:custGeom>
                <a:avLst/>
                <a:gdLst>
                  <a:gd name="connsiteX0" fmla="*/ 191 w 893183"/>
                  <a:gd name="connsiteY0" fmla="*/ 0 h 1795123"/>
                  <a:gd name="connsiteX1" fmla="*/ 130101 w 893183"/>
                  <a:gd name="connsiteY1" fmla="*/ 100288 h 1795123"/>
                  <a:gd name="connsiteX2" fmla="*/ 513306 w 893183"/>
                  <a:gd name="connsiteY2" fmla="*/ 1791401 h 1795123"/>
                  <a:gd name="connsiteX3" fmla="*/ 47265 w 893183"/>
                  <a:gd name="connsiteY3" fmla="*/ 1533527 h 1795123"/>
                  <a:gd name="connsiteX4" fmla="*/ 192 w 893183"/>
                  <a:gd name="connsiteY4" fmla="*/ 1434367 h 1795123"/>
                  <a:gd name="connsiteX5" fmla="*/ 192 w 893183"/>
                  <a:gd name="connsiteY5" fmla="*/ 1438981 h 1795123"/>
                  <a:gd name="connsiteX6" fmla="*/ 0 w 893183"/>
                  <a:gd name="connsiteY6" fmla="*/ 1439386 h 1795123"/>
                  <a:gd name="connsiteX7" fmla="*/ 0 w 893183"/>
                  <a:gd name="connsiteY7" fmla="*/ 4764 h 1795123"/>
                  <a:gd name="connsiteX8" fmla="*/ 191 w 893183"/>
                  <a:gd name="connsiteY8" fmla="*/ 4616 h 1795123"/>
                  <a:gd name="connsiteX9" fmla="*/ 191 w 893183"/>
                  <a:gd name="connsiteY9" fmla="*/ 0 h 17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3183" h="1795123">
                    <a:moveTo>
                      <a:pt x="191" y="0"/>
                    </a:moveTo>
                    <a:lnTo>
                      <a:pt x="130101" y="100288"/>
                    </a:lnTo>
                    <a:cubicBezTo>
                      <a:pt x="1231201" y="995351"/>
                      <a:pt x="934902" y="1733019"/>
                      <a:pt x="513306" y="1791401"/>
                    </a:cubicBezTo>
                    <a:cubicBezTo>
                      <a:pt x="352699" y="1813642"/>
                      <a:pt x="173909" y="1737302"/>
                      <a:pt x="47265" y="1533527"/>
                    </a:cubicBezTo>
                    <a:lnTo>
                      <a:pt x="192" y="1434367"/>
                    </a:lnTo>
                    <a:lnTo>
                      <a:pt x="192" y="1438981"/>
                    </a:lnTo>
                    <a:lnTo>
                      <a:pt x="0" y="1439386"/>
                    </a:lnTo>
                    <a:lnTo>
                      <a:pt x="0" y="4764"/>
                    </a:lnTo>
                    <a:lnTo>
                      <a:pt x="191" y="4616"/>
                    </a:lnTo>
                    <a:lnTo>
                      <a:pt x="1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949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E3349E2-B8BD-984A-2E9F-68DE2FB4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423382"/>
            <a:ext cx="4078800" cy="1569660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ban </a:t>
            </a:r>
            <a:r>
              <a:rPr lang="en-US" dirty="0" err="1"/>
              <a:t>đầu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480F53-D58F-1843-781F-D534BA1C9B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0000" y="2361601"/>
            <a:ext cx="4078800" cy="3416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Kích thước: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768 dòng × 9 cột.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Kiểu dữ liệu: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Chủ yếu là số 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int64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float64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).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Kiểm tra tính toàn vẹn: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Dữ liệu ban đầu không có giá trị Null/NaN hay dòng trùng lặp.</a:t>
            </a:r>
          </a:p>
        </p:txBody>
      </p:sp>
      <p:cxnSp>
        <p:nvCxnSpPr>
          <p:cNvPr id="41" name="Straight Connector 37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37D4B1CC-F838-5132-75A3-0CD4063FA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731" y="747535"/>
            <a:ext cx="4747252" cy="32281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C683C109-40B0-37A8-B12E-342DE9F31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357" y="4554617"/>
            <a:ext cx="4049999" cy="1471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3588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C199C7E-5B0D-7AF3-D06E-75716779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B7D1B7CF-CFB5-8E5B-740D-729DAEC6DE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0000" y="2877018"/>
            <a:ext cx="4078800" cy="29014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Nội dung: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Trình bày bảng thống kê mô tả (count, mean, std, min, max, percentile).</a:t>
            </a:r>
          </a:p>
          <a:p>
            <a:pPr marL="0" marR="0" lvl="0" indent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Nhận xét quan trọng: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Nhiều thuộc tính y tế như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Glucose, BloodPressure, BMI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có giá trị tối thiểu (min) bằng 0, điều này là bất hợp lý và cho thấy sự thiếu hụt dữ liệu cần xử lý.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A9A71E3D-C676-D2C9-D1F5-98ED2C37B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544407"/>
              </p:ext>
            </p:extLst>
          </p:nvPr>
        </p:nvGraphicFramePr>
        <p:xfrm>
          <a:off x="6192456" y="972274"/>
          <a:ext cx="5903088" cy="52896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3767">
                  <a:extLst>
                    <a:ext uri="{9D8B030D-6E8A-4147-A177-3AD203B41FA5}">
                      <a16:colId xmlns:a16="http://schemas.microsoft.com/office/drawing/2014/main" val="1229702373"/>
                    </a:ext>
                  </a:extLst>
                </a:gridCol>
                <a:gridCol w="779751">
                  <a:extLst>
                    <a:ext uri="{9D8B030D-6E8A-4147-A177-3AD203B41FA5}">
                      <a16:colId xmlns:a16="http://schemas.microsoft.com/office/drawing/2014/main" val="3518807109"/>
                    </a:ext>
                  </a:extLst>
                </a:gridCol>
                <a:gridCol w="735138">
                  <a:extLst>
                    <a:ext uri="{9D8B030D-6E8A-4147-A177-3AD203B41FA5}">
                      <a16:colId xmlns:a16="http://schemas.microsoft.com/office/drawing/2014/main" val="650863300"/>
                    </a:ext>
                  </a:extLst>
                </a:gridCol>
                <a:gridCol w="735138">
                  <a:extLst>
                    <a:ext uri="{9D8B030D-6E8A-4147-A177-3AD203B41FA5}">
                      <a16:colId xmlns:a16="http://schemas.microsoft.com/office/drawing/2014/main" val="4186663097"/>
                    </a:ext>
                  </a:extLst>
                </a:gridCol>
                <a:gridCol w="425324">
                  <a:extLst>
                    <a:ext uri="{9D8B030D-6E8A-4147-A177-3AD203B41FA5}">
                      <a16:colId xmlns:a16="http://schemas.microsoft.com/office/drawing/2014/main" val="131652758"/>
                    </a:ext>
                  </a:extLst>
                </a:gridCol>
                <a:gridCol w="549249">
                  <a:extLst>
                    <a:ext uri="{9D8B030D-6E8A-4147-A177-3AD203B41FA5}">
                      <a16:colId xmlns:a16="http://schemas.microsoft.com/office/drawing/2014/main" val="555738790"/>
                    </a:ext>
                  </a:extLst>
                </a:gridCol>
                <a:gridCol w="487288">
                  <a:extLst>
                    <a:ext uri="{9D8B030D-6E8A-4147-A177-3AD203B41FA5}">
                      <a16:colId xmlns:a16="http://schemas.microsoft.com/office/drawing/2014/main" val="946235214"/>
                    </a:ext>
                  </a:extLst>
                </a:gridCol>
                <a:gridCol w="549249">
                  <a:extLst>
                    <a:ext uri="{9D8B030D-6E8A-4147-A177-3AD203B41FA5}">
                      <a16:colId xmlns:a16="http://schemas.microsoft.com/office/drawing/2014/main" val="2205665210"/>
                    </a:ext>
                  </a:extLst>
                </a:gridCol>
                <a:gridCol w="438184">
                  <a:extLst>
                    <a:ext uri="{9D8B030D-6E8A-4147-A177-3AD203B41FA5}">
                      <a16:colId xmlns:a16="http://schemas.microsoft.com/office/drawing/2014/main" val="644486936"/>
                    </a:ext>
                  </a:extLst>
                </a:gridCol>
              </a:tblGrid>
              <a:tr h="61855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cap="none" spc="0" dirty="0">
                          <a:solidFill>
                            <a:sysClr val="windowText" lastClr="000000"/>
                          </a:solidFill>
                          <a:effectLst/>
                        </a:rPr>
                        <a:t>count</a:t>
                      </a:r>
                      <a:endParaRPr lang="en-US" sz="1100" b="0" i="0" u="none" strike="noStrike" cap="none" spc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std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25%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50%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6621953"/>
                  </a:ext>
                </a:extLst>
              </a:tr>
              <a:tr h="51900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Pregnancies</a:t>
                      </a:r>
                      <a:endParaRPr lang="en-U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768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3.845052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3.369578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468855"/>
                  </a:ext>
                </a:extLst>
              </a:tr>
              <a:tr h="51900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Glucose</a:t>
                      </a:r>
                      <a:endParaRPr lang="en-U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768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120.894531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31.972618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117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140.25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199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10425"/>
                  </a:ext>
                </a:extLst>
              </a:tr>
              <a:tr h="51900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BloodPressure</a:t>
                      </a:r>
                      <a:endParaRPr lang="en-U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768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69.105469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19.355807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62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122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6200388"/>
                  </a:ext>
                </a:extLst>
              </a:tr>
              <a:tr h="51900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SkinThickness</a:t>
                      </a:r>
                      <a:endParaRPr lang="en-U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768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20.536458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15.952218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200176"/>
                  </a:ext>
                </a:extLst>
              </a:tr>
              <a:tr h="51900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Insulin</a:t>
                      </a:r>
                      <a:endParaRPr lang="en-U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768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79.799479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115.244002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30.5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127.25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846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2199059"/>
                  </a:ext>
                </a:extLst>
              </a:tr>
              <a:tr h="51900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BMI</a:t>
                      </a:r>
                      <a:endParaRPr lang="en-U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768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31.992578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7.88416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27.3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36.6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67.1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4258997"/>
                  </a:ext>
                </a:extLst>
              </a:tr>
              <a:tr h="51900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DiabetesPedigreeFunction</a:t>
                      </a:r>
                      <a:endParaRPr lang="en-US" sz="11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768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0.471876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0.331329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0.078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0.24375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0.3725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0.62625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2.42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2494912"/>
                  </a:ext>
                </a:extLst>
              </a:tr>
              <a:tr h="51900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768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33.240885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11.760232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2899609"/>
                  </a:ext>
                </a:extLst>
              </a:tr>
              <a:tr h="51900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Outcome</a:t>
                      </a:r>
                      <a:endParaRPr lang="en-U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768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0.348958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0.476951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19" marR="28519" marT="4323" marB="5703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0278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7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97A7AF1-0A94-D006-DA72-033A925B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A4A8E2-912D-4A3D-AEA6-07D67918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47D33657-1DB7-37B3-43EA-7B8B4264E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6" y="823592"/>
            <a:ext cx="3527306" cy="3566608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B4C21976-6639-8512-FFB9-F455911C2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94" y="4899514"/>
            <a:ext cx="3202711" cy="11348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8B79B0D2-41D8-D1D6-3344-E24E276331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68986" y="2413468"/>
            <a:ext cx="6318000" cy="33650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Biểu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đồ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tròn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minh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họa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sự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phân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phối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của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lớp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Outcome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Số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liệu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500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mẫu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"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Không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tiểu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đường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" (65.1%)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268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mẫu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"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Có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tiểu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đường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" (34.9%).</a:t>
            </a:r>
            <a:endParaRPr kumimoji="0" lang="vi-VN" altLang="en-US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vi-VN" dirty="0"/>
              <a:t>Dữ liệu có sự mất cân bằng nhẹ, với số lượng người không mắc bệnh chiếm đa số.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58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5B7ABA3-CC9E-4A19-1B67-CCE6FEC1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71163"/>
            <a:ext cx="4426061" cy="710939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vi-VN" dirty="0"/>
              <a:t>Phân tích Tương quan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B06FA1-F763-CA9D-D92E-BC90EE338A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0000" y="2361601"/>
            <a:ext cx="4078800" cy="3416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Glucose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có tương quan dương mạnh nhất với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Outcome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BMI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và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Age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cũng có tương quan đáng kể.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Một số thuộc tính đầu vào có tương quan với nhau (ví dụ: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SkinThickness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và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BMI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).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0DE345E-F01B-C322-8C98-689022D35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27" y="1102726"/>
            <a:ext cx="4999885" cy="464989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9822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2794B21-B097-A67D-C4DD-FEAE61A3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E21EE8D-93B5-54D2-907C-B858820F0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43552" y="450000"/>
            <a:ext cx="6107460" cy="16427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Biểu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đồ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hộp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cho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thấy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hiện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diện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của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giá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trị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ngoại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lệ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(outliers) ở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nhiều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thuộc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tính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Biểu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đồ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phân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bố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cho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thấy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hầu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hết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thuộc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tính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không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tuân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phân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phối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chuẩn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1F53760-20DC-60B5-F590-6ADBE31CA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9" y="2632768"/>
            <a:ext cx="5417935" cy="3630016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C973E17E-8B9E-9401-4913-4FD716CBB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677" y="3429000"/>
            <a:ext cx="5529335" cy="28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1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4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BE60DA0-E40E-AB80-25C9-C4AD8434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err="1"/>
              <a:t>Biểu</a:t>
            </a:r>
            <a:r>
              <a:rPr lang="en-US" sz="4800" dirty="0"/>
              <a:t> </a:t>
            </a:r>
            <a:r>
              <a:rPr lang="en-US" sz="4800" dirty="0" err="1"/>
              <a:t>đồ</a:t>
            </a:r>
            <a:r>
              <a:rPr lang="en-US" sz="4800" dirty="0"/>
              <a:t> histogram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E653B57-2620-424D-ADAF-60975D8F8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Hình ảnh 6">
            <a:extLst>
              <a:ext uri="{FF2B5EF4-FFF2-40B4-BE49-F238E27FC236}">
                <a16:creationId xmlns:a16="http://schemas.microsoft.com/office/drawing/2014/main" id="{577E4164-7812-159B-9537-2D57D1B0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729" y="1624533"/>
            <a:ext cx="5630613" cy="481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1487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Palatino Linotype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932</Words>
  <Application>Microsoft Office PowerPoint</Application>
  <PresentationFormat>Màn hình rộng</PresentationFormat>
  <Paragraphs>148</Paragraphs>
  <Slides>14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21" baseType="lpstr">
      <vt:lpstr>Arial Unicode MS</vt:lpstr>
      <vt:lpstr>Arial</vt:lpstr>
      <vt:lpstr>Palatino Linotype</vt:lpstr>
      <vt:lpstr>Source Sans Pro</vt:lpstr>
      <vt:lpstr>Times New Roman</vt:lpstr>
      <vt:lpstr>Wingdings</vt:lpstr>
      <vt:lpstr>FrostyVTI</vt:lpstr>
      <vt:lpstr>Phân loại bệnh tiểu đường Pima</vt:lpstr>
      <vt:lpstr>Phân tích bộ dữ liệu y tế của phụ nữ Pima để dự đoán khả năng mắc bệnh tiểu đường.</vt:lpstr>
      <vt:lpstr>Định nghĩa vấn đề</vt:lpstr>
      <vt:lpstr>Tổng quan Dữ liệu ban đầu</vt:lpstr>
      <vt:lpstr>Phân tích Thống kê mô tả</vt:lpstr>
      <vt:lpstr>Phân tích Phân phối Lớp</vt:lpstr>
      <vt:lpstr>Phân tích Tương quan</vt:lpstr>
      <vt:lpstr>Trực quan hóa Phân phối Dữ liệu</vt:lpstr>
      <vt:lpstr>Biểu đồ histogram</vt:lpstr>
      <vt:lpstr>Hiển thị nhiều tính chất (Multivariate Plots) </vt:lpstr>
      <vt:lpstr>Xử lý giá trị bất hợp lệ và trùng lặp </vt:lpstr>
      <vt:lpstr>Biến đổi dữ liệu</vt:lpstr>
      <vt:lpstr>Chia dữ liệu thực nghiệm</vt:lpstr>
      <vt:lpstr>Tóm tắt và Kết quả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Gia Huy</dc:creator>
  <cp:lastModifiedBy>Nguyễn Gia Huy</cp:lastModifiedBy>
  <cp:revision>2</cp:revision>
  <dcterms:created xsi:type="dcterms:W3CDTF">2025-09-25T13:59:46Z</dcterms:created>
  <dcterms:modified xsi:type="dcterms:W3CDTF">2025-09-25T16:12:16Z</dcterms:modified>
</cp:coreProperties>
</file>