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Lst>
  <p:sldSz cx="18288000" cy="10287000"/>
  <p:notesSz cx="6858000" cy="9144000"/>
  <p:embeddedFontLst>
    <p:embeddedFont>
      <p:font typeface="League Spartan" charset="1" panose="00000800000000000000"/>
      <p:regular r:id="rId10"/>
    </p:embeddedFont>
    <p:embeddedFont>
      <p:font typeface="Open Sans" charset="1" panose="020B0606030504020204"/>
      <p:regular r:id="rId11"/>
    </p:embeddedFont>
    <p:embeddedFont>
      <p:font typeface="Barlow" charset="1" panose="0000050000000000000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22222"/>
        </a:solidFill>
      </p:bgPr>
    </p:bg>
    <p:spTree>
      <p:nvGrpSpPr>
        <p:cNvPr id="1" name=""/>
        <p:cNvGrpSpPr/>
        <p:nvPr/>
      </p:nvGrpSpPr>
      <p:grpSpPr>
        <a:xfrm>
          <a:off x="0" y="0"/>
          <a:ext cx="0" cy="0"/>
          <a:chOff x="0" y="0"/>
          <a:chExt cx="0" cy="0"/>
        </a:xfrm>
      </p:grpSpPr>
      <p:sp>
        <p:nvSpPr>
          <p:cNvPr name="Freeform 2" id="2"/>
          <p:cNvSpPr/>
          <p:nvPr/>
        </p:nvSpPr>
        <p:spPr>
          <a:xfrm flipH="false" flipV="false" rot="0">
            <a:off x="-403098" y="0"/>
            <a:ext cx="19097625" cy="10287000"/>
          </a:xfrm>
          <a:custGeom>
            <a:avLst/>
            <a:gdLst/>
            <a:ahLst/>
            <a:cxnLst/>
            <a:rect r="r" b="b" t="t" l="l"/>
            <a:pathLst>
              <a:path h="10287000" w="19097625">
                <a:moveTo>
                  <a:pt x="0" y="0"/>
                </a:moveTo>
                <a:lnTo>
                  <a:pt x="19097625" y="0"/>
                </a:lnTo>
                <a:lnTo>
                  <a:pt x="19097625" y="10287000"/>
                </a:lnTo>
                <a:lnTo>
                  <a:pt x="0" y="10287000"/>
                </a:lnTo>
                <a:lnTo>
                  <a:pt x="0" y="0"/>
                </a:lnTo>
                <a:close/>
              </a:path>
            </a:pathLst>
          </a:custGeom>
          <a:blipFill>
            <a:blip r:embed="rId2">
              <a:alphaModFix amt="21999"/>
            </a:blip>
            <a:stretch>
              <a:fillRect l="0" t="0" r="0" b="0"/>
            </a:stretch>
          </a:blipFill>
        </p:spPr>
      </p:sp>
      <p:sp>
        <p:nvSpPr>
          <p:cNvPr name="Freeform 3" id="3"/>
          <p:cNvSpPr/>
          <p:nvPr/>
        </p:nvSpPr>
        <p:spPr>
          <a:xfrm flipH="false" flipV="false" rot="0">
            <a:off x="364846" y="-63503"/>
            <a:ext cx="17986658" cy="10413997"/>
          </a:xfrm>
          <a:custGeom>
            <a:avLst/>
            <a:gdLst/>
            <a:ahLst/>
            <a:cxnLst/>
            <a:rect r="r" b="b" t="t" l="l"/>
            <a:pathLst>
              <a:path h="10413997" w="17986658">
                <a:moveTo>
                  <a:pt x="0" y="0"/>
                </a:moveTo>
                <a:lnTo>
                  <a:pt x="17986657" y="0"/>
                </a:lnTo>
                <a:lnTo>
                  <a:pt x="17986657" y="10413997"/>
                </a:lnTo>
                <a:lnTo>
                  <a:pt x="0" y="104139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612285" y="214651"/>
            <a:ext cx="1981200" cy="2400300"/>
          </a:xfrm>
          <a:custGeom>
            <a:avLst/>
            <a:gdLst/>
            <a:ahLst/>
            <a:cxnLst/>
            <a:rect r="r" b="b" t="t" l="l"/>
            <a:pathLst>
              <a:path h="2400300" w="1981200">
                <a:moveTo>
                  <a:pt x="0" y="0"/>
                </a:moveTo>
                <a:lnTo>
                  <a:pt x="1981200" y="0"/>
                </a:lnTo>
                <a:lnTo>
                  <a:pt x="1981200" y="2400300"/>
                </a:lnTo>
                <a:lnTo>
                  <a:pt x="0" y="2400300"/>
                </a:lnTo>
                <a:lnTo>
                  <a:pt x="0" y="0"/>
                </a:lnTo>
                <a:close/>
              </a:path>
            </a:pathLst>
          </a:custGeom>
          <a:blipFill>
            <a:blip r:embed="rId5"/>
            <a:stretch>
              <a:fillRect l="0" t="0" r="0" b="0"/>
            </a:stretch>
          </a:blipFill>
        </p:spPr>
      </p:sp>
      <p:sp>
        <p:nvSpPr>
          <p:cNvPr name="Freeform 5" id="5"/>
          <p:cNvSpPr/>
          <p:nvPr/>
        </p:nvSpPr>
        <p:spPr>
          <a:xfrm flipH="false" flipV="false" rot="0">
            <a:off x="1947653" y="529152"/>
            <a:ext cx="3800475" cy="3800475"/>
          </a:xfrm>
          <a:custGeom>
            <a:avLst/>
            <a:gdLst/>
            <a:ahLst/>
            <a:cxnLst/>
            <a:rect r="r" b="b" t="t" l="l"/>
            <a:pathLst>
              <a:path h="3800475" w="3800475">
                <a:moveTo>
                  <a:pt x="0" y="0"/>
                </a:moveTo>
                <a:lnTo>
                  <a:pt x="3800475" y="0"/>
                </a:lnTo>
                <a:lnTo>
                  <a:pt x="3800475" y="3800475"/>
                </a:lnTo>
                <a:lnTo>
                  <a:pt x="0" y="3800475"/>
                </a:lnTo>
                <a:lnTo>
                  <a:pt x="0" y="0"/>
                </a:lnTo>
                <a:close/>
              </a:path>
            </a:pathLst>
          </a:custGeom>
          <a:blipFill>
            <a:blip r:embed="rId6"/>
            <a:stretch>
              <a:fillRect l="0" t="0" r="0" b="0"/>
            </a:stretch>
          </a:blipFill>
        </p:spPr>
      </p:sp>
      <p:grpSp>
        <p:nvGrpSpPr>
          <p:cNvPr name="Group 6" id="6"/>
          <p:cNvGrpSpPr>
            <a:grpSpLocks noChangeAspect="true"/>
          </p:cNvGrpSpPr>
          <p:nvPr/>
        </p:nvGrpSpPr>
        <p:grpSpPr>
          <a:xfrm rot="0">
            <a:off x="2117998" y="1688163"/>
            <a:ext cx="491461" cy="480736"/>
            <a:chOff x="0" y="0"/>
            <a:chExt cx="491452" cy="480733"/>
          </a:xfrm>
        </p:grpSpPr>
        <p:sp>
          <p:nvSpPr>
            <p:cNvPr name="Freeform 7" id="7"/>
            <p:cNvSpPr/>
            <p:nvPr/>
          </p:nvSpPr>
          <p:spPr>
            <a:xfrm flipH="false" flipV="false" rot="0">
              <a:off x="0" y="0"/>
              <a:ext cx="491490" cy="480695"/>
            </a:xfrm>
            <a:custGeom>
              <a:avLst/>
              <a:gdLst/>
              <a:ahLst/>
              <a:cxnLst/>
              <a:rect r="r" b="b" t="t" l="l"/>
              <a:pathLst>
                <a:path h="480695" w="491490">
                  <a:moveTo>
                    <a:pt x="0" y="480695"/>
                  </a:moveTo>
                  <a:lnTo>
                    <a:pt x="491490" y="480695"/>
                  </a:lnTo>
                  <a:lnTo>
                    <a:pt x="491490" y="0"/>
                  </a:lnTo>
                  <a:lnTo>
                    <a:pt x="0" y="0"/>
                  </a:lnTo>
                  <a:close/>
                </a:path>
              </a:pathLst>
            </a:custGeom>
            <a:solidFill>
              <a:srgbClr val="000000">
                <a:alpha val="0"/>
              </a:srgbClr>
            </a:solidFill>
          </p:spPr>
        </p:sp>
      </p:grpSp>
      <p:sp>
        <p:nvSpPr>
          <p:cNvPr name="TextBox 8" id="8"/>
          <p:cNvSpPr txBox="true"/>
          <p:nvPr/>
        </p:nvSpPr>
        <p:spPr>
          <a:xfrm rot="0">
            <a:off x="8561260" y="3855625"/>
            <a:ext cx="219246" cy="1107043"/>
          </a:xfrm>
          <a:prstGeom prst="rect">
            <a:avLst/>
          </a:prstGeom>
        </p:spPr>
        <p:txBody>
          <a:bodyPr anchor="t" rtlCol="false" tIns="0" lIns="0" bIns="0" rIns="0">
            <a:spAutoFit/>
          </a:bodyPr>
          <a:lstStyle/>
          <a:p>
            <a:pPr algn="l">
              <a:lnSpc>
                <a:spcPts val="8914"/>
              </a:lnSpc>
            </a:pPr>
            <a:r>
              <a:rPr lang="en-US" b="true" sz="6199">
                <a:solidFill>
                  <a:srgbClr val="FFFFFF"/>
                </a:solidFill>
                <a:latin typeface="League Spartan"/>
                <a:ea typeface="League Spartan"/>
                <a:cs typeface="League Spartan"/>
                <a:sym typeface="League Spartan"/>
              </a:rPr>
              <a:t> </a:t>
            </a:r>
          </a:p>
        </p:txBody>
      </p:sp>
      <p:sp>
        <p:nvSpPr>
          <p:cNvPr name="TextBox 9" id="9"/>
          <p:cNvSpPr txBox="true"/>
          <p:nvPr/>
        </p:nvSpPr>
        <p:spPr>
          <a:xfrm rot="0">
            <a:off x="1566062" y="5034925"/>
            <a:ext cx="11822268" cy="1514770"/>
          </a:xfrm>
          <a:prstGeom prst="rect">
            <a:avLst/>
          </a:prstGeom>
        </p:spPr>
        <p:txBody>
          <a:bodyPr anchor="t" rtlCol="false" tIns="0" lIns="0" bIns="0" rIns="0">
            <a:spAutoFit/>
          </a:bodyPr>
          <a:lstStyle/>
          <a:p>
            <a:pPr algn="l">
              <a:lnSpc>
                <a:spcPts val="12277"/>
              </a:lnSpc>
            </a:pPr>
            <a:r>
              <a:rPr lang="en-US" b="true" sz="8537">
                <a:solidFill>
                  <a:srgbClr val="000000"/>
                </a:solidFill>
                <a:latin typeface="League Spartan"/>
                <a:ea typeface="League Spartan"/>
                <a:cs typeface="League Spartan"/>
                <a:sym typeface="League Spartan"/>
              </a:rPr>
              <a:t>TRANSFER</a:t>
            </a:r>
            <a:r>
              <a:rPr lang="en-US" b="true" sz="8537">
                <a:solidFill>
                  <a:srgbClr val="8C52FF"/>
                </a:solidFill>
                <a:latin typeface="League Spartan"/>
                <a:ea typeface="League Spartan"/>
                <a:cs typeface="League Spartan"/>
                <a:sym typeface="League Spartan"/>
              </a:rPr>
              <a:t> </a:t>
            </a:r>
            <a:r>
              <a:rPr lang="en-US" b="true" sz="8537">
                <a:solidFill>
                  <a:srgbClr val="1E8FC6"/>
                </a:solidFill>
                <a:latin typeface="League Spartan"/>
                <a:ea typeface="League Spartan"/>
                <a:cs typeface="League Spartan"/>
                <a:sym typeface="League Spartan"/>
              </a:rPr>
              <a:t>LOS RIOS</a:t>
            </a:r>
          </a:p>
        </p:txBody>
      </p:sp>
      <p:sp>
        <p:nvSpPr>
          <p:cNvPr name="TextBox 10" id="10"/>
          <p:cNvSpPr txBox="true"/>
          <p:nvPr/>
        </p:nvSpPr>
        <p:spPr>
          <a:xfrm rot="0">
            <a:off x="2117998" y="3884200"/>
            <a:ext cx="9240669" cy="1078468"/>
          </a:xfrm>
          <a:prstGeom prst="rect">
            <a:avLst/>
          </a:prstGeom>
        </p:spPr>
        <p:txBody>
          <a:bodyPr anchor="t" rtlCol="false" tIns="0" lIns="0" bIns="0" rIns="0">
            <a:spAutoFit/>
          </a:bodyPr>
          <a:lstStyle/>
          <a:p>
            <a:pPr algn="l">
              <a:lnSpc>
                <a:spcPts val="8679"/>
              </a:lnSpc>
            </a:pPr>
            <a:r>
              <a:rPr lang="en-US" b="true" sz="6199">
                <a:solidFill>
                  <a:srgbClr val="FFFFFF"/>
                </a:solidFill>
                <a:latin typeface="League Spartan"/>
                <a:ea typeface="League Spartan"/>
                <a:cs typeface="League Spartan"/>
                <a:sym typeface="League Spartan"/>
              </a:rPr>
              <a:t>PRESENTACION FINAL</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10489" y="0"/>
            <a:ext cx="19107150" cy="10287000"/>
          </a:xfrm>
          <a:custGeom>
            <a:avLst/>
            <a:gdLst/>
            <a:ahLst/>
            <a:cxnLst/>
            <a:rect r="r" b="b" t="t" l="l"/>
            <a:pathLst>
              <a:path h="10287000" w="19107150">
                <a:moveTo>
                  <a:pt x="0" y="0"/>
                </a:moveTo>
                <a:lnTo>
                  <a:pt x="19107150" y="0"/>
                </a:lnTo>
                <a:lnTo>
                  <a:pt x="19107150" y="10287000"/>
                </a:lnTo>
                <a:lnTo>
                  <a:pt x="0" y="10287000"/>
                </a:lnTo>
                <a:lnTo>
                  <a:pt x="0" y="0"/>
                </a:lnTo>
                <a:close/>
              </a:path>
            </a:pathLst>
          </a:custGeom>
          <a:blipFill>
            <a:blip r:embed="rId2">
              <a:alphaModFix amt="21999"/>
            </a:blip>
            <a:stretch>
              <a:fillRect l="0" t="0" r="0" b="0"/>
            </a:stretch>
          </a:blipFill>
        </p:spPr>
      </p:sp>
      <p:sp>
        <p:nvSpPr>
          <p:cNvPr name="Freeform 3" id="3"/>
          <p:cNvSpPr/>
          <p:nvPr/>
        </p:nvSpPr>
        <p:spPr>
          <a:xfrm flipH="false" flipV="false" rot="0">
            <a:off x="8765048" y="-63503"/>
            <a:ext cx="9586446" cy="10413997"/>
          </a:xfrm>
          <a:custGeom>
            <a:avLst/>
            <a:gdLst/>
            <a:ahLst/>
            <a:cxnLst/>
            <a:rect r="r" b="b" t="t" l="l"/>
            <a:pathLst>
              <a:path h="10413997" w="9586446">
                <a:moveTo>
                  <a:pt x="0" y="0"/>
                </a:moveTo>
                <a:lnTo>
                  <a:pt x="9586446" y="0"/>
                </a:lnTo>
                <a:lnTo>
                  <a:pt x="9586446" y="10413997"/>
                </a:lnTo>
                <a:lnTo>
                  <a:pt x="0" y="104139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800701" y="2232339"/>
            <a:ext cx="6731232" cy="5048424"/>
          </a:xfrm>
          <a:custGeom>
            <a:avLst/>
            <a:gdLst/>
            <a:ahLst/>
            <a:cxnLst/>
            <a:rect r="r" b="b" t="t" l="l"/>
            <a:pathLst>
              <a:path h="5048424" w="6731232">
                <a:moveTo>
                  <a:pt x="0" y="0"/>
                </a:moveTo>
                <a:lnTo>
                  <a:pt x="6731232" y="0"/>
                </a:lnTo>
                <a:lnTo>
                  <a:pt x="6731232" y="5048424"/>
                </a:lnTo>
                <a:lnTo>
                  <a:pt x="0" y="5048424"/>
                </a:lnTo>
                <a:lnTo>
                  <a:pt x="0" y="0"/>
                </a:lnTo>
                <a:close/>
              </a:path>
            </a:pathLst>
          </a:custGeom>
          <a:blipFill>
            <a:blip r:embed="rId5"/>
            <a:stretch>
              <a:fillRect l="0" t="0" r="0" b="0"/>
            </a:stretch>
          </a:blipFill>
        </p:spPr>
      </p:sp>
      <p:sp>
        <p:nvSpPr>
          <p:cNvPr name="TextBox 5" id="5"/>
          <p:cNvSpPr txBox="true"/>
          <p:nvPr/>
        </p:nvSpPr>
        <p:spPr>
          <a:xfrm rot="0">
            <a:off x="2057976" y="663536"/>
            <a:ext cx="8316729" cy="1169213"/>
          </a:xfrm>
          <a:prstGeom prst="rect">
            <a:avLst/>
          </a:prstGeom>
        </p:spPr>
        <p:txBody>
          <a:bodyPr anchor="t" rtlCol="false" tIns="0" lIns="0" bIns="0" rIns="0">
            <a:spAutoFit/>
          </a:bodyPr>
          <a:lstStyle/>
          <a:p>
            <a:pPr algn="l">
              <a:lnSpc>
                <a:spcPts val="9580"/>
              </a:lnSpc>
            </a:pPr>
            <a:r>
              <a:rPr lang="en-US" sz="6843">
                <a:solidFill>
                  <a:srgbClr val="000000"/>
                </a:solidFill>
                <a:latin typeface="League Spartan"/>
                <a:ea typeface="League Spartan"/>
                <a:cs typeface="League Spartan"/>
                <a:sym typeface="League Spartan"/>
              </a:rPr>
              <a:t>Transfer los Rios</a:t>
            </a:r>
          </a:p>
        </p:txBody>
      </p:sp>
      <p:sp>
        <p:nvSpPr>
          <p:cNvPr name="TextBox 6" id="6"/>
          <p:cNvSpPr txBox="true"/>
          <p:nvPr/>
        </p:nvSpPr>
        <p:spPr>
          <a:xfrm rot="0">
            <a:off x="1028700" y="2175189"/>
            <a:ext cx="9469141" cy="4826000"/>
          </a:xfrm>
          <a:prstGeom prst="rect">
            <a:avLst/>
          </a:prstGeom>
        </p:spPr>
        <p:txBody>
          <a:bodyPr anchor="t" rtlCol="false" tIns="0" lIns="0" bIns="0" rIns="0">
            <a:spAutoFit/>
          </a:bodyPr>
          <a:lstStyle/>
          <a:p>
            <a:pPr algn="l">
              <a:lnSpc>
                <a:spcPts val="3920"/>
              </a:lnSpc>
            </a:pPr>
            <a:r>
              <a:rPr lang="en-US" sz="2800">
                <a:solidFill>
                  <a:srgbClr val="000000"/>
                </a:solidFill>
                <a:latin typeface="Open Sans"/>
                <a:ea typeface="Open Sans"/>
                <a:cs typeface="Open Sans"/>
                <a:sym typeface="Open Sans"/>
              </a:rPr>
              <a:t>Empresa enfocada en el transporte de pasajeros que opera en la Región de Los Ríos. Ofrece distintos servicios, principalmente transporte hacia aeropuerto.</a:t>
            </a:r>
          </a:p>
          <a:p>
            <a:pPr algn="l">
              <a:lnSpc>
                <a:spcPts val="3920"/>
              </a:lnSpc>
            </a:pPr>
          </a:p>
          <a:p>
            <a:pPr algn="l">
              <a:lnSpc>
                <a:spcPts val="3780"/>
              </a:lnSpc>
            </a:pPr>
            <a:r>
              <a:rPr lang="en-US" sz="2700">
                <a:solidFill>
                  <a:srgbClr val="000000"/>
                </a:solidFill>
                <a:latin typeface="Open Sans"/>
                <a:ea typeface="Open Sans"/>
                <a:cs typeface="Open Sans"/>
                <a:sym typeface="Open Sans"/>
              </a:rPr>
              <a:t>Los objetivos de análisis de la empresa consisten en identificar patrones de comportamiento de los servicios de transporte en la Región de Los Ríos, evaluar el rendimiento de los choferes, optimizar el uso de los vehículos disponibles y proyectar ingresos según la demanda mensual.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10489" y="0"/>
            <a:ext cx="19107150" cy="10287000"/>
          </a:xfrm>
          <a:custGeom>
            <a:avLst/>
            <a:gdLst/>
            <a:ahLst/>
            <a:cxnLst/>
            <a:rect r="r" b="b" t="t" l="l"/>
            <a:pathLst>
              <a:path h="10287000" w="19107150">
                <a:moveTo>
                  <a:pt x="0" y="0"/>
                </a:moveTo>
                <a:lnTo>
                  <a:pt x="19107150" y="0"/>
                </a:lnTo>
                <a:lnTo>
                  <a:pt x="19107150" y="10287000"/>
                </a:lnTo>
                <a:lnTo>
                  <a:pt x="0" y="10287000"/>
                </a:lnTo>
                <a:lnTo>
                  <a:pt x="0" y="0"/>
                </a:lnTo>
                <a:close/>
              </a:path>
            </a:pathLst>
          </a:custGeom>
          <a:blipFill>
            <a:blip r:embed="rId2">
              <a:alphaModFix amt="21999"/>
            </a:blip>
            <a:stretch>
              <a:fillRect l="0" t="0" r="0" b="0"/>
            </a:stretch>
          </a:blipFill>
        </p:spPr>
      </p:sp>
      <p:sp>
        <p:nvSpPr>
          <p:cNvPr name="Freeform 3" id="3"/>
          <p:cNvSpPr/>
          <p:nvPr/>
        </p:nvSpPr>
        <p:spPr>
          <a:xfrm flipH="false" flipV="false" rot="0">
            <a:off x="8823505" y="0"/>
            <a:ext cx="9527989" cy="10350493"/>
          </a:xfrm>
          <a:custGeom>
            <a:avLst/>
            <a:gdLst/>
            <a:ahLst/>
            <a:cxnLst/>
            <a:rect r="r" b="b" t="t" l="l"/>
            <a:pathLst>
              <a:path h="10350493" w="9527989">
                <a:moveTo>
                  <a:pt x="0" y="0"/>
                </a:moveTo>
                <a:lnTo>
                  <a:pt x="9527989" y="0"/>
                </a:lnTo>
                <a:lnTo>
                  <a:pt x="9527989" y="10350494"/>
                </a:lnTo>
                <a:lnTo>
                  <a:pt x="0" y="103504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048008" y="882834"/>
            <a:ext cx="6382922" cy="1187091"/>
          </a:xfrm>
          <a:prstGeom prst="rect">
            <a:avLst/>
          </a:prstGeom>
        </p:spPr>
        <p:txBody>
          <a:bodyPr anchor="t" rtlCol="false" tIns="0" lIns="0" bIns="0" rIns="0">
            <a:spAutoFit/>
          </a:bodyPr>
          <a:lstStyle/>
          <a:p>
            <a:pPr algn="l">
              <a:lnSpc>
                <a:spcPts val="9580"/>
              </a:lnSpc>
            </a:pPr>
            <a:r>
              <a:rPr lang="en-US" b="true" sz="6843">
                <a:solidFill>
                  <a:srgbClr val="000000"/>
                </a:solidFill>
                <a:latin typeface="League Spartan"/>
                <a:ea typeface="League Spartan"/>
                <a:cs typeface="League Spartan"/>
                <a:sym typeface="League Spartan"/>
              </a:rPr>
              <a:t>CONCLUSIÓN</a:t>
            </a:r>
          </a:p>
        </p:txBody>
      </p:sp>
      <p:sp>
        <p:nvSpPr>
          <p:cNvPr name="TextBox 5" id="5"/>
          <p:cNvSpPr txBox="true"/>
          <p:nvPr/>
        </p:nvSpPr>
        <p:spPr>
          <a:xfrm rot="0">
            <a:off x="158015" y="2246495"/>
            <a:ext cx="11779137" cy="5983021"/>
          </a:xfrm>
          <a:prstGeom prst="rect">
            <a:avLst/>
          </a:prstGeom>
        </p:spPr>
        <p:txBody>
          <a:bodyPr anchor="t" rtlCol="false" tIns="0" lIns="0" bIns="0" rIns="0">
            <a:spAutoFit/>
          </a:bodyPr>
          <a:lstStyle/>
          <a:p>
            <a:pPr algn="l">
              <a:lnSpc>
                <a:spcPts val="4775"/>
              </a:lnSpc>
            </a:pPr>
            <a:r>
              <a:rPr lang="en-US" sz="3425">
                <a:solidFill>
                  <a:srgbClr val="000000"/>
                </a:solidFill>
                <a:latin typeface="Barlow"/>
                <a:ea typeface="Barlow"/>
                <a:cs typeface="Barlow"/>
                <a:sym typeface="Barlow"/>
              </a:rPr>
              <a:t>Los códigos implementados conforman un sistema completo de gestión para la empresa de Transfer Los Rios. Junto con la interfaz gráfica para registrar, modificar, listar y eliminar reservas y pasajeros, un proceso ETL que centraliza y depura los datos para análisis, y funcionalidades para cargar y borrar datos de prueba. </a:t>
            </a:r>
          </a:p>
          <a:p>
            <a:pPr algn="l">
              <a:lnSpc>
                <a:spcPts val="4775"/>
              </a:lnSpc>
            </a:pPr>
          </a:p>
          <a:p>
            <a:pPr algn="l">
              <a:lnSpc>
                <a:spcPts val="4775"/>
              </a:lnSpc>
            </a:pPr>
            <a:r>
              <a:rPr lang="en-US" sz="3425">
                <a:solidFill>
                  <a:srgbClr val="000000"/>
                </a:solidFill>
                <a:latin typeface="Barlow"/>
                <a:ea typeface="Barlow"/>
                <a:cs typeface="Barlow"/>
                <a:sym typeface="Barlow"/>
              </a:rPr>
              <a:t>Estas herramientas permiten mantener actualizada la información, operativa y preparada para futuras decisiones estratégicas basadas en datos.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DECED"/>
        </a:solidFill>
      </p:bgPr>
    </p:bg>
    <p:spTree>
      <p:nvGrpSpPr>
        <p:cNvPr id="1" name=""/>
        <p:cNvGrpSpPr/>
        <p:nvPr/>
      </p:nvGrpSpPr>
      <p:grpSpPr>
        <a:xfrm>
          <a:off x="0" y="0"/>
          <a:ext cx="0" cy="0"/>
          <a:chOff x="0" y="0"/>
          <a:chExt cx="0" cy="0"/>
        </a:xfrm>
      </p:grpSpPr>
      <p:sp>
        <p:nvSpPr>
          <p:cNvPr name="Freeform 2" id="2"/>
          <p:cNvSpPr/>
          <p:nvPr/>
        </p:nvSpPr>
        <p:spPr>
          <a:xfrm flipH="false" flipV="false" rot="0">
            <a:off x="-403098" y="0"/>
            <a:ext cx="19097625" cy="10287000"/>
          </a:xfrm>
          <a:custGeom>
            <a:avLst/>
            <a:gdLst/>
            <a:ahLst/>
            <a:cxnLst/>
            <a:rect r="r" b="b" t="t" l="l"/>
            <a:pathLst>
              <a:path h="10287000" w="19097625">
                <a:moveTo>
                  <a:pt x="0" y="0"/>
                </a:moveTo>
                <a:lnTo>
                  <a:pt x="19097625" y="0"/>
                </a:lnTo>
                <a:lnTo>
                  <a:pt x="19097625" y="10287000"/>
                </a:lnTo>
                <a:lnTo>
                  <a:pt x="0" y="10287000"/>
                </a:lnTo>
                <a:lnTo>
                  <a:pt x="0" y="0"/>
                </a:lnTo>
                <a:close/>
              </a:path>
            </a:pathLst>
          </a:custGeom>
          <a:blipFill>
            <a:blip r:embed="rId2">
              <a:alphaModFix amt="21999"/>
            </a:blip>
            <a:stretch>
              <a:fillRect l="0" t="0" r="0" b="0"/>
            </a:stretch>
          </a:blipFill>
        </p:spPr>
      </p:sp>
      <p:sp>
        <p:nvSpPr>
          <p:cNvPr name="Freeform 3" id="3"/>
          <p:cNvSpPr/>
          <p:nvPr/>
        </p:nvSpPr>
        <p:spPr>
          <a:xfrm flipH="false" flipV="false" rot="0">
            <a:off x="965321" y="-63503"/>
            <a:ext cx="17386183" cy="10413997"/>
          </a:xfrm>
          <a:custGeom>
            <a:avLst/>
            <a:gdLst/>
            <a:ahLst/>
            <a:cxnLst/>
            <a:rect r="r" b="b" t="t" l="l"/>
            <a:pathLst>
              <a:path h="10413997" w="17386183">
                <a:moveTo>
                  <a:pt x="0" y="0"/>
                </a:moveTo>
                <a:lnTo>
                  <a:pt x="17386182" y="0"/>
                </a:lnTo>
                <a:lnTo>
                  <a:pt x="17386182" y="10413997"/>
                </a:lnTo>
                <a:lnTo>
                  <a:pt x="0" y="104139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505194" y="5343687"/>
            <a:ext cx="4648200" cy="3800475"/>
          </a:xfrm>
          <a:custGeom>
            <a:avLst/>
            <a:gdLst/>
            <a:ahLst/>
            <a:cxnLst/>
            <a:rect r="r" b="b" t="t" l="l"/>
            <a:pathLst>
              <a:path h="3800475" w="4648200">
                <a:moveTo>
                  <a:pt x="0" y="0"/>
                </a:moveTo>
                <a:lnTo>
                  <a:pt x="4648200" y="0"/>
                </a:lnTo>
                <a:lnTo>
                  <a:pt x="4648200" y="3800475"/>
                </a:lnTo>
                <a:lnTo>
                  <a:pt x="0" y="3800475"/>
                </a:lnTo>
                <a:lnTo>
                  <a:pt x="0" y="0"/>
                </a:lnTo>
                <a:close/>
              </a:path>
            </a:pathLst>
          </a:custGeom>
          <a:blipFill>
            <a:blip r:embed="rId5"/>
            <a:stretch>
              <a:fillRect l="0" t="-19599" r="0" b="-2706"/>
            </a:stretch>
          </a:blipFill>
        </p:spPr>
      </p:sp>
      <p:grpSp>
        <p:nvGrpSpPr>
          <p:cNvPr name="Group 5" id="5"/>
          <p:cNvGrpSpPr>
            <a:grpSpLocks noChangeAspect="true"/>
          </p:cNvGrpSpPr>
          <p:nvPr/>
        </p:nvGrpSpPr>
        <p:grpSpPr>
          <a:xfrm rot="0">
            <a:off x="2117998" y="1688163"/>
            <a:ext cx="491461" cy="480736"/>
            <a:chOff x="0" y="0"/>
            <a:chExt cx="491452" cy="480733"/>
          </a:xfrm>
        </p:grpSpPr>
        <p:sp>
          <p:nvSpPr>
            <p:cNvPr name="Freeform 6" id="6"/>
            <p:cNvSpPr/>
            <p:nvPr/>
          </p:nvSpPr>
          <p:spPr>
            <a:xfrm flipH="false" flipV="false" rot="0">
              <a:off x="0" y="0"/>
              <a:ext cx="491490" cy="480695"/>
            </a:xfrm>
            <a:custGeom>
              <a:avLst/>
              <a:gdLst/>
              <a:ahLst/>
              <a:cxnLst/>
              <a:rect r="r" b="b" t="t" l="l"/>
              <a:pathLst>
                <a:path h="480695" w="491490">
                  <a:moveTo>
                    <a:pt x="0" y="480695"/>
                  </a:moveTo>
                  <a:lnTo>
                    <a:pt x="491490" y="480695"/>
                  </a:lnTo>
                  <a:lnTo>
                    <a:pt x="491490" y="0"/>
                  </a:lnTo>
                  <a:lnTo>
                    <a:pt x="0" y="0"/>
                  </a:lnTo>
                  <a:close/>
                </a:path>
              </a:pathLst>
            </a:custGeom>
            <a:solidFill>
              <a:srgbClr val="000000">
                <a:alpha val="0"/>
              </a:srgbClr>
            </a:solidFill>
          </p:spPr>
        </p:sp>
      </p:grpSp>
      <p:grpSp>
        <p:nvGrpSpPr>
          <p:cNvPr name="Group 7" id="7"/>
          <p:cNvGrpSpPr>
            <a:grpSpLocks noChangeAspect="true"/>
          </p:cNvGrpSpPr>
          <p:nvPr/>
        </p:nvGrpSpPr>
        <p:grpSpPr>
          <a:xfrm rot="0">
            <a:off x="11370488" y="-63503"/>
            <a:ext cx="6981015" cy="10413997"/>
            <a:chOff x="0" y="0"/>
            <a:chExt cx="6981012" cy="10414000"/>
          </a:xfrm>
        </p:grpSpPr>
        <p:sp>
          <p:nvSpPr>
            <p:cNvPr name="Freeform 8" id="8"/>
            <p:cNvSpPr/>
            <p:nvPr/>
          </p:nvSpPr>
          <p:spPr>
            <a:xfrm flipH="false" flipV="false" rot="0">
              <a:off x="241046" y="63500"/>
              <a:ext cx="6676390" cy="10287000"/>
            </a:xfrm>
            <a:custGeom>
              <a:avLst/>
              <a:gdLst/>
              <a:ahLst/>
              <a:cxnLst/>
              <a:rect r="r" b="b" t="t" l="l"/>
              <a:pathLst>
                <a:path h="10287000" w="6676390">
                  <a:moveTo>
                    <a:pt x="0" y="0"/>
                  </a:moveTo>
                  <a:lnTo>
                    <a:pt x="0" y="10287000"/>
                  </a:lnTo>
                  <a:lnTo>
                    <a:pt x="6676390" y="10287000"/>
                  </a:lnTo>
                  <a:lnTo>
                    <a:pt x="6676390" y="0"/>
                  </a:lnTo>
                  <a:close/>
                </a:path>
              </a:pathLst>
            </a:custGeom>
            <a:solidFill>
              <a:srgbClr val="000000">
                <a:alpha val="0"/>
              </a:srgbClr>
            </a:solidFill>
          </p:spPr>
        </p:sp>
        <p:sp>
          <p:nvSpPr>
            <p:cNvPr name="Freeform 9" id="9"/>
            <p:cNvSpPr/>
            <p:nvPr/>
          </p:nvSpPr>
          <p:spPr>
            <a:xfrm flipH="false" flipV="false" rot="0">
              <a:off x="2142998" y="958469"/>
              <a:ext cx="4774565" cy="5115433"/>
            </a:xfrm>
            <a:custGeom>
              <a:avLst/>
              <a:gdLst/>
              <a:ahLst/>
              <a:cxnLst/>
              <a:rect r="r" b="b" t="t" l="l"/>
              <a:pathLst>
                <a:path h="5115433" w="4774565">
                  <a:moveTo>
                    <a:pt x="0" y="0"/>
                  </a:moveTo>
                  <a:lnTo>
                    <a:pt x="0" y="5115433"/>
                  </a:lnTo>
                  <a:lnTo>
                    <a:pt x="4774565" y="5115433"/>
                  </a:lnTo>
                  <a:lnTo>
                    <a:pt x="4774565" y="0"/>
                  </a:lnTo>
                  <a:close/>
                </a:path>
              </a:pathLst>
            </a:custGeom>
            <a:solidFill>
              <a:srgbClr val="000000">
                <a:alpha val="0"/>
              </a:srgbClr>
            </a:solidFill>
          </p:spPr>
        </p:sp>
        <p:sp>
          <p:nvSpPr>
            <p:cNvPr name="Freeform 10" id="10"/>
            <p:cNvSpPr/>
            <p:nvPr/>
          </p:nvSpPr>
          <p:spPr>
            <a:xfrm flipH="false" flipV="false" rot="0">
              <a:off x="3192780" y="4563491"/>
              <a:ext cx="1295400" cy="1295400"/>
            </a:xfrm>
            <a:custGeom>
              <a:avLst/>
              <a:gdLst/>
              <a:ahLst/>
              <a:cxnLst/>
              <a:rect r="r" b="b" t="t" l="l"/>
              <a:pathLst>
                <a:path h="1295400" w="1295400">
                  <a:moveTo>
                    <a:pt x="0" y="1295400"/>
                  </a:moveTo>
                  <a:lnTo>
                    <a:pt x="1295400" y="1295400"/>
                  </a:lnTo>
                  <a:lnTo>
                    <a:pt x="1295400" y="0"/>
                  </a:lnTo>
                  <a:lnTo>
                    <a:pt x="0" y="0"/>
                  </a:lnTo>
                  <a:close/>
                </a:path>
              </a:pathLst>
            </a:custGeom>
            <a:solidFill>
              <a:srgbClr val="000000">
                <a:alpha val="0"/>
              </a:srgbClr>
            </a:solidFill>
          </p:spPr>
        </p:sp>
        <p:sp>
          <p:nvSpPr>
            <p:cNvPr name="Freeform 11" id="11"/>
            <p:cNvSpPr/>
            <p:nvPr/>
          </p:nvSpPr>
          <p:spPr>
            <a:xfrm flipH="false" flipV="false" rot="0">
              <a:off x="1534795" y="7535291"/>
              <a:ext cx="3021584" cy="2815209"/>
            </a:xfrm>
            <a:custGeom>
              <a:avLst/>
              <a:gdLst/>
              <a:ahLst/>
              <a:cxnLst/>
              <a:rect r="r" b="b" t="t" l="l"/>
              <a:pathLst>
                <a:path h="2815209" w="3021584">
                  <a:moveTo>
                    <a:pt x="0" y="0"/>
                  </a:moveTo>
                  <a:lnTo>
                    <a:pt x="0" y="2815209"/>
                  </a:lnTo>
                  <a:lnTo>
                    <a:pt x="3021584" y="2815209"/>
                  </a:lnTo>
                  <a:lnTo>
                    <a:pt x="3021584" y="0"/>
                  </a:lnTo>
                  <a:close/>
                </a:path>
              </a:pathLst>
            </a:custGeom>
            <a:solidFill>
              <a:srgbClr val="000000">
                <a:alpha val="0"/>
              </a:srgbClr>
            </a:solidFill>
          </p:spPr>
        </p:sp>
        <p:sp>
          <p:nvSpPr>
            <p:cNvPr name="Freeform 12" id="12"/>
            <p:cNvSpPr/>
            <p:nvPr/>
          </p:nvSpPr>
          <p:spPr>
            <a:xfrm flipH="false" flipV="false" rot="0">
              <a:off x="63500" y="9799447"/>
              <a:ext cx="3021584" cy="551053"/>
            </a:xfrm>
            <a:custGeom>
              <a:avLst/>
              <a:gdLst/>
              <a:ahLst/>
              <a:cxnLst/>
              <a:rect r="r" b="b" t="t" l="l"/>
              <a:pathLst>
                <a:path h="551053" w="3021584">
                  <a:moveTo>
                    <a:pt x="0" y="0"/>
                  </a:moveTo>
                  <a:lnTo>
                    <a:pt x="0" y="551053"/>
                  </a:lnTo>
                  <a:lnTo>
                    <a:pt x="3021584" y="551053"/>
                  </a:lnTo>
                  <a:lnTo>
                    <a:pt x="3021584" y="0"/>
                  </a:lnTo>
                  <a:close/>
                </a:path>
              </a:pathLst>
            </a:custGeom>
            <a:solidFill>
              <a:srgbClr val="000000">
                <a:alpha val="0"/>
              </a:srgbClr>
            </a:solidFill>
          </p:spPr>
        </p:sp>
      </p:grpSp>
      <p:sp>
        <p:nvSpPr>
          <p:cNvPr name="TextBox 13" id="13"/>
          <p:cNvSpPr txBox="true"/>
          <p:nvPr/>
        </p:nvSpPr>
        <p:spPr>
          <a:xfrm rot="0">
            <a:off x="1607296" y="2419617"/>
            <a:ext cx="7595549" cy="3056601"/>
          </a:xfrm>
          <a:prstGeom prst="rect">
            <a:avLst/>
          </a:prstGeom>
        </p:spPr>
        <p:txBody>
          <a:bodyPr anchor="t" rtlCol="false" tIns="0" lIns="0" bIns="0" rIns="0">
            <a:spAutoFit/>
          </a:bodyPr>
          <a:lstStyle/>
          <a:p>
            <a:pPr algn="l">
              <a:lnSpc>
                <a:spcPts val="8800"/>
              </a:lnSpc>
            </a:pPr>
            <a:r>
              <a:rPr lang="en-US" b="true" sz="7699">
                <a:solidFill>
                  <a:srgbClr val="000000"/>
                </a:solidFill>
                <a:latin typeface="League Spartan"/>
                <a:ea typeface="League Spartan"/>
                <a:cs typeface="League Spartan"/>
                <a:sym typeface="League Spartan"/>
              </a:rPr>
              <a:t>MUCHAS</a:t>
            </a:r>
          </a:p>
          <a:p>
            <a:pPr algn="l">
              <a:lnSpc>
                <a:spcPts val="13830"/>
              </a:lnSpc>
            </a:pPr>
            <a:r>
              <a:rPr lang="en-US" b="true" sz="12099">
                <a:solidFill>
                  <a:srgbClr val="000000"/>
                </a:solidFill>
                <a:latin typeface="League Spartan"/>
                <a:ea typeface="League Spartan"/>
                <a:cs typeface="League Spartan"/>
                <a:sym typeface="League Spartan"/>
              </a:rPr>
              <a:t>GRACIAS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DAGrg9wNBgI</dc:identifier>
  <dcterms:modified xsi:type="dcterms:W3CDTF">2011-08-01T06:04:30Z</dcterms:modified>
  <cp:revision>1</cp:revision>
  <dc:title>TransferLosRios2.pdf</dc:title>
</cp:coreProperties>
</file>