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42" r:id="rId2"/>
    <p:sldId id="340" r:id="rId3"/>
    <p:sldId id="746" r:id="rId4"/>
    <p:sldId id="760" r:id="rId5"/>
    <p:sldId id="752" r:id="rId6"/>
    <p:sldId id="749" r:id="rId7"/>
    <p:sldId id="470" r:id="rId8"/>
    <p:sldId id="761" r:id="rId9"/>
    <p:sldId id="764" r:id="rId10"/>
    <p:sldId id="753" r:id="rId11"/>
    <p:sldId id="763" r:id="rId12"/>
    <p:sldId id="766" r:id="rId13"/>
    <p:sldId id="756" r:id="rId14"/>
    <p:sldId id="765" r:id="rId15"/>
    <p:sldId id="758" r:id="rId16"/>
    <p:sldId id="762" r:id="rId17"/>
    <p:sldId id="743" r:id="rId18"/>
    <p:sldId id="759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384">
          <p15:clr>
            <a:srgbClr val="A4A3A4"/>
          </p15:clr>
        </p15:guide>
        <p15:guide id="6" pos="7296">
          <p15:clr>
            <a:srgbClr val="A4A3A4"/>
          </p15:clr>
        </p15:guide>
        <p15:guide id="7" pos="552">
          <p15:clr>
            <a:srgbClr val="A4A3A4"/>
          </p15:clr>
        </p15:guide>
        <p15:guide id="8" pos="7128">
          <p15:clr>
            <a:srgbClr val="A4A3A4"/>
          </p15:clr>
        </p15:guide>
        <p15:guide id="9" orient="horz" pos="3312">
          <p15:clr>
            <a:srgbClr val="A4A3A4"/>
          </p15:clr>
        </p15:guide>
        <p15:guide id="10" orient="horz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C267-CC07-7A49-8920-B52DF6ED93EA}" v="204" dt="2023-10-23T08:37:21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55" d="100"/>
          <a:sy n="155" d="100"/>
        </p:scale>
        <p:origin x="840" y="208"/>
      </p:cViewPr>
      <p:guideLst>
        <p:guide orient="horz" pos="2160"/>
        <p:guide pos="3840"/>
        <p:guide orient="horz" pos="1008"/>
        <p:guide orient="horz" pos="3888"/>
        <p:guide pos="384"/>
        <p:guide pos="7296"/>
        <p:guide pos="552"/>
        <p:guide pos="7128"/>
        <p:guide orient="horz" pos="3312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0E6C44-05B4-48F1-942E-0649089046AD}" type="datetimeFigureOut">
              <a:rPr lang="en-US"/>
              <a:pPr>
                <a:defRPr/>
              </a:pPr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8BD621-9FC3-431A-897B-5A42A3637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458788"/>
            <a:ext cx="6042025" cy="3398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6AA17-6443-4A5C-B72D-23A3C941D7A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40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458788"/>
            <a:ext cx="6042025" cy="3398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6AA17-6443-4A5C-B72D-23A3C941D7AB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0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289FED4-5345-4588-9AF9-7CB923634E41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3A26-C4E8-4DE2-8865-E589D0759852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7895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1882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7895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01882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651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790" y="53160"/>
            <a:ext cx="5665204" cy="3375840"/>
          </a:xfrm>
          <a:prstGeom prst="roundRect">
            <a:avLst>
              <a:gd name="adj" fmla="val 775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782160" y="53160"/>
            <a:ext cx="2309218" cy="3375840"/>
          </a:xfrm>
          <a:prstGeom prst="roundRect">
            <a:avLst>
              <a:gd name="adj" fmla="val 676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44544" y="53160"/>
            <a:ext cx="3996656" cy="3375840"/>
          </a:xfrm>
          <a:prstGeom prst="roundRect">
            <a:avLst>
              <a:gd name="adj" fmla="val 49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29512" y="3482160"/>
            <a:ext cx="2599481" cy="3290780"/>
          </a:xfrm>
          <a:prstGeom prst="roundRect">
            <a:avLst>
              <a:gd name="adj" fmla="val 926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788" y="3482160"/>
            <a:ext cx="2998389" cy="3290780"/>
          </a:xfrm>
          <a:prstGeom prst="roundRect">
            <a:avLst>
              <a:gd name="adj" fmla="val 663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1438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4638" y="3429000"/>
            <a:ext cx="609736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11655" y="4751918"/>
            <a:ext cx="1024128" cy="102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3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300" y="1152569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6300" y="3709878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115863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607560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09447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601144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7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460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&amp;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003242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319168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42506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958432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10281770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055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10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Image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136447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81665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26883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9994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8419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4516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941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09038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07463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800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6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5089525" y="617538"/>
            <a:ext cx="2012950" cy="2012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600" y="709613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5E2E7D-AFD4-4D00-BD18-1E61A977C4B9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7382D-08E5-4888-9227-49AD813BCC97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6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60764-6E86-497E-9858-0C6B28145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1042386-6D1D-4805-A1B4-CE704E36B0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977499"/>
            <a:ext cx="5887453" cy="5880501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753D0A-7E5C-410C-9853-748BFB941CF3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29F8-2E94-4865-810D-EFED19D9AE74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2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B8E88-8A0D-420C-AF4A-83153CE7B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2F8D1-D86B-445C-BDAD-5ACCA4D8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1042386-6D1D-4805-A1B4-CE704E36B0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977499"/>
            <a:ext cx="5887453" cy="5880501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4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60764-6E86-497E-9858-0C6B28145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D37D553-9328-4314-9A19-530978834C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7100" y="1179513"/>
            <a:ext cx="3103563" cy="3970337"/>
          </a:xfrm>
          <a:prstGeom prst="roundRect">
            <a:avLst>
              <a:gd name="adj" fmla="val 8526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5B5405-56A9-42E8-B999-9B6DA1CB473E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102AF-056E-4562-91D5-9B15F3C7DDAE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40784" cy="6858000"/>
          </a:xfrm>
          <a:custGeom>
            <a:avLst/>
            <a:gdLst>
              <a:gd name="connsiteX0" fmla="*/ 0 w 6240784"/>
              <a:gd name="connsiteY0" fmla="*/ 0 h 6858000"/>
              <a:gd name="connsiteX1" fmla="*/ 4526283 w 6240784"/>
              <a:gd name="connsiteY1" fmla="*/ 0 h 6858000"/>
              <a:gd name="connsiteX2" fmla="*/ 6240784 w 6240784"/>
              <a:gd name="connsiteY2" fmla="*/ 3429000 h 6858000"/>
              <a:gd name="connsiteX3" fmla="*/ 4526283 w 6240784"/>
              <a:gd name="connsiteY3" fmla="*/ 6858000 h 6858000"/>
              <a:gd name="connsiteX4" fmla="*/ 0 w 6240784"/>
              <a:gd name="connsiteY4" fmla="*/ 6858000 h 6858000"/>
              <a:gd name="connsiteX5" fmla="*/ 2003064 w 6240784"/>
              <a:gd name="connsiteY5" fmla="*/ 34338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0784" h="6858000">
                <a:moveTo>
                  <a:pt x="0" y="0"/>
                </a:moveTo>
                <a:lnTo>
                  <a:pt x="4526283" y="0"/>
                </a:lnTo>
                <a:lnTo>
                  <a:pt x="6240784" y="3429000"/>
                </a:lnTo>
                <a:lnTo>
                  <a:pt x="4526283" y="6858000"/>
                </a:lnTo>
                <a:lnTo>
                  <a:pt x="0" y="6858000"/>
                </a:lnTo>
                <a:lnTo>
                  <a:pt x="2003064" y="34338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Montserra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52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27130" y="1972901"/>
            <a:ext cx="2031471" cy="354864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420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103770" y="1677295"/>
            <a:ext cx="4424616" cy="4424614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290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3B635F-3217-45DE-A43B-16FE8C4D01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50630" y="1557427"/>
            <a:ext cx="2024743" cy="2024743"/>
          </a:xfrm>
          <a:custGeom>
            <a:avLst/>
            <a:gdLst>
              <a:gd name="connsiteX0" fmla="*/ 2024743 w 4049487"/>
              <a:gd name="connsiteY0" fmla="*/ 0 h 4049486"/>
              <a:gd name="connsiteX1" fmla="*/ 4049487 w 4049487"/>
              <a:gd name="connsiteY1" fmla="*/ 2024743 h 4049486"/>
              <a:gd name="connsiteX2" fmla="*/ 2024743 w 4049487"/>
              <a:gd name="connsiteY2" fmla="*/ 4049486 h 4049486"/>
              <a:gd name="connsiteX3" fmla="*/ 0 w 4049487"/>
              <a:gd name="connsiteY3" fmla="*/ 2024743 h 4049486"/>
              <a:gd name="connsiteX4" fmla="*/ 2024743 w 4049487"/>
              <a:gd name="connsiteY4" fmla="*/ 0 h 40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9487" h="4049486">
                <a:moveTo>
                  <a:pt x="2024743" y="0"/>
                </a:moveTo>
                <a:cubicBezTo>
                  <a:pt x="3142979" y="0"/>
                  <a:pt x="4049487" y="906508"/>
                  <a:pt x="4049487" y="2024743"/>
                </a:cubicBezTo>
                <a:cubicBezTo>
                  <a:pt x="4049487" y="3142978"/>
                  <a:pt x="3142979" y="4049486"/>
                  <a:pt x="2024743" y="4049486"/>
                </a:cubicBezTo>
                <a:cubicBezTo>
                  <a:pt x="906508" y="4049486"/>
                  <a:pt x="0" y="3142978"/>
                  <a:pt x="0" y="2024743"/>
                </a:cubicBezTo>
                <a:cubicBezTo>
                  <a:pt x="0" y="906508"/>
                  <a:pt x="906508" y="0"/>
                  <a:pt x="20247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600">
                <a:latin typeface="Raleway Light" panose="020B0403030101060003" pitchFamily="34" charset="-94"/>
              </a:defRPr>
            </a:lvl1pPr>
          </a:lstStyle>
          <a:p>
            <a:pPr lvl="0"/>
            <a:endParaRPr lang="tr-TR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64C93F-A311-415F-8E67-12B59AE60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7148285" cy="6858000"/>
          </a:xfrm>
          <a:custGeom>
            <a:avLst/>
            <a:gdLst>
              <a:gd name="connsiteX0" fmla="*/ 0 w 14296570"/>
              <a:gd name="connsiteY0" fmla="*/ 0 h 13715999"/>
              <a:gd name="connsiteX1" fmla="*/ 14296570 w 14296570"/>
              <a:gd name="connsiteY1" fmla="*/ 0 h 13715999"/>
              <a:gd name="connsiteX2" fmla="*/ 14296570 w 14296570"/>
              <a:gd name="connsiteY2" fmla="*/ 13715999 h 13715999"/>
              <a:gd name="connsiteX3" fmla="*/ 0 w 1429657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6570" h="13715999">
                <a:moveTo>
                  <a:pt x="0" y="0"/>
                </a:moveTo>
                <a:lnTo>
                  <a:pt x="14296570" y="0"/>
                </a:lnTo>
                <a:lnTo>
                  <a:pt x="1429657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600">
                <a:latin typeface="Raleway Light" panose="020B0403030101060003" pitchFamily="34" charset="-94"/>
              </a:defRPr>
            </a:lvl1pPr>
          </a:lstStyle>
          <a:p>
            <a:pPr lv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743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9662" y="2048125"/>
            <a:ext cx="2263149" cy="333295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001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63713" y="2095499"/>
            <a:ext cx="4073525" cy="25320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724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6"/>
          <p:cNvSpPr>
            <a:spLocks noEditPoints="1"/>
          </p:cNvSpPr>
          <p:nvPr userDrawn="1"/>
        </p:nvSpPr>
        <p:spPr bwMode="auto">
          <a:xfrm>
            <a:off x="871538" y="1927225"/>
            <a:ext cx="2959100" cy="3840163"/>
          </a:xfrm>
          <a:custGeom>
            <a:avLst/>
            <a:gdLst>
              <a:gd name="T0" fmla="*/ 2147483646 w 580"/>
              <a:gd name="T1" fmla="*/ 2147483646 h 753"/>
              <a:gd name="T2" fmla="*/ 2147483646 w 580"/>
              <a:gd name="T3" fmla="*/ 0 h 753"/>
              <a:gd name="T4" fmla="*/ 2147483646 w 580"/>
              <a:gd name="T5" fmla="*/ 0 h 753"/>
              <a:gd name="T6" fmla="*/ 0 w 580"/>
              <a:gd name="T7" fmla="*/ 2147483646 h 753"/>
              <a:gd name="T8" fmla="*/ 0 w 580"/>
              <a:gd name="T9" fmla="*/ 2147483646 h 753"/>
              <a:gd name="T10" fmla="*/ 2147483646 w 580"/>
              <a:gd name="T11" fmla="*/ 2147483646 h 753"/>
              <a:gd name="T12" fmla="*/ 2147483646 w 580"/>
              <a:gd name="T13" fmla="*/ 2147483646 h 753"/>
              <a:gd name="T14" fmla="*/ 2147483646 w 580"/>
              <a:gd name="T15" fmla="*/ 2147483646 h 753"/>
              <a:gd name="T16" fmla="*/ 2147483646 w 580"/>
              <a:gd name="T17" fmla="*/ 2147483646 h 753"/>
              <a:gd name="T18" fmla="*/ 2147483646 w 580"/>
              <a:gd name="T19" fmla="*/ 2147483646 h 753"/>
              <a:gd name="T20" fmla="*/ 2147483646 w 580"/>
              <a:gd name="T21" fmla="*/ 2147483646 h 753"/>
              <a:gd name="T22" fmla="*/ 2147483646 w 580"/>
              <a:gd name="T23" fmla="*/ 2147483646 h 753"/>
              <a:gd name="T24" fmla="*/ 2147483646 w 580"/>
              <a:gd name="T25" fmla="*/ 2147483646 h 753"/>
              <a:gd name="T26" fmla="*/ 2147483646 w 580"/>
              <a:gd name="T27" fmla="*/ 2147483646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80" h="753">
                <a:moveTo>
                  <a:pt x="580" y="31"/>
                </a:moveTo>
                <a:cubicBezTo>
                  <a:pt x="580" y="14"/>
                  <a:pt x="566" y="0"/>
                  <a:pt x="5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40"/>
                  <a:pt x="13" y="753"/>
                  <a:pt x="30" y="753"/>
                </a:cubicBezTo>
                <a:cubicBezTo>
                  <a:pt x="550" y="753"/>
                  <a:pt x="550" y="753"/>
                  <a:pt x="550" y="753"/>
                </a:cubicBezTo>
                <a:cubicBezTo>
                  <a:pt x="566" y="753"/>
                  <a:pt x="580" y="740"/>
                  <a:pt x="580" y="723"/>
                </a:cubicBezTo>
                <a:lnTo>
                  <a:pt x="580" y="31"/>
                </a:lnTo>
                <a:close/>
                <a:moveTo>
                  <a:pt x="520" y="689"/>
                </a:moveTo>
                <a:cubicBezTo>
                  <a:pt x="57" y="689"/>
                  <a:pt x="57" y="689"/>
                  <a:pt x="57" y="689"/>
                </a:cubicBezTo>
                <a:cubicBezTo>
                  <a:pt x="57" y="66"/>
                  <a:pt x="57" y="66"/>
                  <a:pt x="57" y="66"/>
                </a:cubicBezTo>
                <a:cubicBezTo>
                  <a:pt x="520" y="66"/>
                  <a:pt x="520" y="66"/>
                  <a:pt x="520" y="66"/>
                </a:cubicBezTo>
                <a:lnTo>
                  <a:pt x="520" y="6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 userDrawn="1"/>
        </p:nvSpPr>
        <p:spPr bwMode="auto">
          <a:xfrm>
            <a:off x="1068388" y="2205038"/>
            <a:ext cx="2565400" cy="327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8489" y="2205781"/>
            <a:ext cx="2565906" cy="3271566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1352" y="3350572"/>
            <a:ext cx="1402519" cy="2062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687982"/>
            <a:ext cx="10706100" cy="456981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8394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B2D632-6EB9-4054-89BB-E05435A59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79D0DA-3D4A-46B7-98C1-83D6086E3C05}"/>
              </a:ext>
            </a:extLst>
          </p:cNvPr>
          <p:cNvSpPr/>
          <p:nvPr userDrawn="1"/>
        </p:nvSpPr>
        <p:spPr>
          <a:xfrm>
            <a:off x="729350" y="930040"/>
            <a:ext cx="2902613" cy="579972"/>
          </a:xfrm>
          <a:custGeom>
            <a:avLst/>
            <a:gdLst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902613 w 2902613"/>
              <a:gd name="connsiteY4" fmla="*/ 416369 h 571425"/>
              <a:gd name="connsiteX5" fmla="*/ 2747557 w 2902613"/>
              <a:gd name="connsiteY5" fmla="*/ 571425 h 571425"/>
              <a:gd name="connsiteX6" fmla="*/ 155056 w 2902613"/>
              <a:gd name="connsiteY6" fmla="*/ 571425 h 571425"/>
              <a:gd name="connsiteX7" fmla="*/ 0 w 2902613"/>
              <a:gd name="connsiteY7" fmla="*/ 416369 h 571425"/>
              <a:gd name="connsiteX8" fmla="*/ 0 w 2902613"/>
              <a:gd name="connsiteY8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747557 w 2902613"/>
              <a:gd name="connsiteY4" fmla="*/ 571425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884290 w 2902613"/>
              <a:gd name="connsiteY4" fmla="*/ 562880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901381 w 2902613"/>
              <a:gd name="connsiteY4" fmla="*/ 562880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9972"/>
              <a:gd name="connsiteX1" fmla="*/ 155056 w 2902613"/>
              <a:gd name="connsiteY1" fmla="*/ 0 h 579972"/>
              <a:gd name="connsiteX2" fmla="*/ 2747557 w 2902613"/>
              <a:gd name="connsiteY2" fmla="*/ 0 h 579972"/>
              <a:gd name="connsiteX3" fmla="*/ 2902613 w 2902613"/>
              <a:gd name="connsiteY3" fmla="*/ 155056 h 579972"/>
              <a:gd name="connsiteX4" fmla="*/ 2901381 w 2902613"/>
              <a:gd name="connsiteY4" fmla="*/ 579972 h 579972"/>
              <a:gd name="connsiteX5" fmla="*/ 155056 w 2902613"/>
              <a:gd name="connsiteY5" fmla="*/ 571425 h 579972"/>
              <a:gd name="connsiteX6" fmla="*/ 0 w 2902613"/>
              <a:gd name="connsiteY6" fmla="*/ 416369 h 579972"/>
              <a:gd name="connsiteX7" fmla="*/ 0 w 2902613"/>
              <a:gd name="connsiteY7" fmla="*/ 155056 h 57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2613" h="579972">
                <a:moveTo>
                  <a:pt x="0" y="155056"/>
                </a:moveTo>
                <a:cubicBezTo>
                  <a:pt x="0" y="69421"/>
                  <a:pt x="69421" y="0"/>
                  <a:pt x="155056" y="0"/>
                </a:cubicBezTo>
                <a:lnTo>
                  <a:pt x="2747557" y="0"/>
                </a:lnTo>
                <a:cubicBezTo>
                  <a:pt x="2833192" y="0"/>
                  <a:pt x="2902613" y="69421"/>
                  <a:pt x="2902613" y="155056"/>
                </a:cubicBezTo>
                <a:cubicBezTo>
                  <a:pt x="2902202" y="290997"/>
                  <a:pt x="2901792" y="444031"/>
                  <a:pt x="2901381" y="579972"/>
                </a:cubicBezTo>
                <a:lnTo>
                  <a:pt x="155056" y="571425"/>
                </a:lnTo>
                <a:cubicBezTo>
                  <a:pt x="69421" y="571425"/>
                  <a:pt x="0" y="502004"/>
                  <a:pt x="0" y="416369"/>
                </a:cubicBezTo>
                <a:lnTo>
                  <a:pt x="0" y="155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DFEEA07E-108C-4A6D-9AD6-787D90A09D89}"/>
              </a:ext>
            </a:extLst>
          </p:cNvPr>
          <p:cNvSpPr/>
          <p:nvPr userDrawn="1"/>
        </p:nvSpPr>
        <p:spPr>
          <a:xfrm>
            <a:off x="729350" y="452428"/>
            <a:ext cx="1136331" cy="375740"/>
          </a:xfrm>
          <a:custGeom>
            <a:avLst/>
            <a:gdLst>
              <a:gd name="connsiteX0" fmla="*/ 0 w 1136331"/>
              <a:gd name="connsiteY0" fmla="*/ 128739 h 371552"/>
              <a:gd name="connsiteX1" fmla="*/ 128739 w 1136331"/>
              <a:gd name="connsiteY1" fmla="*/ 0 h 371552"/>
              <a:gd name="connsiteX2" fmla="*/ 1007592 w 1136331"/>
              <a:gd name="connsiteY2" fmla="*/ 0 h 371552"/>
              <a:gd name="connsiteX3" fmla="*/ 1136331 w 1136331"/>
              <a:gd name="connsiteY3" fmla="*/ 128739 h 371552"/>
              <a:gd name="connsiteX4" fmla="*/ 1136331 w 1136331"/>
              <a:gd name="connsiteY4" fmla="*/ 242813 h 371552"/>
              <a:gd name="connsiteX5" fmla="*/ 1007592 w 1136331"/>
              <a:gd name="connsiteY5" fmla="*/ 371552 h 371552"/>
              <a:gd name="connsiteX6" fmla="*/ 128739 w 1136331"/>
              <a:gd name="connsiteY6" fmla="*/ 371552 h 371552"/>
              <a:gd name="connsiteX7" fmla="*/ 0 w 1136331"/>
              <a:gd name="connsiteY7" fmla="*/ 242813 h 371552"/>
              <a:gd name="connsiteX8" fmla="*/ 0 w 1136331"/>
              <a:gd name="connsiteY8" fmla="*/ 128739 h 371552"/>
              <a:gd name="connsiteX0" fmla="*/ 4119 w 1140450"/>
              <a:gd name="connsiteY0" fmla="*/ 128739 h 393638"/>
              <a:gd name="connsiteX1" fmla="*/ 132858 w 1140450"/>
              <a:gd name="connsiteY1" fmla="*/ 0 h 393638"/>
              <a:gd name="connsiteX2" fmla="*/ 1011711 w 1140450"/>
              <a:gd name="connsiteY2" fmla="*/ 0 h 393638"/>
              <a:gd name="connsiteX3" fmla="*/ 1140450 w 1140450"/>
              <a:gd name="connsiteY3" fmla="*/ 128739 h 393638"/>
              <a:gd name="connsiteX4" fmla="*/ 1140450 w 1140450"/>
              <a:gd name="connsiteY4" fmla="*/ 242813 h 393638"/>
              <a:gd name="connsiteX5" fmla="*/ 1011711 w 1140450"/>
              <a:gd name="connsiteY5" fmla="*/ 371552 h 393638"/>
              <a:gd name="connsiteX6" fmla="*/ 132858 w 1140450"/>
              <a:gd name="connsiteY6" fmla="*/ 371552 h 393638"/>
              <a:gd name="connsiteX7" fmla="*/ 0 w 1140450"/>
              <a:gd name="connsiteY7" fmla="*/ 358143 h 393638"/>
              <a:gd name="connsiteX8" fmla="*/ 4119 w 1140450"/>
              <a:gd name="connsiteY8" fmla="*/ 128739 h 393638"/>
              <a:gd name="connsiteX0" fmla="*/ 4302 w 1140633"/>
              <a:gd name="connsiteY0" fmla="*/ 128739 h 371552"/>
              <a:gd name="connsiteX1" fmla="*/ 133041 w 1140633"/>
              <a:gd name="connsiteY1" fmla="*/ 0 h 371552"/>
              <a:gd name="connsiteX2" fmla="*/ 1011894 w 1140633"/>
              <a:gd name="connsiteY2" fmla="*/ 0 h 371552"/>
              <a:gd name="connsiteX3" fmla="*/ 1140633 w 1140633"/>
              <a:gd name="connsiteY3" fmla="*/ 128739 h 371552"/>
              <a:gd name="connsiteX4" fmla="*/ 1140633 w 1140633"/>
              <a:gd name="connsiteY4" fmla="*/ 242813 h 371552"/>
              <a:gd name="connsiteX5" fmla="*/ 1011894 w 1140633"/>
              <a:gd name="connsiteY5" fmla="*/ 371552 h 371552"/>
              <a:gd name="connsiteX6" fmla="*/ 133041 w 1140633"/>
              <a:gd name="connsiteY6" fmla="*/ 371552 h 371552"/>
              <a:gd name="connsiteX7" fmla="*/ 183 w 1140633"/>
              <a:gd name="connsiteY7" fmla="*/ 358143 h 371552"/>
              <a:gd name="connsiteX8" fmla="*/ 4302 w 1140633"/>
              <a:gd name="connsiteY8" fmla="*/ 128739 h 371552"/>
              <a:gd name="connsiteX0" fmla="*/ 54912 w 1191243"/>
              <a:gd name="connsiteY0" fmla="*/ 128739 h 404503"/>
              <a:gd name="connsiteX1" fmla="*/ 183651 w 1191243"/>
              <a:gd name="connsiteY1" fmla="*/ 0 h 404503"/>
              <a:gd name="connsiteX2" fmla="*/ 1062504 w 1191243"/>
              <a:gd name="connsiteY2" fmla="*/ 0 h 404503"/>
              <a:gd name="connsiteX3" fmla="*/ 1191243 w 1191243"/>
              <a:gd name="connsiteY3" fmla="*/ 128739 h 404503"/>
              <a:gd name="connsiteX4" fmla="*/ 1191243 w 1191243"/>
              <a:gd name="connsiteY4" fmla="*/ 242813 h 404503"/>
              <a:gd name="connsiteX5" fmla="*/ 1062504 w 1191243"/>
              <a:gd name="connsiteY5" fmla="*/ 371552 h 404503"/>
              <a:gd name="connsiteX6" fmla="*/ 27132 w 1191243"/>
              <a:gd name="connsiteY6" fmla="*/ 404503 h 404503"/>
              <a:gd name="connsiteX7" fmla="*/ 50793 w 1191243"/>
              <a:gd name="connsiteY7" fmla="*/ 358143 h 404503"/>
              <a:gd name="connsiteX8" fmla="*/ 54912 w 1191243"/>
              <a:gd name="connsiteY8" fmla="*/ 128739 h 404503"/>
              <a:gd name="connsiteX0" fmla="*/ 27780 w 1164111"/>
              <a:gd name="connsiteY0" fmla="*/ 128739 h 404503"/>
              <a:gd name="connsiteX1" fmla="*/ 156519 w 1164111"/>
              <a:gd name="connsiteY1" fmla="*/ 0 h 404503"/>
              <a:gd name="connsiteX2" fmla="*/ 1035372 w 1164111"/>
              <a:gd name="connsiteY2" fmla="*/ 0 h 404503"/>
              <a:gd name="connsiteX3" fmla="*/ 1164111 w 1164111"/>
              <a:gd name="connsiteY3" fmla="*/ 128739 h 404503"/>
              <a:gd name="connsiteX4" fmla="*/ 1164111 w 1164111"/>
              <a:gd name="connsiteY4" fmla="*/ 242813 h 404503"/>
              <a:gd name="connsiteX5" fmla="*/ 1035372 w 1164111"/>
              <a:gd name="connsiteY5" fmla="*/ 371552 h 404503"/>
              <a:gd name="connsiteX6" fmla="*/ 0 w 1164111"/>
              <a:gd name="connsiteY6" fmla="*/ 404503 h 404503"/>
              <a:gd name="connsiteX7" fmla="*/ 23661 w 1164111"/>
              <a:gd name="connsiteY7" fmla="*/ 358143 h 404503"/>
              <a:gd name="connsiteX8" fmla="*/ 27780 w 1164111"/>
              <a:gd name="connsiteY8" fmla="*/ 128739 h 404503"/>
              <a:gd name="connsiteX0" fmla="*/ 7186 w 1143517"/>
              <a:gd name="connsiteY0" fmla="*/ 128739 h 371552"/>
              <a:gd name="connsiteX1" fmla="*/ 135925 w 1143517"/>
              <a:gd name="connsiteY1" fmla="*/ 0 h 371552"/>
              <a:gd name="connsiteX2" fmla="*/ 1014778 w 1143517"/>
              <a:gd name="connsiteY2" fmla="*/ 0 h 371552"/>
              <a:gd name="connsiteX3" fmla="*/ 1143517 w 1143517"/>
              <a:gd name="connsiteY3" fmla="*/ 128739 h 371552"/>
              <a:gd name="connsiteX4" fmla="*/ 1143517 w 1143517"/>
              <a:gd name="connsiteY4" fmla="*/ 242813 h 371552"/>
              <a:gd name="connsiteX5" fmla="*/ 1014778 w 1143517"/>
              <a:gd name="connsiteY5" fmla="*/ 371552 h 371552"/>
              <a:gd name="connsiteX6" fmla="*/ 0 w 1143517"/>
              <a:gd name="connsiteY6" fmla="*/ 367432 h 371552"/>
              <a:gd name="connsiteX7" fmla="*/ 3067 w 1143517"/>
              <a:gd name="connsiteY7" fmla="*/ 358143 h 371552"/>
              <a:gd name="connsiteX8" fmla="*/ 7186 w 1143517"/>
              <a:gd name="connsiteY8" fmla="*/ 128739 h 371552"/>
              <a:gd name="connsiteX0" fmla="*/ 7186 w 1143517"/>
              <a:gd name="connsiteY0" fmla="*/ 128739 h 371552"/>
              <a:gd name="connsiteX1" fmla="*/ 135925 w 1143517"/>
              <a:gd name="connsiteY1" fmla="*/ 0 h 371552"/>
              <a:gd name="connsiteX2" fmla="*/ 1014778 w 1143517"/>
              <a:gd name="connsiteY2" fmla="*/ 0 h 371552"/>
              <a:gd name="connsiteX3" fmla="*/ 1143517 w 1143517"/>
              <a:gd name="connsiteY3" fmla="*/ 128739 h 371552"/>
              <a:gd name="connsiteX4" fmla="*/ 1143517 w 1143517"/>
              <a:gd name="connsiteY4" fmla="*/ 242813 h 371552"/>
              <a:gd name="connsiteX5" fmla="*/ 1014778 w 1143517"/>
              <a:gd name="connsiteY5" fmla="*/ 371552 h 371552"/>
              <a:gd name="connsiteX6" fmla="*/ 0 w 1143517"/>
              <a:gd name="connsiteY6" fmla="*/ 367432 h 371552"/>
              <a:gd name="connsiteX7" fmla="*/ 3067 w 1143517"/>
              <a:gd name="connsiteY7" fmla="*/ 308716 h 371552"/>
              <a:gd name="connsiteX8" fmla="*/ 7186 w 1143517"/>
              <a:gd name="connsiteY8" fmla="*/ 128739 h 371552"/>
              <a:gd name="connsiteX0" fmla="*/ 7186 w 1143517"/>
              <a:gd name="connsiteY0" fmla="*/ 128739 h 375670"/>
              <a:gd name="connsiteX1" fmla="*/ 135925 w 1143517"/>
              <a:gd name="connsiteY1" fmla="*/ 0 h 375670"/>
              <a:gd name="connsiteX2" fmla="*/ 1014778 w 1143517"/>
              <a:gd name="connsiteY2" fmla="*/ 0 h 375670"/>
              <a:gd name="connsiteX3" fmla="*/ 1143517 w 1143517"/>
              <a:gd name="connsiteY3" fmla="*/ 128739 h 375670"/>
              <a:gd name="connsiteX4" fmla="*/ 1143517 w 1143517"/>
              <a:gd name="connsiteY4" fmla="*/ 242813 h 375670"/>
              <a:gd name="connsiteX5" fmla="*/ 1014778 w 1143517"/>
              <a:gd name="connsiteY5" fmla="*/ 371552 h 375670"/>
              <a:gd name="connsiteX6" fmla="*/ 0 w 1143517"/>
              <a:gd name="connsiteY6" fmla="*/ 375670 h 375670"/>
              <a:gd name="connsiteX7" fmla="*/ 3067 w 1143517"/>
              <a:gd name="connsiteY7" fmla="*/ 308716 h 375670"/>
              <a:gd name="connsiteX8" fmla="*/ 7186 w 1143517"/>
              <a:gd name="connsiteY8" fmla="*/ 128739 h 375670"/>
              <a:gd name="connsiteX0" fmla="*/ 7186 w 1143517"/>
              <a:gd name="connsiteY0" fmla="*/ 128739 h 375670"/>
              <a:gd name="connsiteX1" fmla="*/ 135925 w 1143517"/>
              <a:gd name="connsiteY1" fmla="*/ 0 h 375670"/>
              <a:gd name="connsiteX2" fmla="*/ 1014778 w 1143517"/>
              <a:gd name="connsiteY2" fmla="*/ 0 h 375670"/>
              <a:gd name="connsiteX3" fmla="*/ 1143517 w 1143517"/>
              <a:gd name="connsiteY3" fmla="*/ 128739 h 375670"/>
              <a:gd name="connsiteX4" fmla="*/ 1143517 w 1143517"/>
              <a:gd name="connsiteY4" fmla="*/ 242813 h 375670"/>
              <a:gd name="connsiteX5" fmla="*/ 1014778 w 1143517"/>
              <a:gd name="connsiteY5" fmla="*/ 371552 h 375670"/>
              <a:gd name="connsiteX6" fmla="*/ 0 w 1143517"/>
              <a:gd name="connsiteY6" fmla="*/ 375670 h 375670"/>
              <a:gd name="connsiteX7" fmla="*/ 3067 w 1143517"/>
              <a:gd name="connsiteY7" fmla="*/ 362261 h 375670"/>
              <a:gd name="connsiteX8" fmla="*/ 7186 w 1143517"/>
              <a:gd name="connsiteY8" fmla="*/ 128739 h 375670"/>
              <a:gd name="connsiteX0" fmla="*/ 354262 w 1490593"/>
              <a:gd name="connsiteY0" fmla="*/ 128739 h 375670"/>
              <a:gd name="connsiteX1" fmla="*/ 483001 w 1490593"/>
              <a:gd name="connsiteY1" fmla="*/ 0 h 375670"/>
              <a:gd name="connsiteX2" fmla="*/ 1361854 w 1490593"/>
              <a:gd name="connsiteY2" fmla="*/ 0 h 375670"/>
              <a:gd name="connsiteX3" fmla="*/ 1490593 w 1490593"/>
              <a:gd name="connsiteY3" fmla="*/ 128739 h 375670"/>
              <a:gd name="connsiteX4" fmla="*/ 1490593 w 1490593"/>
              <a:gd name="connsiteY4" fmla="*/ 242813 h 375670"/>
              <a:gd name="connsiteX5" fmla="*/ 1361854 w 1490593"/>
              <a:gd name="connsiteY5" fmla="*/ 371552 h 375670"/>
              <a:gd name="connsiteX6" fmla="*/ 347076 w 1490593"/>
              <a:gd name="connsiteY6" fmla="*/ 375670 h 375670"/>
              <a:gd name="connsiteX7" fmla="*/ 35 w 1490593"/>
              <a:gd name="connsiteY7" fmla="*/ 275763 h 375670"/>
              <a:gd name="connsiteX8" fmla="*/ 354262 w 1490593"/>
              <a:gd name="connsiteY8" fmla="*/ 128739 h 375670"/>
              <a:gd name="connsiteX0" fmla="*/ 85079 w 1221410"/>
              <a:gd name="connsiteY0" fmla="*/ 128739 h 375670"/>
              <a:gd name="connsiteX1" fmla="*/ 213818 w 1221410"/>
              <a:gd name="connsiteY1" fmla="*/ 0 h 375670"/>
              <a:gd name="connsiteX2" fmla="*/ 1092671 w 1221410"/>
              <a:gd name="connsiteY2" fmla="*/ 0 h 375670"/>
              <a:gd name="connsiteX3" fmla="*/ 1221410 w 1221410"/>
              <a:gd name="connsiteY3" fmla="*/ 128739 h 375670"/>
              <a:gd name="connsiteX4" fmla="*/ 1221410 w 1221410"/>
              <a:gd name="connsiteY4" fmla="*/ 242813 h 375670"/>
              <a:gd name="connsiteX5" fmla="*/ 1092671 w 1221410"/>
              <a:gd name="connsiteY5" fmla="*/ 371552 h 375670"/>
              <a:gd name="connsiteX6" fmla="*/ 77893 w 1221410"/>
              <a:gd name="connsiteY6" fmla="*/ 375670 h 375670"/>
              <a:gd name="connsiteX7" fmla="*/ 85079 w 1221410"/>
              <a:gd name="connsiteY7" fmla="*/ 128739 h 375670"/>
              <a:gd name="connsiteX0" fmla="*/ 79568 w 1215899"/>
              <a:gd name="connsiteY0" fmla="*/ 128739 h 375670"/>
              <a:gd name="connsiteX1" fmla="*/ 208307 w 1215899"/>
              <a:gd name="connsiteY1" fmla="*/ 0 h 375670"/>
              <a:gd name="connsiteX2" fmla="*/ 1087160 w 1215899"/>
              <a:gd name="connsiteY2" fmla="*/ 0 h 375670"/>
              <a:gd name="connsiteX3" fmla="*/ 1215899 w 1215899"/>
              <a:gd name="connsiteY3" fmla="*/ 128739 h 375670"/>
              <a:gd name="connsiteX4" fmla="*/ 1215899 w 1215899"/>
              <a:gd name="connsiteY4" fmla="*/ 242813 h 375670"/>
              <a:gd name="connsiteX5" fmla="*/ 1087160 w 1215899"/>
              <a:gd name="connsiteY5" fmla="*/ 371552 h 375670"/>
              <a:gd name="connsiteX6" fmla="*/ 72382 w 1215899"/>
              <a:gd name="connsiteY6" fmla="*/ 375670 h 375670"/>
              <a:gd name="connsiteX7" fmla="*/ 79568 w 1215899"/>
              <a:gd name="connsiteY7" fmla="*/ 128739 h 375670"/>
              <a:gd name="connsiteX0" fmla="*/ 7709 w 1144040"/>
              <a:gd name="connsiteY0" fmla="*/ 128739 h 375740"/>
              <a:gd name="connsiteX1" fmla="*/ 136448 w 1144040"/>
              <a:gd name="connsiteY1" fmla="*/ 0 h 375740"/>
              <a:gd name="connsiteX2" fmla="*/ 1015301 w 1144040"/>
              <a:gd name="connsiteY2" fmla="*/ 0 h 375740"/>
              <a:gd name="connsiteX3" fmla="*/ 1144040 w 1144040"/>
              <a:gd name="connsiteY3" fmla="*/ 128739 h 375740"/>
              <a:gd name="connsiteX4" fmla="*/ 1144040 w 1144040"/>
              <a:gd name="connsiteY4" fmla="*/ 242813 h 375740"/>
              <a:gd name="connsiteX5" fmla="*/ 1015301 w 1144040"/>
              <a:gd name="connsiteY5" fmla="*/ 371552 h 375740"/>
              <a:gd name="connsiteX6" fmla="*/ 523 w 1144040"/>
              <a:gd name="connsiteY6" fmla="*/ 375670 h 375740"/>
              <a:gd name="connsiteX7" fmla="*/ 7709 w 1144040"/>
              <a:gd name="connsiteY7" fmla="*/ 128739 h 375740"/>
              <a:gd name="connsiteX0" fmla="*/ 0 w 1136331"/>
              <a:gd name="connsiteY0" fmla="*/ 128739 h 375740"/>
              <a:gd name="connsiteX1" fmla="*/ 128739 w 1136331"/>
              <a:gd name="connsiteY1" fmla="*/ 0 h 375740"/>
              <a:gd name="connsiteX2" fmla="*/ 1007592 w 1136331"/>
              <a:gd name="connsiteY2" fmla="*/ 0 h 375740"/>
              <a:gd name="connsiteX3" fmla="*/ 1136331 w 1136331"/>
              <a:gd name="connsiteY3" fmla="*/ 128739 h 375740"/>
              <a:gd name="connsiteX4" fmla="*/ 1136331 w 1136331"/>
              <a:gd name="connsiteY4" fmla="*/ 242813 h 375740"/>
              <a:gd name="connsiteX5" fmla="*/ 1007592 w 1136331"/>
              <a:gd name="connsiteY5" fmla="*/ 371552 h 375740"/>
              <a:gd name="connsiteX6" fmla="*/ 5171 w 1136331"/>
              <a:gd name="connsiteY6" fmla="*/ 375670 h 375740"/>
              <a:gd name="connsiteX7" fmla="*/ 0 w 1136331"/>
              <a:gd name="connsiteY7" fmla="*/ 128739 h 37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6331" h="375740">
                <a:moveTo>
                  <a:pt x="0" y="128739"/>
                </a:moveTo>
                <a:cubicBezTo>
                  <a:pt x="0" y="57638"/>
                  <a:pt x="57638" y="0"/>
                  <a:pt x="128739" y="0"/>
                </a:cubicBezTo>
                <a:lnTo>
                  <a:pt x="1007592" y="0"/>
                </a:lnTo>
                <a:cubicBezTo>
                  <a:pt x="1078693" y="0"/>
                  <a:pt x="1136331" y="57638"/>
                  <a:pt x="1136331" y="128739"/>
                </a:cubicBezTo>
                <a:lnTo>
                  <a:pt x="1136331" y="242813"/>
                </a:lnTo>
                <a:cubicBezTo>
                  <a:pt x="1136331" y="313914"/>
                  <a:pt x="1078693" y="371552"/>
                  <a:pt x="1007592" y="371552"/>
                </a:cubicBezTo>
                <a:lnTo>
                  <a:pt x="5171" y="375670"/>
                </a:lnTo>
                <a:cubicBezTo>
                  <a:pt x="1995" y="380509"/>
                  <a:pt x="2060" y="133686"/>
                  <a:pt x="0" y="128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38200" y="554299"/>
            <a:ext cx="10515600" cy="15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cap="all" spc="25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609547" y="400050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8914" y="479425"/>
            <a:ext cx="269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11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2CCB9E-EBCF-4AB0-A604-2319A299E946}"/>
              </a:ext>
            </a:extLst>
          </p:cNvPr>
          <p:cNvGrpSpPr/>
          <p:nvPr userDrawn="1"/>
        </p:nvGrpSpPr>
        <p:grpSpPr>
          <a:xfrm>
            <a:off x="0" y="1203481"/>
            <a:ext cx="543560" cy="38331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3EC8-C09E-4709-A368-9DF9789D1453}"/>
                </a:ext>
              </a:extLst>
            </p:cNvPr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193B2-67C2-42BA-B53E-35B45A8958FA}"/>
                </a:ext>
              </a:extLst>
            </p:cNvPr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890" y="989484"/>
            <a:ext cx="10538460" cy="50817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13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ull col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6D0BC-6E23-4927-9B24-A7A206FA3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C86D8C8-4DB9-4E58-A045-27871DAC7EA9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940F-5391-422A-92DC-81654D411F7E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53A42-76A8-4B29-900F-BEFE48967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4AC4-6987-41B2-99A4-31C955B055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0000" y="1181100"/>
            <a:ext cx="3556000" cy="4533900"/>
          </a:xfrm>
          <a:prstGeom prst="roundRect">
            <a:avLst>
              <a:gd name="adj" fmla="val 10953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5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0596F-2D33-4B2B-AD54-5A7EB6D3D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5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4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4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9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0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'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7719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2610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7501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2392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719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92610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7501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82392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759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3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45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978961-E983-5243-9D40-751A29EC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54448-ED05-E24C-B5D5-B54034DCC9F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26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8722-4B8A-483C-9D07-DB12AFB6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6CBB1-4698-4E59-B2DD-75F72657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A30585B2-4AE5-4E24-B2F9-21CF896AC4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235BC-F43D-4736-AE33-111FE081D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720850"/>
            <a:ext cx="11480400" cy="4264025"/>
          </a:xfrm>
        </p:spPr>
        <p:txBody>
          <a:bodyPr numCol="2"/>
          <a:lstStyle>
            <a:lvl1pPr marL="215900" marR="0" indent="-215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•"/>
              <a:tabLst>
                <a:tab pos="5029200" algn="r"/>
              </a:tabLst>
              <a:defRPr sz="1200" b="0">
                <a:solidFill>
                  <a:schemeClr val="tx1"/>
                </a:solidFill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–"/>
              <a:tabLst>
                <a:tab pos="5029200" algn="r"/>
              </a:tabLst>
              <a:defRPr sz="1200">
                <a:solidFill>
                  <a:schemeClr val="tx1"/>
                </a:solidFill>
              </a:defRPr>
            </a:lvl2pPr>
            <a:lvl3pPr marL="504000" marR="0" indent="-144000" algn="l" defTabSz="941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–"/>
              <a:tabLst>
                <a:tab pos="5029200" algn="r"/>
              </a:tabLst>
              <a:defRPr sz="1200">
                <a:solidFill>
                  <a:schemeClr val="tx1"/>
                </a:solidFill>
              </a:defRPr>
            </a:lvl3pPr>
            <a:lvl4pPr marL="252000" indent="-1080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 marL="360000" indent="-108000"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0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F934-C12C-4140-854F-0344DFF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6E3BAA-6473-48ED-A3D0-B064405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A30585B2-4AE5-4E24-B2F9-21CF896AC4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4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6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2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2949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76300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92949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0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39423" y="4841077"/>
            <a:ext cx="841248" cy="841248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6300" y="1598613"/>
            <a:ext cx="4610100" cy="27495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829993" y="3616612"/>
            <a:ext cx="3485707" cy="25555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1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FB4437-41D0-4F13-852C-37D8393DFD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226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BC1C2AF-B56F-4F19-AAB0-D4278E8539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5428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1A75520-72F1-4C2D-8406-7FEAF579BD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25610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E62145C-02A5-4031-B96C-3B294EA56A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13812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5CDEBE-9E2D-4F85-9D29-E2CFBD113620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C32F-EA4F-48D6-9152-F17EA53EAE47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A9265-1E1D-6E48-BD1F-5616CEA18022}"/>
              </a:ext>
            </a:extLst>
          </p:cNvPr>
          <p:cNvSpPr/>
          <p:nvPr userDrawn="1"/>
        </p:nvSpPr>
        <p:spPr>
          <a:xfrm rot="16200000">
            <a:off x="9795309" y="3165884"/>
            <a:ext cx="421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Copyright ©2020 by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Viettel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Data Governance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Department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Bản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quyền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©2021 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bởi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Ban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Quản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trị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Viettel</a:t>
            </a:r>
            <a:endParaRPr lang="en-US" sz="900" b="0" i="0" u="none" strike="noStrike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38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926" r:id="rId21"/>
    <p:sldLayoutId id="2147483925" r:id="rId22"/>
    <p:sldLayoutId id="2147483831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41" r:id="rId29"/>
    <p:sldLayoutId id="2147483923" r:id="rId30"/>
    <p:sldLayoutId id="2147483845" r:id="rId31"/>
    <p:sldLayoutId id="2147483846" r:id="rId32"/>
    <p:sldLayoutId id="2147483870" r:id="rId33"/>
    <p:sldLayoutId id="2147483875" r:id="rId34"/>
    <p:sldLayoutId id="2147483924" r:id="rId35"/>
    <p:sldLayoutId id="2147483892" r:id="rId36"/>
    <p:sldLayoutId id="2147483894" r:id="rId37"/>
    <p:sldLayoutId id="2147483898" r:id="rId38"/>
    <p:sldLayoutId id="2147483899" r:id="rId39"/>
    <p:sldLayoutId id="2147483901" r:id="rId40"/>
    <p:sldLayoutId id="2147483904" r:id="rId41"/>
    <p:sldLayoutId id="2147483906" r:id="rId42"/>
    <p:sldLayoutId id="2147483907" r:id="rId43"/>
    <p:sldLayoutId id="2147483908" r:id="rId44"/>
    <p:sldLayoutId id="2147483917" r:id="rId45"/>
    <p:sldLayoutId id="2147483919" r:id="rId46"/>
    <p:sldLayoutId id="2147483920" r:id="rId4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zai.com/" TargetMode="Externa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78ED797-93D0-4E23-88E9-938E60DC55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4"/>
          <a:stretch/>
        </p:blipFill>
        <p:spPr>
          <a:xfrm>
            <a:off x="0" y="0"/>
            <a:ext cx="7148285" cy="6858000"/>
          </a:xfr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19C07471-5FC7-4FCB-857E-963108A03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207"/>
          <a:stretch/>
        </p:blipFill>
        <p:spPr>
          <a:xfrm>
            <a:off x="7148285" y="1025626"/>
            <a:ext cx="5043715" cy="50729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CE1C8CE-2152-4BC8-B9AA-3D6152F8D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1362" y="0"/>
            <a:ext cx="6218981" cy="7331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85" y="6223283"/>
            <a:ext cx="1730675" cy="3676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546CBC-AD22-4CBB-B105-90D4A30B0405}"/>
              </a:ext>
            </a:extLst>
          </p:cNvPr>
          <p:cNvSpPr/>
          <p:nvPr/>
        </p:nvSpPr>
        <p:spPr>
          <a:xfrm>
            <a:off x="6054250" y="1697160"/>
            <a:ext cx="4960472" cy="209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bg2"/>
                </a:solidFill>
                <a:latin typeface="Open Sans" panose="020B0606030504020204" pitchFamily="34" charset="0"/>
              </a:rPr>
              <a:t>BANK ACCOUNT OPENING FRAUD DETECTION</a:t>
            </a:r>
            <a:endParaRPr lang="tr-TR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2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04- Data Preparation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83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4BD3E80-3F78-E592-558B-1385D041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20" y="414196"/>
            <a:ext cx="5481462" cy="3014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BD0FD-B85F-0DA2-7213-2D65B785CF96}"/>
              </a:ext>
            </a:extLst>
          </p:cNvPr>
          <p:cNvSpPr txBox="1"/>
          <p:nvPr/>
        </p:nvSpPr>
        <p:spPr>
          <a:xfrm>
            <a:off x="829963" y="736024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Handle Missing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7027-3338-20C2-9AE0-81C6F3C12A0A}"/>
              </a:ext>
            </a:extLst>
          </p:cNvPr>
          <p:cNvSpPr txBox="1"/>
          <p:nvPr/>
        </p:nvSpPr>
        <p:spPr>
          <a:xfrm>
            <a:off x="6862120" y="3429000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Handle Missing Data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5D32D-2201-7128-1DCF-C6BCC1FEFA14}"/>
              </a:ext>
            </a:extLst>
          </p:cNvPr>
          <p:cNvSpPr txBox="1"/>
          <p:nvPr/>
        </p:nvSpPr>
        <p:spPr>
          <a:xfrm>
            <a:off x="829963" y="4125894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Handle 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9A8E0-478F-32B5-2010-F96E117E0032}"/>
              </a:ext>
            </a:extLst>
          </p:cNvPr>
          <p:cNvSpPr txBox="1"/>
          <p:nvPr/>
        </p:nvSpPr>
        <p:spPr>
          <a:xfrm>
            <a:off x="5249498" y="4849803"/>
            <a:ext cx="534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this usecase, outliers are not processed because:</a:t>
            </a:r>
          </a:p>
          <a:p>
            <a:pPr marL="285750" indent="-285750">
              <a:buFontTx/>
              <a:buChar char="-"/>
            </a:pPr>
            <a:r>
              <a:rPr lang="en-VN" dirty="0"/>
              <a:t>Tree-based models are robust to outliers</a:t>
            </a:r>
          </a:p>
          <a:p>
            <a:pPr marL="285750" indent="-285750">
              <a:buFontTx/>
              <a:buChar char="-"/>
            </a:pPr>
            <a:r>
              <a:rPr lang="en-VN" dirty="0"/>
              <a:t>Data is reasonable</a:t>
            </a:r>
          </a:p>
        </p:txBody>
      </p:sp>
    </p:spTree>
    <p:extLst>
      <p:ext uri="{BB962C8B-B14F-4D97-AF65-F5344CB8AC3E}">
        <p14:creationId xmlns:p14="http://schemas.microsoft.com/office/powerpoint/2010/main" val="195187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E5D339A-97A2-94D7-E749-4750E988A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78164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109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180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5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05- Model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3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5C30917-4E20-0BF0-E0B8-047AD75EA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78" y="355328"/>
            <a:ext cx="2487398" cy="365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4CB272-71DA-8684-01B9-4F3E28737653}"/>
              </a:ext>
            </a:extLst>
          </p:cNvPr>
          <p:cNvSpPr txBox="1"/>
          <p:nvPr/>
        </p:nvSpPr>
        <p:spPr>
          <a:xfrm>
            <a:off x="8431398" y="4083984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i="1" dirty="0"/>
              <a:t>Model Flow Diagram</a:t>
            </a:r>
          </a:p>
        </p:txBody>
      </p:sp>
    </p:spTree>
    <p:extLst>
      <p:ext uri="{BB962C8B-B14F-4D97-AF65-F5344CB8AC3E}">
        <p14:creationId xmlns:p14="http://schemas.microsoft.com/office/powerpoint/2010/main" val="4630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D9CCDB-93FA-8752-90C5-55DDBBA84288}"/>
              </a:ext>
            </a:extLst>
          </p:cNvPr>
          <p:cNvSpPr txBox="1"/>
          <p:nvPr/>
        </p:nvSpPr>
        <p:spPr>
          <a:xfrm>
            <a:off x="445573" y="3689529"/>
            <a:ext cx="3966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Metric:</a:t>
            </a:r>
            <a:r>
              <a:rPr lang="en-VN" dirty="0"/>
              <a:t> Recall @5% FPR</a:t>
            </a:r>
          </a:p>
          <a:p>
            <a:r>
              <a:rPr lang="en-VN" b="1" dirty="0"/>
              <a:t>Reason: </a:t>
            </a:r>
            <a:r>
              <a:rPr lang="en-VN" dirty="0"/>
              <a:t>With imbalanced class, </a:t>
            </a:r>
          </a:p>
          <a:p>
            <a:r>
              <a:rPr lang="en-VN" dirty="0"/>
              <a:t>accuracy is not an adequate metric </a:t>
            </a:r>
          </a:p>
          <a:p>
            <a:r>
              <a:rPr lang="en-VN" dirty="0"/>
              <a:t>(as recommended in the paper)</a:t>
            </a:r>
          </a:p>
          <a:p>
            <a:endParaRPr lang="en-VN" b="1" dirty="0"/>
          </a:p>
          <a:p>
            <a:r>
              <a:rPr lang="en-VN" dirty="0"/>
              <a:t>However, the metric can be changed </a:t>
            </a:r>
          </a:p>
          <a:p>
            <a:r>
              <a:rPr lang="en-VN" dirty="0"/>
              <a:t>due to different purposes. </a:t>
            </a:r>
          </a:p>
          <a:p>
            <a:r>
              <a:rPr lang="en-VN" b="1" dirty="0"/>
              <a:t>E.g.</a:t>
            </a:r>
            <a:r>
              <a:rPr lang="en-VN" dirty="0"/>
              <a:t> maximize Recall for lower risk, </a:t>
            </a:r>
          </a:p>
          <a:p>
            <a:r>
              <a:rPr lang="en-US" dirty="0"/>
              <a:t>m</a:t>
            </a:r>
            <a:r>
              <a:rPr lang="en-VN" dirty="0"/>
              <a:t>aximize Precision for higher risk.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7EFFD3-89EA-C111-952B-9DA11F2E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57583"/>
              </p:ext>
            </p:extLst>
          </p:nvPr>
        </p:nvGraphicFramePr>
        <p:xfrm>
          <a:off x="7026949" y="4684148"/>
          <a:ext cx="3994056" cy="159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1244893779"/>
                    </a:ext>
                  </a:extLst>
                </a:gridCol>
                <a:gridCol w="2220501">
                  <a:extLst>
                    <a:ext uri="{9D8B030D-6E8A-4147-A177-3AD203B41FA5}">
                      <a16:colId xmlns:a16="http://schemas.microsoft.com/office/drawing/2014/main" val="3463000914"/>
                    </a:ext>
                  </a:extLst>
                </a:gridCol>
              </a:tblGrid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Recall @5% 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48584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36522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36939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87765"/>
                  </a:ext>
                </a:extLst>
              </a:tr>
            </a:tbl>
          </a:graphicData>
        </a:graphic>
      </p:graphicFrame>
      <p:pic>
        <p:nvPicPr>
          <p:cNvPr id="7" name="Picture 6" descr="A red square with white border&#10;&#10;Description automatically generated">
            <a:extLst>
              <a:ext uri="{FF2B5EF4-FFF2-40B4-BE49-F238E27FC236}">
                <a16:creationId xmlns:a16="http://schemas.microsoft.com/office/drawing/2014/main" id="{D4AF66AB-E98D-9841-0CB8-D9D8454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1" y="-74141"/>
            <a:ext cx="3340100" cy="335280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F7DE81F-2785-5DBA-EA8D-5DB47DF7E4E4}"/>
              </a:ext>
            </a:extLst>
          </p:cNvPr>
          <p:cNvSpPr txBox="1">
            <a:spLocks/>
          </p:cNvSpPr>
          <p:nvPr/>
        </p:nvSpPr>
        <p:spPr>
          <a:xfrm>
            <a:off x="678700" y="154686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0E680-B120-6471-EAFB-0F8EAAD5C445}"/>
              </a:ext>
            </a:extLst>
          </p:cNvPr>
          <p:cNvSpPr txBox="1"/>
          <p:nvPr/>
        </p:nvSpPr>
        <p:spPr>
          <a:xfrm>
            <a:off x="8431398" y="6274852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Evaluation table</a:t>
            </a:r>
          </a:p>
        </p:txBody>
      </p:sp>
    </p:spTree>
    <p:extLst>
      <p:ext uri="{BB962C8B-B14F-4D97-AF65-F5344CB8AC3E}">
        <p14:creationId xmlns:p14="http://schemas.microsoft.com/office/powerpoint/2010/main" val="206441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06- Deployment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15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B601F-4E7B-A39C-7AD5-477E2A5CE8A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A3CB9-C227-854C-07C2-663140088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43" y="148167"/>
            <a:ext cx="3248025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F7DE81F-2785-5DBA-EA8D-5DB47DF7E4E4}"/>
              </a:ext>
            </a:extLst>
          </p:cNvPr>
          <p:cNvSpPr txBox="1">
            <a:spLocks/>
          </p:cNvSpPr>
          <p:nvPr/>
        </p:nvSpPr>
        <p:spPr>
          <a:xfrm>
            <a:off x="653986" y="0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</a:t>
            </a:r>
            <a:endParaRPr lang="en-US" sz="2800" b="1" kern="1200" dirty="0">
              <a:solidFill>
                <a:schemeClr val="tx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075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D0382AB-F6BA-4704-BE42-CDE8D1EF69A4}"/>
              </a:ext>
            </a:extLst>
          </p:cNvPr>
          <p:cNvSpPr txBox="1">
            <a:spLocks/>
          </p:cNvSpPr>
          <p:nvPr/>
        </p:nvSpPr>
        <p:spPr>
          <a:xfrm>
            <a:off x="6197425" y="2159179"/>
            <a:ext cx="3633862" cy="2539641"/>
          </a:xfr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Introduction	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Business Understanding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Data Understanding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Data Preparation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Deployment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D9388B03-D010-492A-9EFF-3ECC472CA9E2}"/>
              </a:ext>
            </a:extLst>
          </p:cNvPr>
          <p:cNvSpPr txBox="1">
            <a:spLocks/>
          </p:cNvSpPr>
          <p:nvPr/>
        </p:nvSpPr>
        <p:spPr bwMode="auto">
          <a:xfrm>
            <a:off x="6197425" y="835013"/>
            <a:ext cx="3748790" cy="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en-US" sz="6000" dirty="0">
                <a:solidFill>
                  <a:schemeClr val="bg2"/>
                </a:solidFill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011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01- Introduction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7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61251-E219-C0B9-50D5-855E748566B7}"/>
              </a:ext>
            </a:extLst>
          </p:cNvPr>
          <p:cNvSpPr txBox="1"/>
          <p:nvPr/>
        </p:nvSpPr>
        <p:spPr>
          <a:xfrm>
            <a:off x="733168" y="4959178"/>
            <a:ext cx="891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Dataset is provided by </a:t>
            </a:r>
            <a:r>
              <a:rPr lang="en-VN" dirty="0">
                <a:hlinkClick r:id="rId2"/>
              </a:rPr>
              <a:t>feedzai</a:t>
            </a:r>
            <a:r>
              <a:rPr lang="en-VN" dirty="0"/>
              <a:t> - </a:t>
            </a:r>
            <a:r>
              <a:rPr lang="en-US" dirty="0"/>
              <a:t>the market leader in fighting financial crime with AI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Contains 1 million rows, 31 features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40E0-B7D6-8EBD-BAAE-EE20140E7E7A}"/>
              </a:ext>
            </a:extLst>
          </p:cNvPr>
          <p:cNvSpPr txBox="1"/>
          <p:nvPr/>
        </p:nvSpPr>
        <p:spPr>
          <a:xfrm>
            <a:off x="733168" y="31303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947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02- Business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Understanding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28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03- Data Understanding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1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803402-D4CC-C549-09CA-4358963CA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6251"/>
              </p:ext>
            </p:extLst>
          </p:nvPr>
        </p:nvGraphicFramePr>
        <p:xfrm>
          <a:off x="4207933" y="795818"/>
          <a:ext cx="7347539" cy="5381564"/>
        </p:xfrm>
        <a:graphic>
          <a:graphicData uri="http://schemas.openxmlformats.org/drawingml/2006/table">
            <a:tbl>
              <a:tblPr firstRow="1" bandRow="1"/>
              <a:tblGrid>
                <a:gridCol w="381815">
                  <a:extLst>
                    <a:ext uri="{9D8B030D-6E8A-4147-A177-3AD203B41FA5}">
                      <a16:colId xmlns:a16="http://schemas.microsoft.com/office/drawing/2014/main" val="188912868"/>
                    </a:ext>
                  </a:extLst>
                </a:gridCol>
                <a:gridCol w="2035156">
                  <a:extLst>
                    <a:ext uri="{9D8B030D-6E8A-4147-A177-3AD203B41FA5}">
                      <a16:colId xmlns:a16="http://schemas.microsoft.com/office/drawing/2014/main" val="1696679397"/>
                    </a:ext>
                  </a:extLst>
                </a:gridCol>
                <a:gridCol w="2518276">
                  <a:extLst>
                    <a:ext uri="{9D8B030D-6E8A-4147-A177-3AD203B41FA5}">
                      <a16:colId xmlns:a16="http://schemas.microsoft.com/office/drawing/2014/main" val="2374748856"/>
                    </a:ext>
                  </a:extLst>
                </a:gridCol>
                <a:gridCol w="584265">
                  <a:extLst>
                    <a:ext uri="{9D8B030D-6E8A-4147-A177-3AD203B41FA5}">
                      <a16:colId xmlns:a16="http://schemas.microsoft.com/office/drawing/2014/main" val="3657030029"/>
                    </a:ext>
                  </a:extLst>
                </a:gridCol>
                <a:gridCol w="718133">
                  <a:extLst>
                    <a:ext uri="{9D8B030D-6E8A-4147-A177-3AD203B41FA5}">
                      <a16:colId xmlns:a16="http://schemas.microsoft.com/office/drawing/2014/main" val="3589127467"/>
                    </a:ext>
                  </a:extLst>
                </a:gridCol>
                <a:gridCol w="1109894">
                  <a:extLst>
                    <a:ext uri="{9D8B030D-6E8A-4147-A177-3AD203B41FA5}">
                      <a16:colId xmlns:a16="http://schemas.microsoft.com/office/drawing/2014/main" val="3843682664"/>
                    </a:ext>
                  </a:extLst>
                </a:gridCol>
              </a:tblGrid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Definition/Descriptions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86311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fraud_bool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Fraud label (1 if fraud, 0 if legit)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0; 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[-1, 31]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57069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Annual income of the applicant in quantiles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00426"/>
                  </a:ext>
                </a:extLst>
              </a:tr>
              <a:tr h="5714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name_email_similarity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Metric of similarity between email and applicant’s name. Higher values represent higher similarity.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[200, 2000]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02551"/>
                  </a:ext>
                </a:extLst>
              </a:tr>
              <a:tr h="9248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prev_address_months_count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Number of months in previous registered address of the applicant, i.e., the applicant’s previous residence, if applicable (-1 is a missing value)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380]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81321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payment_type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Credit payment plan type: 5 possible (annonymized) values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406]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INTERNET, TELEAPP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6178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customer_age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Applicant’s age in bins per decade (e.g, 20-29 is represented as 20)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[10, 90]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[-1, 107]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12862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days_since_request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Number of days passed since application was done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78]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Windows, Macintox, Linux, X11, other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08700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intended_balcon_amount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Initial transferred amount for application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108]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16414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credit_risk_score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Internal score of application risk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[-176, 387]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[0, 3]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41403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session_length_in_minutes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Length of user session in banking website in minutes.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107]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03007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has_other_cards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If applicant has other cards from the same banking company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0; 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[0, 7]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783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7FBEE0-BA41-C162-C0F0-EF9FD8D466D6}"/>
              </a:ext>
            </a:extLst>
          </p:cNvPr>
          <p:cNvSpPr txBox="1"/>
          <p:nvPr/>
        </p:nvSpPr>
        <p:spPr>
          <a:xfrm>
            <a:off x="7447006" y="6236043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Data Understanding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Quality Assessment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65E2DF-1DB5-4F5B-3257-FA0D5BED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7227"/>
              </p:ext>
            </p:extLst>
          </p:nvPr>
        </p:nvGraphicFramePr>
        <p:xfrm>
          <a:off x="4206283" y="1760319"/>
          <a:ext cx="7347542" cy="3337361"/>
        </p:xfrm>
        <a:graphic>
          <a:graphicData uri="http://schemas.openxmlformats.org/drawingml/2006/table">
            <a:tbl>
              <a:tblPr/>
              <a:tblGrid>
                <a:gridCol w="1915019">
                  <a:extLst>
                    <a:ext uri="{9D8B030D-6E8A-4147-A177-3AD203B41FA5}">
                      <a16:colId xmlns:a16="http://schemas.microsoft.com/office/drawing/2014/main" val="3459249149"/>
                    </a:ext>
                  </a:extLst>
                </a:gridCol>
                <a:gridCol w="576785">
                  <a:extLst>
                    <a:ext uri="{9D8B030D-6E8A-4147-A177-3AD203B41FA5}">
                      <a16:colId xmlns:a16="http://schemas.microsoft.com/office/drawing/2014/main" val="3516674138"/>
                    </a:ext>
                  </a:extLst>
                </a:gridCol>
                <a:gridCol w="620996">
                  <a:extLst>
                    <a:ext uri="{9D8B030D-6E8A-4147-A177-3AD203B41FA5}">
                      <a16:colId xmlns:a16="http://schemas.microsoft.com/office/drawing/2014/main" val="798874011"/>
                    </a:ext>
                  </a:extLst>
                </a:gridCol>
                <a:gridCol w="629498">
                  <a:extLst>
                    <a:ext uri="{9D8B030D-6E8A-4147-A177-3AD203B41FA5}">
                      <a16:colId xmlns:a16="http://schemas.microsoft.com/office/drawing/2014/main" val="674026170"/>
                    </a:ext>
                  </a:extLst>
                </a:gridCol>
                <a:gridCol w="508768">
                  <a:extLst>
                    <a:ext uri="{9D8B030D-6E8A-4147-A177-3AD203B41FA5}">
                      <a16:colId xmlns:a16="http://schemas.microsoft.com/office/drawing/2014/main" val="2909235331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4253492381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372728230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3580157287"/>
                    </a:ext>
                  </a:extLst>
                </a:gridCol>
                <a:gridCol w="683912">
                  <a:extLst>
                    <a:ext uri="{9D8B030D-6E8A-4147-A177-3AD203B41FA5}">
                      <a16:colId xmlns:a16="http://schemas.microsoft.com/office/drawing/2014/main" val="4048330651"/>
                    </a:ext>
                  </a:extLst>
                </a:gridCol>
                <a:gridCol w="661806">
                  <a:extLst>
                    <a:ext uri="{9D8B030D-6E8A-4147-A177-3AD203B41FA5}">
                      <a16:colId xmlns:a16="http://schemas.microsoft.com/office/drawing/2014/main" val="2023502819"/>
                    </a:ext>
                  </a:extLst>
                </a:gridCol>
              </a:tblGrid>
              <a:tr h="2644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No, unique values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Distribution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missing values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outliers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2278"/>
                  </a:ext>
                </a:extLst>
              </a:tr>
              <a:tr h="264451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p50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p75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58119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0,10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0,30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0,60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0,80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0,90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15163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name_email_similarity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998687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0,21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0,49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0,75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5435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prev_address_months_count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399,00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76,2%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832884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payment_type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07268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customer_age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0,4%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1842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days_since_request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988853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0,02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76,58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94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intended_balcon_amount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994836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-15,74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-1,18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-0,83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-0,07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112,70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99802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credit_risk_score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545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-177,00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130,00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188,00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388,00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0,7%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20307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session_length_in_minutes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994951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3,15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5,25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9,37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85,57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0,2%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17925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has_other_cards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 dirty="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7262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FDF4B-A08B-338E-EA62-1F3DD6615DD6}"/>
              </a:ext>
            </a:extLst>
          </p:cNvPr>
          <p:cNvSpPr txBox="1"/>
          <p:nvPr/>
        </p:nvSpPr>
        <p:spPr>
          <a:xfrm>
            <a:off x="7290487" y="5097680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Data 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47194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FC961-99D8-7B45-C61B-548C6EE75817}"/>
              </a:ext>
            </a:extLst>
          </p:cNvPr>
          <p:cNvSpPr txBox="1"/>
          <p:nvPr/>
        </p:nvSpPr>
        <p:spPr>
          <a:xfrm>
            <a:off x="1491049" y="7661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901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494949"/>
      </a:dk1>
      <a:lt1>
        <a:srgbClr val="FFFFFF"/>
      </a:lt1>
      <a:dk2>
        <a:srgbClr val="494949"/>
      </a:dk2>
      <a:lt2>
        <a:srgbClr val="FFFFFF"/>
      </a:lt2>
      <a:accent1>
        <a:srgbClr val="EE0033"/>
      </a:accent1>
      <a:accent2>
        <a:srgbClr val="98010A"/>
      </a:accent2>
      <a:accent3>
        <a:srgbClr val="CC020E"/>
      </a:accent3>
      <a:accent4>
        <a:srgbClr val="FDE0E6"/>
      </a:accent4>
      <a:accent5>
        <a:srgbClr val="B5B4B4"/>
      </a:accent5>
      <a:accent6>
        <a:srgbClr val="44494D"/>
      </a:accent6>
      <a:hlink>
        <a:srgbClr val="00A09C"/>
      </a:hlink>
      <a:folHlink>
        <a:srgbClr val="FFC000"/>
      </a:folHlink>
    </a:clrScheme>
    <a:fontScheme name="Custom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12083</TotalTime>
  <Words>826</Words>
  <Application>Microsoft Macintosh PowerPoint</Application>
  <PresentationFormat>Widescreen</PresentationFormat>
  <Paragraphs>229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Lato</vt:lpstr>
      <vt:lpstr>Lato Black</vt:lpstr>
      <vt:lpstr>Montserrat</vt:lpstr>
      <vt:lpstr>Open Sans</vt:lpstr>
      <vt:lpstr>Open Sans Light</vt:lpstr>
      <vt:lpstr>Open Sans Semibold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Tung Son</cp:lastModifiedBy>
  <cp:revision>1109</cp:revision>
  <dcterms:created xsi:type="dcterms:W3CDTF">2015-02-03T13:50:57Z</dcterms:created>
  <dcterms:modified xsi:type="dcterms:W3CDTF">2023-10-23T08:39:39Z</dcterms:modified>
</cp:coreProperties>
</file>