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10287000" cx="18288000"/>
  <p:notesSz cx="6858000" cy="9144000"/>
  <p:embeddedFontLst>
    <p:embeddedFont>
      <p:font typeface="League Spartan"/>
      <p:regular r:id="rId32"/>
      <p:bold r:id="rId33"/>
    </p:embeddedFont>
    <p:embeddedFont>
      <p:font typeface="Cabin"/>
      <p:bold r:id="rId34"/>
      <p:boldItalic r:id="rId35"/>
    </p:embeddedFont>
    <p:embeddedFont>
      <p:font typeface="Lor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0" roundtripDataSignature="AMtx7mjzIpJTMzyXPLqANlLg4nK3UD3R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eagueSpartan-bold.fntdata"/><Relationship Id="rId10" Type="http://schemas.openxmlformats.org/officeDocument/2006/relationships/slide" Target="slides/slide5.xml"/><Relationship Id="rId32" Type="http://schemas.openxmlformats.org/officeDocument/2006/relationships/font" Target="fonts/LeagueSpartan-regular.fntdata"/><Relationship Id="rId13" Type="http://schemas.openxmlformats.org/officeDocument/2006/relationships/slide" Target="slides/slide8.xml"/><Relationship Id="rId35" Type="http://schemas.openxmlformats.org/officeDocument/2006/relationships/font" Target="fonts/Cabin-boldItalic.fntdata"/><Relationship Id="rId12" Type="http://schemas.openxmlformats.org/officeDocument/2006/relationships/slide" Target="slides/slide7.xml"/><Relationship Id="rId34" Type="http://schemas.openxmlformats.org/officeDocument/2006/relationships/font" Target="fonts/Cabin-bold.fntdata"/><Relationship Id="rId15" Type="http://schemas.openxmlformats.org/officeDocument/2006/relationships/slide" Target="slides/slide10.xml"/><Relationship Id="rId37" Type="http://schemas.openxmlformats.org/officeDocument/2006/relationships/font" Target="fonts/Lora-bold.fntdata"/><Relationship Id="rId14" Type="http://schemas.openxmlformats.org/officeDocument/2006/relationships/slide" Target="slides/slide9.xml"/><Relationship Id="rId36" Type="http://schemas.openxmlformats.org/officeDocument/2006/relationships/font" Target="fonts/Lora-regular.fntdata"/><Relationship Id="rId17" Type="http://schemas.openxmlformats.org/officeDocument/2006/relationships/slide" Target="slides/slide12.xml"/><Relationship Id="rId39" Type="http://schemas.openxmlformats.org/officeDocument/2006/relationships/font" Target="fonts/Lora-boldItalic.fntdata"/><Relationship Id="rId16" Type="http://schemas.openxmlformats.org/officeDocument/2006/relationships/slide" Target="slides/slide11.xml"/><Relationship Id="rId38" Type="http://schemas.openxmlformats.org/officeDocument/2006/relationships/font" Target="fonts/Lor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2"/>
          <p:cNvSpPr/>
          <p:nvPr>
            <p:ph idx="2" type="pic"/>
          </p:nvPr>
        </p:nvSpPr>
        <p:spPr>
          <a:xfrm>
            <a:off x="1792288" y="612775"/>
            <a:ext cx="5486400" cy="4114800"/>
          </a:xfrm>
          <a:prstGeom prst="rect">
            <a:avLst/>
          </a:prstGeom>
          <a:noFill/>
          <a:ln>
            <a:noFill/>
          </a:ln>
        </p:spPr>
      </p:sp>
      <p:sp>
        <p:nvSpPr>
          <p:cNvPr id="64" name="Google Shape;64;p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7.jpg"/><Relationship Id="rId5" Type="http://schemas.openxmlformats.org/officeDocument/2006/relationships/hyperlink" Target="https://ieeexplore.ieee.org/document/909254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A4154"/>
        </a:solidFill>
      </p:bgPr>
    </p:bg>
    <p:spTree>
      <p:nvGrpSpPr>
        <p:cNvPr id="83" name="Shape 83"/>
        <p:cNvGrpSpPr/>
        <p:nvPr/>
      </p:nvGrpSpPr>
      <p:grpSpPr>
        <a:xfrm>
          <a:off x="0" y="0"/>
          <a:ext cx="0" cy="0"/>
          <a:chOff x="0" y="0"/>
          <a:chExt cx="0" cy="0"/>
        </a:xfrm>
      </p:grpSpPr>
      <p:sp>
        <p:nvSpPr>
          <p:cNvPr id="84" name="Google Shape;84;p1"/>
          <p:cNvSpPr/>
          <p:nvPr/>
        </p:nvSpPr>
        <p:spPr>
          <a:xfrm rot="10800000">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85" name="Google Shape;85;p1"/>
          <p:cNvSpPr txBox="1"/>
          <p:nvPr/>
        </p:nvSpPr>
        <p:spPr>
          <a:xfrm>
            <a:off x="1028700" y="2743186"/>
            <a:ext cx="12490915" cy="4342895"/>
          </a:xfrm>
          <a:prstGeom prst="rect">
            <a:avLst/>
          </a:prstGeom>
          <a:noFill/>
          <a:ln>
            <a:noFill/>
          </a:ln>
        </p:spPr>
        <p:txBody>
          <a:bodyPr anchorCtr="0" anchor="t" bIns="0" lIns="0" spcFirstLastPara="1" rIns="0" wrap="square" tIns="0">
            <a:spAutoFit/>
          </a:bodyPr>
          <a:lstStyle/>
          <a:p>
            <a:pPr indent="0" lvl="0" marL="0" marR="0" rtl="0" algn="l">
              <a:lnSpc>
                <a:spcPct val="117997"/>
              </a:lnSpc>
              <a:spcBef>
                <a:spcPts val="0"/>
              </a:spcBef>
              <a:spcAft>
                <a:spcPts val="0"/>
              </a:spcAft>
              <a:buNone/>
            </a:pPr>
            <a:r>
              <a:rPr b="0" i="0" lang="en-US" sz="7301" u="none" cap="none" strike="noStrike">
                <a:solidFill>
                  <a:srgbClr val="FFFFFF"/>
                </a:solidFill>
                <a:latin typeface="Lora"/>
                <a:ea typeface="Lora"/>
                <a:cs typeface="Lora"/>
                <a:sym typeface="Lora"/>
              </a:rPr>
              <a:t>Phân tích mạng xã hội dựa trên bài báo</a:t>
            </a:r>
            <a:endParaRPr/>
          </a:p>
          <a:p>
            <a:pPr indent="0" lvl="0" marL="0" marR="0" rtl="0" algn="l">
              <a:lnSpc>
                <a:spcPct val="117997"/>
              </a:lnSpc>
              <a:spcBef>
                <a:spcPts val="0"/>
              </a:spcBef>
              <a:spcAft>
                <a:spcPts val="0"/>
              </a:spcAft>
              <a:buNone/>
            </a:pPr>
            <a:r>
              <a:rPr b="0" i="0" lang="en-US" sz="7301" u="none" cap="none" strike="noStrike">
                <a:solidFill>
                  <a:srgbClr val="FFFFFF"/>
                </a:solidFill>
                <a:latin typeface="Lora"/>
                <a:ea typeface="Lora"/>
                <a:cs typeface="Lora"/>
                <a:sym typeface="Lora"/>
              </a:rPr>
              <a:t>Social Network Analysis Based on Graph SAGE</a:t>
            </a:r>
            <a:endParaRPr/>
          </a:p>
        </p:txBody>
      </p:sp>
      <p:sp>
        <p:nvSpPr>
          <p:cNvPr id="86" name="Google Shape;86;p1"/>
          <p:cNvSpPr/>
          <p:nvPr/>
        </p:nvSpPr>
        <p:spPr>
          <a:xfrm rot="5400000">
            <a:off x="10384876" y="-910891"/>
            <a:ext cx="15495232" cy="10564931"/>
          </a:xfrm>
          <a:custGeom>
            <a:rect b="b" l="l" r="r" t="t"/>
            <a:pathLst>
              <a:path extrusionOk="0" h="10564931" w="15495232">
                <a:moveTo>
                  <a:pt x="0" y="0"/>
                </a:moveTo>
                <a:lnTo>
                  <a:pt x="15495233" y="0"/>
                </a:lnTo>
                <a:lnTo>
                  <a:pt x="15495233" y="10564931"/>
                </a:lnTo>
                <a:lnTo>
                  <a:pt x="0" y="10564931"/>
                </a:lnTo>
                <a:lnTo>
                  <a:pt x="0" y="0"/>
                </a:lnTo>
                <a:close/>
              </a:path>
            </a:pathLst>
          </a:custGeom>
          <a:blipFill rotWithShape="1">
            <a:blip r:embed="rId4">
              <a:alphaModFix/>
            </a:blip>
            <a:stretch>
              <a:fillRect b="0" l="0" r="0" t="0"/>
            </a:stretch>
          </a:blipFill>
          <a:ln>
            <a:noFill/>
          </a:ln>
        </p:spPr>
      </p:sp>
      <p:sp>
        <p:nvSpPr>
          <p:cNvPr id="87" name="Google Shape;87;p1"/>
          <p:cNvSpPr txBox="1"/>
          <p:nvPr/>
        </p:nvSpPr>
        <p:spPr>
          <a:xfrm>
            <a:off x="1028700" y="7992853"/>
            <a:ext cx="4467254" cy="1757688"/>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2052" u="none" cap="none" strike="noStrike">
                <a:solidFill>
                  <a:srgbClr val="FFFFFF"/>
                </a:solidFill>
                <a:latin typeface="Cabin"/>
                <a:ea typeface="Cabin"/>
                <a:cs typeface="Cabin"/>
                <a:sym typeface="Cabin"/>
              </a:rPr>
              <a:t>Presented by:</a:t>
            </a:r>
            <a:endParaRPr/>
          </a:p>
          <a:p>
            <a:pPr indent="0" lvl="0" marL="0" marR="0" rtl="0" algn="l">
              <a:lnSpc>
                <a:spcPct val="140009"/>
              </a:lnSpc>
              <a:spcBef>
                <a:spcPts val="0"/>
              </a:spcBef>
              <a:spcAft>
                <a:spcPts val="0"/>
              </a:spcAft>
              <a:buNone/>
            </a:pPr>
            <a:r>
              <a:rPr b="0" i="0" lang="en-US" sz="2052" u="none" cap="none" strike="noStrike">
                <a:solidFill>
                  <a:srgbClr val="FFFFFF"/>
                </a:solidFill>
                <a:latin typeface="Cabin"/>
                <a:ea typeface="Cabin"/>
                <a:cs typeface="Cabin"/>
                <a:sym typeface="Cabin"/>
              </a:rPr>
              <a:t>Nguyễn Quốc Huy</a:t>
            </a:r>
            <a:endParaRPr/>
          </a:p>
          <a:p>
            <a:pPr indent="0" lvl="0" marL="0" marR="0" rtl="0" algn="l">
              <a:lnSpc>
                <a:spcPct val="140009"/>
              </a:lnSpc>
              <a:spcBef>
                <a:spcPts val="0"/>
              </a:spcBef>
              <a:spcAft>
                <a:spcPts val="0"/>
              </a:spcAft>
              <a:buNone/>
            </a:pPr>
            <a:r>
              <a:rPr b="0" i="0" lang="en-US" sz="2052" u="none" cap="none" strike="noStrike">
                <a:solidFill>
                  <a:srgbClr val="FFFFFF"/>
                </a:solidFill>
                <a:latin typeface="Cabin"/>
                <a:ea typeface="Cabin"/>
                <a:cs typeface="Cabin"/>
                <a:sym typeface="Cabin"/>
              </a:rPr>
              <a:t>Lê Thị Kiều Lam</a:t>
            </a:r>
            <a:endParaRPr/>
          </a:p>
          <a:p>
            <a:pPr indent="0" lvl="0" marL="0" marR="0" rtl="0" algn="l">
              <a:lnSpc>
                <a:spcPct val="140009"/>
              </a:lnSpc>
              <a:spcBef>
                <a:spcPts val="0"/>
              </a:spcBef>
              <a:spcAft>
                <a:spcPts val="0"/>
              </a:spcAft>
              <a:buNone/>
            </a:pPr>
            <a:r>
              <a:rPr b="0" i="0" lang="en-US" sz="2052" u="none" cap="none" strike="noStrike">
                <a:solidFill>
                  <a:srgbClr val="FFFFFF"/>
                </a:solidFill>
                <a:latin typeface="Cabin"/>
                <a:ea typeface="Cabin"/>
                <a:cs typeface="Cabin"/>
                <a:sym typeface="Cabin"/>
              </a:rPr>
              <a:t>Trần Phan Thanh Thảo</a:t>
            </a:r>
            <a:endParaRPr/>
          </a:p>
          <a:p>
            <a:pPr indent="0" lvl="0" marL="0" marR="0" rtl="0" algn="l">
              <a:lnSpc>
                <a:spcPct val="140009"/>
              </a:lnSpc>
              <a:spcBef>
                <a:spcPts val="0"/>
              </a:spcBef>
              <a:spcAft>
                <a:spcPts val="0"/>
              </a:spcAft>
              <a:buNone/>
            </a:pPr>
            <a:r>
              <a:rPr b="0" i="0" lang="en-US" sz="2052" u="none" cap="none" strike="noStrike">
                <a:solidFill>
                  <a:srgbClr val="FFFFFF"/>
                </a:solidFill>
                <a:latin typeface="Cabin"/>
                <a:ea typeface="Cabin"/>
                <a:cs typeface="Cabin"/>
                <a:sym typeface="Cabin"/>
              </a:rPr>
              <a:t>Ngô Anh Tuấn</a:t>
            </a:r>
            <a:endParaRPr/>
          </a:p>
        </p:txBody>
      </p:sp>
      <p:sp>
        <p:nvSpPr>
          <p:cNvPr id="88" name="Google Shape;88;p1"/>
          <p:cNvSpPr txBox="1"/>
          <p:nvPr/>
        </p:nvSpPr>
        <p:spPr>
          <a:xfrm>
            <a:off x="1028700" y="771525"/>
            <a:ext cx="6929720" cy="8509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US" sz="2499" u="none" cap="none" strike="noStrike">
                <a:solidFill>
                  <a:srgbClr val="FFFFFF"/>
                </a:solidFill>
                <a:latin typeface="Arial"/>
                <a:ea typeface="Arial"/>
                <a:cs typeface="Arial"/>
                <a:sym typeface="Arial"/>
              </a:rPr>
              <a:t>IS353.O21.HTCL - MẠNG XÃ HỘI</a:t>
            </a:r>
            <a:endParaRPr/>
          </a:p>
          <a:p>
            <a:pPr indent="0" lvl="0" marL="0" marR="0" rtl="0" algn="l">
              <a:lnSpc>
                <a:spcPct val="140016"/>
              </a:lnSpc>
              <a:spcBef>
                <a:spcPts val="0"/>
              </a:spcBef>
              <a:spcAft>
                <a:spcPts val="0"/>
              </a:spcAft>
              <a:buNone/>
            </a:pPr>
            <a:r>
              <a:rPr b="0" i="0" lang="en-US" sz="2499" u="none" cap="none" strike="noStrike">
                <a:solidFill>
                  <a:srgbClr val="FFFFFF"/>
                </a:solidFill>
                <a:latin typeface="Arial"/>
                <a:ea typeface="Arial"/>
                <a:cs typeface="Arial"/>
                <a:sym typeface="Arial"/>
              </a:rPr>
              <a:t>GVHD: ThS. Thái Bảo Trân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A827F"/>
        </a:solidFill>
      </p:bgPr>
    </p:bg>
    <p:spTree>
      <p:nvGrpSpPr>
        <p:cNvPr id="166" name="Shape 166"/>
        <p:cNvGrpSpPr/>
        <p:nvPr/>
      </p:nvGrpSpPr>
      <p:grpSpPr>
        <a:xfrm>
          <a:off x="0" y="0"/>
          <a:ext cx="0" cy="0"/>
          <a:chOff x="0" y="0"/>
          <a:chExt cx="0" cy="0"/>
        </a:xfrm>
      </p:grpSpPr>
      <p:sp>
        <p:nvSpPr>
          <p:cNvPr id="167" name="Google Shape;167;p10"/>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168" name="Google Shape;168;p10"/>
          <p:cNvSpPr txBox="1"/>
          <p:nvPr/>
        </p:nvSpPr>
        <p:spPr>
          <a:xfrm>
            <a:off x="1028700" y="904875"/>
            <a:ext cx="8473650" cy="1084883"/>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en-US" sz="6343" u="none" cap="none" strike="noStrike">
                <a:solidFill>
                  <a:srgbClr val="FFFFFF"/>
                </a:solidFill>
                <a:latin typeface="Arial"/>
                <a:ea typeface="Arial"/>
                <a:cs typeface="Arial"/>
                <a:sym typeface="Arial"/>
              </a:rPr>
              <a:t>1. Giới thiệu thuật toán</a:t>
            </a:r>
            <a:endParaRPr/>
          </a:p>
        </p:txBody>
      </p:sp>
      <p:sp>
        <p:nvSpPr>
          <p:cNvPr id="169" name="Google Shape;169;p10"/>
          <p:cNvSpPr txBox="1"/>
          <p:nvPr/>
        </p:nvSpPr>
        <p:spPr>
          <a:xfrm>
            <a:off x="759653" y="2533283"/>
            <a:ext cx="16230600" cy="2610217"/>
          </a:xfrm>
          <a:prstGeom prst="rect">
            <a:avLst/>
          </a:prstGeom>
          <a:noFill/>
          <a:ln>
            <a:noFill/>
          </a:ln>
        </p:spPr>
        <p:txBody>
          <a:bodyPr anchorCtr="0" anchor="t" bIns="0" lIns="0" spcFirstLastPara="1" rIns="0" wrap="square" tIns="0">
            <a:spAutoFit/>
          </a:bodyPr>
          <a:lstStyle/>
          <a:p>
            <a:pPr indent="0" lvl="0" marL="0" marR="0" rtl="0" algn="l">
              <a:lnSpc>
                <a:spcPct val="140037"/>
              </a:lnSpc>
              <a:spcBef>
                <a:spcPts val="0"/>
              </a:spcBef>
              <a:spcAft>
                <a:spcPts val="0"/>
              </a:spcAft>
              <a:buNone/>
            </a:pPr>
            <a:r>
              <a:rPr b="0" i="0" lang="en-US" sz="3734" u="none" cap="none" strike="noStrike">
                <a:solidFill>
                  <a:srgbClr val="FFFFFF"/>
                </a:solidFill>
                <a:latin typeface="Arial"/>
                <a:ea typeface="Arial"/>
                <a:cs typeface="Arial"/>
                <a:sym typeface="Arial"/>
              </a:rPr>
              <a:t>Logistic Regression được gọi là phân lớp nhị phân - Binary Classification cụ thể mô hình này dùng để dự đoán output dựa vào các giá trị input đã cho. Hầu hết output của Logistic Regression chỉ có 2 giá trị như: True/False, Yes/No, 0/1,...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A827F"/>
        </a:solidFill>
      </p:bgPr>
    </p:bg>
    <p:spTree>
      <p:nvGrpSpPr>
        <p:cNvPr id="173" name="Shape 173"/>
        <p:cNvGrpSpPr/>
        <p:nvPr/>
      </p:nvGrpSpPr>
      <p:grpSpPr>
        <a:xfrm>
          <a:off x="0" y="0"/>
          <a:ext cx="0" cy="0"/>
          <a:chOff x="0" y="0"/>
          <a:chExt cx="0" cy="0"/>
        </a:xfrm>
      </p:grpSpPr>
      <p:sp>
        <p:nvSpPr>
          <p:cNvPr id="174" name="Google Shape;174;p11"/>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175" name="Google Shape;175;p11"/>
          <p:cNvSpPr txBox="1"/>
          <p:nvPr/>
        </p:nvSpPr>
        <p:spPr>
          <a:xfrm>
            <a:off x="388183" y="957580"/>
            <a:ext cx="7708702" cy="679450"/>
          </a:xfrm>
          <a:prstGeom prst="rect">
            <a:avLst/>
          </a:prstGeom>
          <a:noFill/>
          <a:ln>
            <a:noFill/>
          </a:ln>
        </p:spPr>
        <p:txBody>
          <a:bodyPr anchorCtr="0" anchor="t" bIns="0" lIns="0" spcFirstLastPara="1" rIns="0" wrap="square" tIns="0">
            <a:spAutoFit/>
          </a:bodyPr>
          <a:lstStyle/>
          <a:p>
            <a:pPr indent="-431800" lvl="1" marL="863599" marR="0" rtl="0" algn="l">
              <a:lnSpc>
                <a:spcPct val="140010"/>
              </a:lnSpc>
              <a:spcBef>
                <a:spcPts val="0"/>
              </a:spcBef>
              <a:spcAft>
                <a:spcPts val="0"/>
              </a:spcAft>
              <a:buClr>
                <a:srgbClr val="FFFFFF"/>
              </a:buClr>
              <a:buSzPts val="3999"/>
              <a:buFont typeface="Arial"/>
              <a:buChar char="•"/>
            </a:pPr>
            <a:r>
              <a:rPr b="0" i="0" lang="en-US" sz="3999" u="none" cap="none" strike="noStrike">
                <a:solidFill>
                  <a:srgbClr val="FFFFFF"/>
                </a:solidFill>
                <a:latin typeface="Arial"/>
                <a:ea typeface="Arial"/>
                <a:cs typeface="Arial"/>
                <a:sym typeface="Arial"/>
              </a:rPr>
              <a:t>Mô hình máy học có giám sát</a:t>
            </a:r>
            <a:endParaRPr/>
          </a:p>
        </p:txBody>
      </p:sp>
      <p:sp>
        <p:nvSpPr>
          <p:cNvPr id="176" name="Google Shape;176;p11"/>
          <p:cNvSpPr txBox="1"/>
          <p:nvPr/>
        </p:nvSpPr>
        <p:spPr>
          <a:xfrm>
            <a:off x="388183" y="2222924"/>
            <a:ext cx="11464528" cy="688975"/>
          </a:xfrm>
          <a:prstGeom prst="rect">
            <a:avLst/>
          </a:prstGeom>
          <a:noFill/>
          <a:ln>
            <a:noFill/>
          </a:ln>
        </p:spPr>
        <p:txBody>
          <a:bodyPr anchorCtr="0" anchor="t" bIns="0" lIns="0" spcFirstLastPara="1" rIns="0" wrap="square" tIns="0">
            <a:spAutoFit/>
          </a:bodyPr>
          <a:lstStyle/>
          <a:p>
            <a:pPr indent="-431800" lvl="1" marL="863601" marR="0" rtl="0" algn="l">
              <a:lnSpc>
                <a:spcPct val="140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Sử dụng phương trình tuyến tính cho dự đoán</a:t>
            </a:r>
            <a:endParaRPr/>
          </a:p>
        </p:txBody>
      </p:sp>
      <p:sp>
        <p:nvSpPr>
          <p:cNvPr id="177" name="Google Shape;177;p11"/>
          <p:cNvSpPr txBox="1"/>
          <p:nvPr/>
        </p:nvSpPr>
        <p:spPr>
          <a:xfrm>
            <a:off x="388183" y="3497792"/>
            <a:ext cx="8977551" cy="688975"/>
          </a:xfrm>
          <a:prstGeom prst="rect">
            <a:avLst/>
          </a:prstGeom>
          <a:noFill/>
          <a:ln>
            <a:noFill/>
          </a:ln>
        </p:spPr>
        <p:txBody>
          <a:bodyPr anchorCtr="0" anchor="t" bIns="0" lIns="0" spcFirstLastPara="1" rIns="0" wrap="square" tIns="0">
            <a:spAutoFit/>
          </a:bodyPr>
          <a:lstStyle/>
          <a:p>
            <a:pPr indent="-431800" lvl="1" marL="863601" marR="0" rtl="0" algn="l">
              <a:lnSpc>
                <a:spcPct val="140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Sử dụng cho các bài toán phân lớp</a:t>
            </a:r>
            <a:endParaRPr/>
          </a:p>
        </p:txBody>
      </p:sp>
      <p:sp>
        <p:nvSpPr>
          <p:cNvPr id="178" name="Google Shape;178;p11"/>
          <p:cNvSpPr txBox="1"/>
          <p:nvPr/>
        </p:nvSpPr>
        <p:spPr>
          <a:xfrm>
            <a:off x="388183" y="4772660"/>
            <a:ext cx="8066842" cy="688975"/>
          </a:xfrm>
          <a:prstGeom prst="rect">
            <a:avLst/>
          </a:prstGeom>
          <a:noFill/>
          <a:ln>
            <a:noFill/>
          </a:ln>
        </p:spPr>
        <p:txBody>
          <a:bodyPr anchorCtr="0" anchor="t" bIns="0" lIns="0" spcFirstLastPara="1" rIns="0" wrap="square" tIns="0">
            <a:spAutoFit/>
          </a:bodyPr>
          <a:lstStyle/>
          <a:p>
            <a:pPr indent="-431800" lvl="1" marL="863601" marR="0" rtl="0" algn="l">
              <a:lnSpc>
                <a:spcPct val="140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Dự đoán giá trị của biến rời rạc</a:t>
            </a:r>
            <a:endParaRPr/>
          </a:p>
        </p:txBody>
      </p:sp>
      <p:sp>
        <p:nvSpPr>
          <p:cNvPr id="179" name="Google Shape;179;p11"/>
          <p:cNvSpPr txBox="1"/>
          <p:nvPr/>
        </p:nvSpPr>
        <p:spPr>
          <a:xfrm>
            <a:off x="388183" y="6047528"/>
            <a:ext cx="8801814" cy="688975"/>
          </a:xfrm>
          <a:prstGeom prst="rect">
            <a:avLst/>
          </a:prstGeom>
          <a:noFill/>
          <a:ln>
            <a:noFill/>
          </a:ln>
        </p:spPr>
        <p:txBody>
          <a:bodyPr anchorCtr="0" anchor="t" bIns="0" lIns="0" spcFirstLastPara="1" rIns="0" wrap="square" tIns="0">
            <a:spAutoFit/>
          </a:bodyPr>
          <a:lstStyle/>
          <a:p>
            <a:pPr indent="-431800" lvl="1" marL="863601" marR="0" rtl="0" algn="l">
              <a:lnSpc>
                <a:spcPct val="140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Sử dụng hàm độ lỗi Cross Entropy</a:t>
            </a:r>
            <a:endParaRPr/>
          </a:p>
        </p:txBody>
      </p:sp>
      <p:sp>
        <p:nvSpPr>
          <p:cNvPr id="180" name="Google Shape;180;p11"/>
          <p:cNvSpPr txBox="1"/>
          <p:nvPr/>
        </p:nvSpPr>
        <p:spPr>
          <a:xfrm>
            <a:off x="388183" y="7331922"/>
            <a:ext cx="17511635" cy="646430"/>
          </a:xfrm>
          <a:prstGeom prst="rect">
            <a:avLst/>
          </a:prstGeom>
          <a:noFill/>
          <a:ln>
            <a:noFill/>
          </a:ln>
        </p:spPr>
        <p:txBody>
          <a:bodyPr anchorCtr="0" anchor="t" bIns="0" lIns="0" spcFirstLastPara="1" rIns="0" wrap="square" tIns="0">
            <a:spAutoFit/>
          </a:bodyPr>
          <a:lstStyle/>
          <a:p>
            <a:pPr indent="-410211" lvl="1" marL="820422" marR="0" rtl="0" algn="l">
              <a:lnSpc>
                <a:spcPct val="140000"/>
              </a:lnSpc>
              <a:spcBef>
                <a:spcPts val="0"/>
              </a:spcBef>
              <a:spcAft>
                <a:spcPts val="0"/>
              </a:spcAft>
              <a:buClr>
                <a:srgbClr val="FFFFFF"/>
              </a:buClr>
              <a:buSzPts val="3800"/>
              <a:buFont typeface="Arial"/>
              <a:buChar char="•"/>
            </a:pPr>
            <a:r>
              <a:rPr b="0" i="0" lang="en-US" sz="3800" u="none" cap="none" strike="noStrike">
                <a:solidFill>
                  <a:srgbClr val="FFFFFF"/>
                </a:solidFill>
                <a:latin typeface="Arial"/>
                <a:ea typeface="Arial"/>
                <a:cs typeface="Arial"/>
                <a:sym typeface="Arial"/>
              </a:rPr>
              <a:t>Mục đích là tìm ra đường cong (đường cong sigmoid) để phân biệt các biến</a:t>
            </a:r>
            <a:endParaRPr/>
          </a:p>
        </p:txBody>
      </p:sp>
      <p:sp>
        <p:nvSpPr>
          <p:cNvPr id="181" name="Google Shape;181;p11"/>
          <p:cNvSpPr txBox="1"/>
          <p:nvPr/>
        </p:nvSpPr>
        <p:spPr>
          <a:xfrm>
            <a:off x="388183" y="8564245"/>
            <a:ext cx="9908143" cy="688975"/>
          </a:xfrm>
          <a:prstGeom prst="rect">
            <a:avLst/>
          </a:prstGeom>
          <a:noFill/>
          <a:ln>
            <a:noFill/>
          </a:ln>
        </p:spPr>
        <p:txBody>
          <a:bodyPr anchorCtr="0" anchor="t" bIns="0" lIns="0" spcFirstLastPara="1" rIns="0" wrap="square" tIns="0">
            <a:spAutoFit/>
          </a:bodyPr>
          <a:lstStyle/>
          <a:p>
            <a:pPr indent="-431800" lvl="1" marL="863601" marR="0" rtl="0" algn="l">
              <a:lnSpc>
                <a:spcPct val="140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Đầu ra là các giá trị trong khoảng (0,1)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A827F"/>
        </a:solidFill>
      </p:bgPr>
    </p:bg>
    <p:spTree>
      <p:nvGrpSpPr>
        <p:cNvPr id="185" name="Shape 185"/>
        <p:cNvGrpSpPr/>
        <p:nvPr/>
      </p:nvGrpSpPr>
      <p:grpSpPr>
        <a:xfrm>
          <a:off x="0" y="0"/>
          <a:ext cx="0" cy="0"/>
          <a:chOff x="0" y="0"/>
          <a:chExt cx="0" cy="0"/>
        </a:xfrm>
      </p:grpSpPr>
      <p:sp>
        <p:nvSpPr>
          <p:cNvPr id="186" name="Google Shape;186;p12"/>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187" name="Google Shape;187;p12"/>
          <p:cNvSpPr/>
          <p:nvPr/>
        </p:nvSpPr>
        <p:spPr>
          <a:xfrm>
            <a:off x="5411847" y="3662160"/>
            <a:ext cx="7464307" cy="5748104"/>
          </a:xfrm>
          <a:custGeom>
            <a:rect b="b" l="l" r="r" t="t"/>
            <a:pathLst>
              <a:path extrusionOk="0" h="5748104" w="7464307">
                <a:moveTo>
                  <a:pt x="0" y="0"/>
                </a:moveTo>
                <a:lnTo>
                  <a:pt x="7464306" y="0"/>
                </a:lnTo>
                <a:lnTo>
                  <a:pt x="7464306" y="5748104"/>
                </a:lnTo>
                <a:lnTo>
                  <a:pt x="0" y="5748104"/>
                </a:lnTo>
                <a:lnTo>
                  <a:pt x="0" y="0"/>
                </a:lnTo>
                <a:close/>
              </a:path>
            </a:pathLst>
          </a:custGeom>
          <a:blipFill rotWithShape="1">
            <a:blip r:embed="rId4">
              <a:alphaModFix/>
            </a:blip>
            <a:stretch>
              <a:fillRect b="0" l="0" r="0" t="0"/>
            </a:stretch>
          </a:blipFill>
          <a:ln>
            <a:noFill/>
          </a:ln>
        </p:spPr>
      </p:sp>
      <p:sp>
        <p:nvSpPr>
          <p:cNvPr id="188" name="Google Shape;188;p12"/>
          <p:cNvSpPr txBox="1"/>
          <p:nvPr/>
        </p:nvSpPr>
        <p:spPr>
          <a:xfrm>
            <a:off x="585564" y="491694"/>
            <a:ext cx="17116800" cy="2990100"/>
          </a:xfrm>
          <a:prstGeom prst="rect">
            <a:avLst/>
          </a:prstGeom>
          <a:noFill/>
          <a:ln>
            <a:noFill/>
          </a:ln>
        </p:spPr>
        <p:txBody>
          <a:bodyPr anchorCtr="0" anchor="t" bIns="0" lIns="0" spcFirstLastPara="1" rIns="0" wrap="square" tIns="0">
            <a:spAutoFit/>
          </a:bodyPr>
          <a:lstStyle/>
          <a:p>
            <a:pPr indent="0" lvl="0" marL="0" marR="0" rtl="0" algn="l">
              <a:lnSpc>
                <a:spcPct val="140037"/>
              </a:lnSpc>
              <a:spcBef>
                <a:spcPts val="0"/>
              </a:spcBef>
              <a:spcAft>
                <a:spcPts val="0"/>
              </a:spcAft>
              <a:buNone/>
            </a:pPr>
            <a:r>
              <a:rPr b="0" i="0" lang="en-US" sz="3734" u="none" cap="none" strike="noStrike">
                <a:solidFill>
                  <a:srgbClr val="FFFFFF"/>
                </a:solidFill>
                <a:latin typeface="Arial"/>
                <a:ea typeface="Arial"/>
                <a:cs typeface="Arial"/>
                <a:sym typeface="Arial"/>
              </a:rPr>
              <a:t>Trong bài báo này, Logistic Regression là mô hình phân loại truyền thống thường được sử dụng trong dựa trên thuật toán phân loại nút mạng xã hội truyền thống trên vòng lặp. Mô hình chỉ sử dụng các đặc điểm của các nút làm đầu vào của bộ phân loại và không sử dụng thông tin cấu trúc của dữ liệu</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A827F"/>
        </a:solidFill>
      </p:bgPr>
    </p:bg>
    <p:spTree>
      <p:nvGrpSpPr>
        <p:cNvPr id="192" name="Shape 192"/>
        <p:cNvGrpSpPr/>
        <p:nvPr/>
      </p:nvGrpSpPr>
      <p:grpSpPr>
        <a:xfrm>
          <a:off x="0" y="0"/>
          <a:ext cx="0" cy="0"/>
          <a:chOff x="0" y="0"/>
          <a:chExt cx="0" cy="0"/>
        </a:xfrm>
      </p:grpSpPr>
      <p:sp>
        <p:nvSpPr>
          <p:cNvPr id="193" name="Google Shape;193;p13"/>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194" name="Google Shape;194;p13"/>
          <p:cNvSpPr/>
          <p:nvPr/>
        </p:nvSpPr>
        <p:spPr>
          <a:xfrm>
            <a:off x="5183047" y="5735365"/>
            <a:ext cx="7921905" cy="4264555"/>
          </a:xfrm>
          <a:custGeom>
            <a:rect b="b" l="l" r="r" t="t"/>
            <a:pathLst>
              <a:path extrusionOk="0" h="4264555" w="7921905">
                <a:moveTo>
                  <a:pt x="0" y="0"/>
                </a:moveTo>
                <a:lnTo>
                  <a:pt x="7921906" y="0"/>
                </a:lnTo>
                <a:lnTo>
                  <a:pt x="7921906" y="4264556"/>
                </a:lnTo>
                <a:lnTo>
                  <a:pt x="0" y="4264556"/>
                </a:lnTo>
                <a:lnTo>
                  <a:pt x="0" y="0"/>
                </a:lnTo>
                <a:close/>
              </a:path>
            </a:pathLst>
          </a:custGeom>
          <a:blipFill rotWithShape="1">
            <a:blip r:embed="rId4">
              <a:alphaModFix/>
            </a:blip>
            <a:stretch>
              <a:fillRect b="0" l="0" r="0" t="0"/>
            </a:stretch>
          </a:blipFill>
          <a:ln>
            <a:noFill/>
          </a:ln>
        </p:spPr>
      </p:sp>
      <p:sp>
        <p:nvSpPr>
          <p:cNvPr id="195" name="Google Shape;195;p13"/>
          <p:cNvSpPr txBox="1"/>
          <p:nvPr/>
        </p:nvSpPr>
        <p:spPr>
          <a:xfrm>
            <a:off x="594523" y="904875"/>
            <a:ext cx="16560860" cy="1084883"/>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en-US" sz="6343" u="none" cap="none" strike="noStrike">
                <a:solidFill>
                  <a:srgbClr val="FFFFFF"/>
                </a:solidFill>
                <a:latin typeface="Arial"/>
                <a:ea typeface="Arial"/>
                <a:cs typeface="Arial"/>
                <a:sym typeface="Arial"/>
              </a:rPr>
              <a:t>2. Hồi quy Logistic hoạt động như thế nào?</a:t>
            </a:r>
            <a:endParaRPr/>
          </a:p>
        </p:txBody>
      </p:sp>
      <p:sp>
        <p:nvSpPr>
          <p:cNvPr id="196" name="Google Shape;196;p13"/>
          <p:cNvSpPr txBox="1"/>
          <p:nvPr/>
        </p:nvSpPr>
        <p:spPr>
          <a:xfrm>
            <a:off x="759653" y="3544249"/>
            <a:ext cx="16230600" cy="1952992"/>
          </a:xfrm>
          <a:prstGeom prst="rect">
            <a:avLst/>
          </a:prstGeom>
          <a:noFill/>
          <a:ln>
            <a:noFill/>
          </a:ln>
        </p:spPr>
        <p:txBody>
          <a:bodyPr anchorCtr="0" anchor="t" bIns="0" lIns="0" spcFirstLastPara="1" rIns="0" wrap="square" tIns="0">
            <a:spAutoFit/>
          </a:bodyPr>
          <a:lstStyle/>
          <a:p>
            <a:pPr indent="0" lvl="0" marL="0" marR="0" rtl="0" algn="l">
              <a:lnSpc>
                <a:spcPct val="140037"/>
              </a:lnSpc>
              <a:spcBef>
                <a:spcPts val="0"/>
              </a:spcBef>
              <a:spcAft>
                <a:spcPts val="0"/>
              </a:spcAft>
              <a:buNone/>
            </a:pPr>
            <a:r>
              <a:rPr b="0" i="0" lang="en-US" sz="3734" u="none" cap="none" strike="noStrike">
                <a:solidFill>
                  <a:srgbClr val="FFFFFF"/>
                </a:solidFill>
                <a:latin typeface="Arial"/>
                <a:ea typeface="Arial"/>
                <a:cs typeface="Arial"/>
                <a:sym typeface="Arial"/>
              </a:rPr>
              <a:t>Hồi quy Logistic làm việc dựa trên nguyên tắc của hàm sigmoid – một hàm phi tuyến tự chuyển đầu vào của nó thành xác suất thuộc về một trong hai lớp nhị phân.</a:t>
            </a:r>
            <a:endParaRPr/>
          </a:p>
        </p:txBody>
      </p:sp>
      <p:sp>
        <p:nvSpPr>
          <p:cNvPr id="197" name="Google Shape;197;p13"/>
          <p:cNvSpPr txBox="1"/>
          <p:nvPr/>
        </p:nvSpPr>
        <p:spPr>
          <a:xfrm>
            <a:off x="692978" y="2538752"/>
            <a:ext cx="4174182" cy="844550"/>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4999" u="none" cap="none" strike="noStrike">
                <a:solidFill>
                  <a:srgbClr val="0A4154"/>
                </a:solidFill>
                <a:latin typeface="Arial"/>
                <a:ea typeface="Arial"/>
                <a:cs typeface="Arial"/>
                <a:sym typeface="Arial"/>
              </a:rPr>
              <a:t>Hàm sigmoid: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A827F"/>
        </a:solidFill>
      </p:bgPr>
    </p:bg>
    <p:spTree>
      <p:nvGrpSpPr>
        <p:cNvPr id="201" name="Shape 201"/>
        <p:cNvGrpSpPr/>
        <p:nvPr/>
      </p:nvGrpSpPr>
      <p:grpSpPr>
        <a:xfrm>
          <a:off x="0" y="0"/>
          <a:ext cx="0" cy="0"/>
          <a:chOff x="0" y="0"/>
          <a:chExt cx="0" cy="0"/>
        </a:xfrm>
      </p:grpSpPr>
      <p:sp>
        <p:nvSpPr>
          <p:cNvPr id="202" name="Google Shape;202;p14"/>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grpSp>
        <p:nvGrpSpPr>
          <p:cNvPr id="203" name="Google Shape;203;p14"/>
          <p:cNvGrpSpPr/>
          <p:nvPr/>
        </p:nvGrpSpPr>
        <p:grpSpPr>
          <a:xfrm>
            <a:off x="4419869" y="1703585"/>
            <a:ext cx="9448262" cy="2055104"/>
            <a:chOff x="0" y="-28575"/>
            <a:chExt cx="2488431" cy="541262"/>
          </a:xfrm>
        </p:grpSpPr>
        <p:sp>
          <p:nvSpPr>
            <p:cNvPr id="204" name="Google Shape;204;p14"/>
            <p:cNvSpPr/>
            <p:nvPr/>
          </p:nvSpPr>
          <p:spPr>
            <a:xfrm>
              <a:off x="0" y="0"/>
              <a:ext cx="2488431" cy="512687"/>
            </a:xfrm>
            <a:custGeom>
              <a:rect b="b" l="l" r="r" t="t"/>
              <a:pathLst>
                <a:path extrusionOk="0" h="512687" w="2488431">
                  <a:moveTo>
                    <a:pt x="41789" y="0"/>
                  </a:moveTo>
                  <a:lnTo>
                    <a:pt x="2446642" y="0"/>
                  </a:lnTo>
                  <a:cubicBezTo>
                    <a:pt x="2457725" y="0"/>
                    <a:pt x="2468354" y="4403"/>
                    <a:pt x="2476191" y="12240"/>
                  </a:cubicBezTo>
                  <a:cubicBezTo>
                    <a:pt x="2484028" y="20077"/>
                    <a:pt x="2488431" y="30706"/>
                    <a:pt x="2488431" y="41789"/>
                  </a:cubicBezTo>
                  <a:lnTo>
                    <a:pt x="2488431" y="470898"/>
                  </a:lnTo>
                  <a:cubicBezTo>
                    <a:pt x="2488431" y="481981"/>
                    <a:pt x="2484028" y="492610"/>
                    <a:pt x="2476191" y="500447"/>
                  </a:cubicBezTo>
                  <a:cubicBezTo>
                    <a:pt x="2468354" y="508284"/>
                    <a:pt x="2457725" y="512687"/>
                    <a:pt x="2446642" y="512687"/>
                  </a:cubicBezTo>
                  <a:lnTo>
                    <a:pt x="41789" y="512687"/>
                  </a:lnTo>
                  <a:cubicBezTo>
                    <a:pt x="30706" y="512687"/>
                    <a:pt x="20077" y="508284"/>
                    <a:pt x="12240" y="500447"/>
                  </a:cubicBezTo>
                  <a:cubicBezTo>
                    <a:pt x="4403" y="492610"/>
                    <a:pt x="0" y="481981"/>
                    <a:pt x="0" y="470898"/>
                  </a:cubicBezTo>
                  <a:lnTo>
                    <a:pt x="0" y="41789"/>
                  </a:lnTo>
                  <a:cubicBezTo>
                    <a:pt x="0" y="30706"/>
                    <a:pt x="4403" y="20077"/>
                    <a:pt x="12240" y="12240"/>
                  </a:cubicBezTo>
                  <a:cubicBezTo>
                    <a:pt x="20077" y="4403"/>
                    <a:pt x="30706" y="0"/>
                    <a:pt x="41789" y="0"/>
                  </a:cubicBezTo>
                  <a:close/>
                </a:path>
              </a:pathLst>
            </a:custGeom>
            <a:solidFill>
              <a:srgbClr val="B3D1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txBox="1"/>
            <p:nvPr/>
          </p:nvSpPr>
          <p:spPr>
            <a:xfrm>
              <a:off x="0" y="-28575"/>
              <a:ext cx="2488431" cy="541262"/>
            </a:xfrm>
            <a:prstGeom prst="rect">
              <a:avLst/>
            </a:prstGeom>
            <a:noFill/>
            <a:ln>
              <a:noFill/>
            </a:ln>
          </p:spPr>
          <p:txBody>
            <a:bodyPr anchorCtr="0" anchor="ctr" bIns="50800" lIns="50800" spcFirstLastPara="1" rIns="50800" wrap="square" tIns="50800">
              <a:noAutofit/>
            </a:bodyPr>
            <a:lstStyle/>
            <a:p>
              <a:pPr indent="0" lvl="0" marL="0" marR="0" rtl="0" algn="ctr">
                <a:lnSpc>
                  <a:spcPct val="11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6" name="Google Shape;206;p14"/>
          <p:cNvSpPr/>
          <p:nvPr/>
        </p:nvSpPr>
        <p:spPr>
          <a:xfrm>
            <a:off x="4232881" y="1281502"/>
            <a:ext cx="9822237" cy="2727688"/>
          </a:xfrm>
          <a:custGeom>
            <a:rect b="b" l="l" r="r" t="t"/>
            <a:pathLst>
              <a:path extrusionOk="0" h="2727688" w="9822237">
                <a:moveTo>
                  <a:pt x="0" y="0"/>
                </a:moveTo>
                <a:lnTo>
                  <a:pt x="9822238" y="0"/>
                </a:lnTo>
                <a:lnTo>
                  <a:pt x="9822238" y="2727688"/>
                </a:lnTo>
                <a:lnTo>
                  <a:pt x="0" y="2727688"/>
                </a:lnTo>
                <a:lnTo>
                  <a:pt x="0" y="0"/>
                </a:lnTo>
                <a:close/>
              </a:path>
            </a:pathLst>
          </a:custGeom>
          <a:blipFill rotWithShape="1">
            <a:blip r:embed="rId4">
              <a:alphaModFix/>
            </a:blip>
            <a:stretch>
              <a:fillRect b="0" l="0" r="0" t="0"/>
            </a:stretch>
          </a:blipFill>
          <a:ln>
            <a:noFill/>
          </a:ln>
        </p:spPr>
      </p:sp>
      <p:sp>
        <p:nvSpPr>
          <p:cNvPr id="207" name="Google Shape;207;p14"/>
          <p:cNvSpPr txBox="1"/>
          <p:nvPr/>
        </p:nvSpPr>
        <p:spPr>
          <a:xfrm>
            <a:off x="364004" y="436952"/>
            <a:ext cx="11906475" cy="844550"/>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4999" u="none" cap="none" strike="noStrike">
                <a:solidFill>
                  <a:srgbClr val="FFFFFF"/>
                </a:solidFill>
                <a:latin typeface="Arial"/>
                <a:ea typeface="Arial"/>
                <a:cs typeface="Arial"/>
                <a:sym typeface="Arial"/>
              </a:rPr>
              <a:t>Hàm sigmoid được biểu diễn như sau:</a:t>
            </a:r>
            <a:endParaRPr/>
          </a:p>
        </p:txBody>
      </p:sp>
      <p:sp>
        <p:nvSpPr>
          <p:cNvPr id="208" name="Google Shape;208;p14"/>
          <p:cNvSpPr txBox="1"/>
          <p:nvPr/>
        </p:nvSpPr>
        <p:spPr>
          <a:xfrm>
            <a:off x="364004" y="4478337"/>
            <a:ext cx="3439419" cy="844550"/>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0" i="0" lang="en-US" sz="4999" u="none" cap="none" strike="noStrike">
                <a:solidFill>
                  <a:srgbClr val="FFFFFF"/>
                </a:solidFill>
                <a:latin typeface="Arial"/>
                <a:ea typeface="Arial"/>
                <a:cs typeface="Arial"/>
                <a:sym typeface="Arial"/>
              </a:rPr>
              <a:t>Tính chất:</a:t>
            </a:r>
            <a:endParaRPr/>
          </a:p>
        </p:txBody>
      </p:sp>
      <p:sp>
        <p:nvSpPr>
          <p:cNvPr id="209" name="Google Shape;209;p14"/>
          <p:cNvSpPr txBox="1"/>
          <p:nvPr/>
        </p:nvSpPr>
        <p:spPr>
          <a:xfrm>
            <a:off x="308608" y="5511613"/>
            <a:ext cx="17979392" cy="4168269"/>
          </a:xfrm>
          <a:prstGeom prst="rect">
            <a:avLst/>
          </a:prstGeom>
          <a:noFill/>
          <a:ln>
            <a:noFill/>
          </a:ln>
        </p:spPr>
        <p:txBody>
          <a:bodyPr anchorCtr="0" anchor="t" bIns="0" lIns="0" spcFirstLastPara="1" rIns="0" wrap="square" tIns="0">
            <a:spAutoFit/>
          </a:bodyPr>
          <a:lstStyle/>
          <a:p>
            <a:pPr indent="-403254" lvl="1" marL="806510" marR="0" rtl="0" algn="l">
              <a:lnSpc>
                <a:spcPct val="179057"/>
              </a:lnSpc>
              <a:spcBef>
                <a:spcPts val="0"/>
              </a:spcBef>
              <a:spcAft>
                <a:spcPts val="0"/>
              </a:spcAft>
              <a:buClr>
                <a:srgbClr val="FFFFFF"/>
              </a:buClr>
              <a:buSzPts val="3734"/>
              <a:buFont typeface="Arial"/>
              <a:buChar char="•"/>
            </a:pPr>
            <a:r>
              <a:rPr b="0" i="0" lang="en-US" sz="3734" u="none" cap="none" strike="noStrike">
                <a:solidFill>
                  <a:srgbClr val="FFFFFF"/>
                </a:solidFill>
                <a:latin typeface="Arial"/>
                <a:ea typeface="Arial"/>
                <a:cs typeface="Arial"/>
                <a:sym typeface="Arial"/>
              </a:rPr>
              <a:t>Hàm liên tục, cho giá trị trong khoảng (0,1).</a:t>
            </a:r>
            <a:endParaRPr/>
          </a:p>
          <a:p>
            <a:pPr indent="-403254" lvl="1" marL="806510" marR="0" rtl="0" algn="l">
              <a:lnSpc>
                <a:spcPct val="179057"/>
              </a:lnSpc>
              <a:spcBef>
                <a:spcPts val="0"/>
              </a:spcBef>
              <a:spcAft>
                <a:spcPts val="0"/>
              </a:spcAft>
              <a:buClr>
                <a:srgbClr val="FFFFFF"/>
              </a:buClr>
              <a:buSzPts val="3734"/>
              <a:buFont typeface="Arial"/>
              <a:buChar char="•"/>
            </a:pPr>
            <a:r>
              <a:rPr b="0" i="0" lang="en-US" sz="3734" u="none" cap="none" strike="noStrike">
                <a:solidFill>
                  <a:srgbClr val="FFFFFF"/>
                </a:solidFill>
                <a:latin typeface="Arial"/>
                <a:ea typeface="Arial"/>
                <a:cs typeface="Arial"/>
                <a:sym typeface="Arial"/>
              </a:rPr>
              <a:t>Có đạo hàm trên mọi điểm.</a:t>
            </a:r>
            <a:endParaRPr/>
          </a:p>
          <a:p>
            <a:pPr indent="-403254" lvl="1" marL="806510" marR="0" rtl="0" algn="l">
              <a:lnSpc>
                <a:spcPct val="179057"/>
              </a:lnSpc>
              <a:spcBef>
                <a:spcPts val="0"/>
              </a:spcBef>
              <a:spcAft>
                <a:spcPts val="0"/>
              </a:spcAft>
              <a:buClr>
                <a:srgbClr val="FFFFFF"/>
              </a:buClr>
              <a:buSzPts val="3734"/>
              <a:buFont typeface="Arial"/>
              <a:buChar char="•"/>
            </a:pPr>
            <a:r>
              <a:rPr b="0" i="0" lang="en-US" sz="3734" u="none" cap="none" strike="noStrike">
                <a:solidFill>
                  <a:srgbClr val="FFFFFF"/>
                </a:solidFill>
                <a:latin typeface="Arial"/>
                <a:ea typeface="Arial"/>
                <a:cs typeface="Arial"/>
                <a:sym typeface="Arial"/>
              </a:rPr>
              <a:t>Hàm Sigmoid nhận đầu vào là một giá trị z bất kỳ, và trả về đầu ra là một giá trị xác suất nằm trong khoảng [0,1]. Khi áp dụng vào mô hình Hồi quy Logistic với đầu vào là ma trận dữ liệu X và trọng số w, ta có z=Xw.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A827F"/>
        </a:solidFill>
      </p:bgPr>
    </p:bg>
    <p:spTree>
      <p:nvGrpSpPr>
        <p:cNvPr id="213" name="Shape 213"/>
        <p:cNvGrpSpPr/>
        <p:nvPr/>
      </p:nvGrpSpPr>
      <p:grpSpPr>
        <a:xfrm>
          <a:off x="0" y="0"/>
          <a:ext cx="0" cy="0"/>
          <a:chOff x="0" y="0"/>
          <a:chExt cx="0" cy="0"/>
        </a:xfrm>
      </p:grpSpPr>
      <p:sp>
        <p:nvSpPr>
          <p:cNvPr id="214" name="Google Shape;214;p21"/>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215" name="Google Shape;215;p21"/>
          <p:cNvSpPr txBox="1"/>
          <p:nvPr/>
        </p:nvSpPr>
        <p:spPr>
          <a:xfrm>
            <a:off x="562871" y="635828"/>
            <a:ext cx="13363953" cy="1084883"/>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en-US" sz="6343" u="none" cap="none" strike="noStrike">
                <a:solidFill>
                  <a:srgbClr val="FFFFFF"/>
                </a:solidFill>
                <a:latin typeface="Arial"/>
                <a:ea typeface="Arial"/>
                <a:cs typeface="Arial"/>
                <a:sym typeface="Arial"/>
              </a:rPr>
              <a:t>3. Hạn chế của Logistic Regression</a:t>
            </a:r>
            <a:endParaRPr/>
          </a:p>
        </p:txBody>
      </p:sp>
      <p:sp>
        <p:nvSpPr>
          <p:cNvPr id="216" name="Google Shape;216;p21"/>
          <p:cNvSpPr txBox="1"/>
          <p:nvPr/>
        </p:nvSpPr>
        <p:spPr>
          <a:xfrm>
            <a:off x="324431" y="3800292"/>
            <a:ext cx="17639100" cy="2990100"/>
          </a:xfrm>
          <a:prstGeom prst="rect">
            <a:avLst/>
          </a:prstGeom>
          <a:noFill/>
          <a:ln>
            <a:noFill/>
          </a:ln>
        </p:spPr>
        <p:txBody>
          <a:bodyPr anchorCtr="0" anchor="t" bIns="0" lIns="0" spcFirstLastPara="1" rIns="0" wrap="square" tIns="0">
            <a:spAutoFit/>
          </a:bodyPr>
          <a:lstStyle/>
          <a:p>
            <a:pPr indent="-403254" lvl="1" marL="806509" marR="0" rtl="0" algn="l">
              <a:lnSpc>
                <a:spcPct val="140037"/>
              </a:lnSpc>
              <a:spcBef>
                <a:spcPts val="0"/>
              </a:spcBef>
              <a:spcAft>
                <a:spcPts val="0"/>
              </a:spcAft>
              <a:buClr>
                <a:srgbClr val="FFFFFF"/>
              </a:buClr>
              <a:buSzPts val="3734"/>
              <a:buFont typeface="Arial"/>
              <a:buChar char="•"/>
            </a:pPr>
            <a:r>
              <a:rPr b="0" i="0" lang="en-US" sz="3734" u="none" cap="none" strike="noStrike">
                <a:solidFill>
                  <a:srgbClr val="FFFFFF"/>
                </a:solidFill>
                <a:latin typeface="Arial"/>
                <a:ea typeface="Arial"/>
                <a:cs typeface="Arial"/>
                <a:sym typeface="Arial"/>
              </a:rPr>
              <a:t>Khả năng mô hình hóa phức tạp: Logistic Regression chỉ có thể mô hình hóa các quan hệ tuyến tính giữa biến đầu vào và biến mục tiêu, do đó không thể xử lý được các mối quan hệ phi tuyến tính hoặc cấu trúc phức tạp trong dữ liệu đồ thị.</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A827F"/>
        </a:solidFill>
      </p:bgPr>
    </p:bg>
    <p:spTree>
      <p:nvGrpSpPr>
        <p:cNvPr id="220" name="Shape 220"/>
        <p:cNvGrpSpPr/>
        <p:nvPr/>
      </p:nvGrpSpPr>
      <p:grpSpPr>
        <a:xfrm>
          <a:off x="0" y="0"/>
          <a:ext cx="0" cy="0"/>
          <a:chOff x="0" y="0"/>
          <a:chExt cx="0" cy="0"/>
        </a:xfrm>
      </p:grpSpPr>
      <p:sp>
        <p:nvSpPr>
          <p:cNvPr id="221" name="Google Shape;221;p22"/>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222" name="Google Shape;222;p22"/>
          <p:cNvSpPr txBox="1"/>
          <p:nvPr/>
        </p:nvSpPr>
        <p:spPr>
          <a:xfrm>
            <a:off x="324431" y="2485842"/>
            <a:ext cx="17639138" cy="5239117"/>
          </a:xfrm>
          <a:prstGeom prst="rect">
            <a:avLst/>
          </a:prstGeom>
          <a:noFill/>
          <a:ln>
            <a:noFill/>
          </a:ln>
        </p:spPr>
        <p:txBody>
          <a:bodyPr anchorCtr="0" anchor="t" bIns="0" lIns="0" spcFirstLastPara="1" rIns="0" wrap="square" tIns="0">
            <a:spAutoFit/>
          </a:bodyPr>
          <a:lstStyle/>
          <a:p>
            <a:pPr indent="-403254" lvl="1" marL="806510" marR="0" rtl="0" algn="l">
              <a:lnSpc>
                <a:spcPct val="140037"/>
              </a:lnSpc>
              <a:spcBef>
                <a:spcPts val="0"/>
              </a:spcBef>
              <a:spcAft>
                <a:spcPts val="0"/>
              </a:spcAft>
              <a:buClr>
                <a:srgbClr val="FFFFFF"/>
              </a:buClr>
              <a:buSzPts val="3734"/>
              <a:buFont typeface="Arial"/>
              <a:buChar char="•"/>
            </a:pPr>
            <a:r>
              <a:rPr b="0" i="0" lang="en-US" sz="3734" u="none" cap="none" strike="noStrike">
                <a:solidFill>
                  <a:srgbClr val="FFFFFF"/>
                </a:solidFill>
                <a:latin typeface="Arial"/>
                <a:ea typeface="Arial"/>
                <a:cs typeface="Arial"/>
                <a:sym typeface="Arial"/>
              </a:rPr>
              <a:t>Giả định về độc lập của các biến: Logistic Regression giả định rằng các biến đầu vào độc lập với nhau, điều này không phù hợp cho dữ liệu đồ thị với các đặc tính mạng lưới phức tạp.</a:t>
            </a:r>
            <a:endParaRPr/>
          </a:p>
          <a:p>
            <a:pPr indent="0" lvl="0" marL="0" marR="0" rtl="0" algn="l">
              <a:lnSpc>
                <a:spcPct val="140000"/>
              </a:lnSpc>
              <a:spcBef>
                <a:spcPts val="0"/>
              </a:spcBef>
              <a:spcAft>
                <a:spcPts val="0"/>
              </a:spcAft>
              <a:buNone/>
            </a:pPr>
            <a:r>
              <a:t/>
            </a:r>
            <a:endParaRPr b="0" i="0" sz="3734" u="none" cap="none" strike="noStrike">
              <a:solidFill>
                <a:srgbClr val="FFFFFF"/>
              </a:solidFill>
              <a:latin typeface="Arial"/>
              <a:ea typeface="Arial"/>
              <a:cs typeface="Arial"/>
              <a:sym typeface="Arial"/>
            </a:endParaRPr>
          </a:p>
          <a:p>
            <a:pPr indent="-403254" lvl="1" marL="806510" marR="0" rtl="0" algn="l">
              <a:lnSpc>
                <a:spcPct val="140037"/>
              </a:lnSpc>
              <a:spcBef>
                <a:spcPts val="0"/>
              </a:spcBef>
              <a:spcAft>
                <a:spcPts val="0"/>
              </a:spcAft>
              <a:buClr>
                <a:srgbClr val="FFFFFF"/>
              </a:buClr>
              <a:buSzPts val="3734"/>
              <a:buFont typeface="Arial"/>
              <a:buChar char="•"/>
            </a:pPr>
            <a:r>
              <a:rPr b="0" i="0" lang="en-US" sz="3734" u="none" cap="none" strike="noStrike">
                <a:solidFill>
                  <a:srgbClr val="FFFFFF"/>
                </a:solidFill>
                <a:latin typeface="Arial"/>
                <a:ea typeface="Arial"/>
                <a:cs typeface="Arial"/>
                <a:sym typeface="Arial"/>
              </a:rPr>
              <a:t>Khả năng xử lý đặc trưng phiêu lưu (non-Euclidean features): Logistic Regression không thể xử lý các đặc trưng phiêu lưu như cấu trúc đồ thị hay thông tin về láng giềng của các đỉnh.</a:t>
            </a:r>
            <a:endParaRPr/>
          </a:p>
          <a:p>
            <a:pPr indent="0" lvl="0" marL="0" marR="0" rtl="0" algn="l">
              <a:lnSpc>
                <a:spcPct val="140000"/>
              </a:lnSpc>
              <a:spcBef>
                <a:spcPts val="0"/>
              </a:spcBef>
              <a:spcAft>
                <a:spcPts val="0"/>
              </a:spcAft>
              <a:buNone/>
            </a:pPr>
            <a:r>
              <a:t/>
            </a:r>
            <a:endParaRPr b="0" i="0" sz="3734"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228" name="Google Shape;228;p23"/>
          <p:cNvSpPr/>
          <p:nvPr/>
        </p:nvSpPr>
        <p:spPr>
          <a:xfrm rot="-1059711">
            <a:off x="-5312577" y="-4207130"/>
            <a:ext cx="13382206" cy="9124231"/>
          </a:xfrm>
          <a:custGeom>
            <a:rect b="b" l="l" r="r" t="t"/>
            <a:pathLst>
              <a:path extrusionOk="0" h="9124231" w="13382206">
                <a:moveTo>
                  <a:pt x="0" y="0"/>
                </a:moveTo>
                <a:lnTo>
                  <a:pt x="13382206" y="0"/>
                </a:lnTo>
                <a:lnTo>
                  <a:pt x="13382206" y="9124231"/>
                </a:lnTo>
                <a:lnTo>
                  <a:pt x="0" y="9124231"/>
                </a:lnTo>
                <a:lnTo>
                  <a:pt x="0" y="0"/>
                </a:lnTo>
                <a:close/>
              </a:path>
            </a:pathLst>
          </a:custGeom>
          <a:blipFill rotWithShape="1">
            <a:blip r:embed="rId4">
              <a:alphaModFix/>
            </a:blip>
            <a:stretch>
              <a:fillRect b="0" l="0" r="0" t="0"/>
            </a:stretch>
          </a:blipFill>
          <a:ln>
            <a:noFill/>
          </a:ln>
        </p:spPr>
      </p:sp>
      <p:sp>
        <p:nvSpPr>
          <p:cNvPr id="229" name="Google Shape;229;p23"/>
          <p:cNvSpPr txBox="1"/>
          <p:nvPr/>
        </p:nvSpPr>
        <p:spPr>
          <a:xfrm>
            <a:off x="3729372" y="3824287"/>
            <a:ext cx="9649619" cy="26289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b="0" i="0" lang="en-US" sz="17198" u="none" cap="none" strike="noStrike">
                <a:solidFill>
                  <a:srgbClr val="FFFFFF"/>
                </a:solidFill>
                <a:latin typeface="Cabin"/>
                <a:ea typeface="Cabin"/>
                <a:cs typeface="Cabin"/>
                <a:sym typeface="Cabin"/>
              </a:rPr>
              <a:t>DeepWalk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235" name="Google Shape;235;p24"/>
          <p:cNvSpPr/>
          <p:nvPr/>
        </p:nvSpPr>
        <p:spPr>
          <a:xfrm rot="-1059711">
            <a:off x="-5312577" y="-4207130"/>
            <a:ext cx="13382206" cy="9124231"/>
          </a:xfrm>
          <a:custGeom>
            <a:rect b="b" l="l" r="r" t="t"/>
            <a:pathLst>
              <a:path extrusionOk="0" h="9124231" w="13382206">
                <a:moveTo>
                  <a:pt x="0" y="0"/>
                </a:moveTo>
                <a:lnTo>
                  <a:pt x="13382206" y="0"/>
                </a:lnTo>
                <a:lnTo>
                  <a:pt x="13382206" y="9124231"/>
                </a:lnTo>
                <a:lnTo>
                  <a:pt x="0" y="9124231"/>
                </a:lnTo>
                <a:lnTo>
                  <a:pt x="0" y="0"/>
                </a:lnTo>
                <a:close/>
              </a:path>
            </a:pathLst>
          </a:custGeom>
          <a:blipFill rotWithShape="1">
            <a:blip r:embed="rId4">
              <a:alphaModFix/>
            </a:blip>
            <a:stretch>
              <a:fillRect b="0" l="0" r="0" t="0"/>
            </a:stretch>
          </a:blipFill>
          <a:ln>
            <a:noFill/>
          </a:ln>
          <a:effectLst>
            <a:reflection blurRad="0" dir="5400000" dist="38100" endA="0" endPos="30000" fadeDir="5400012" kx="0" rotWithShape="0" algn="bl" stA="40000" stPos="0" sy="-100000" ky="0"/>
          </a:effectLst>
        </p:spPr>
      </p:sp>
      <p:sp>
        <p:nvSpPr>
          <p:cNvPr id="236" name="Google Shape;236;p24"/>
          <p:cNvSpPr/>
          <p:nvPr/>
        </p:nvSpPr>
        <p:spPr>
          <a:xfrm>
            <a:off x="2596320" y="5662170"/>
            <a:ext cx="13488926" cy="2899324"/>
          </a:xfrm>
          <a:custGeom>
            <a:rect b="b" l="l" r="r" t="t"/>
            <a:pathLst>
              <a:path extrusionOk="0" h="2899324" w="13488926">
                <a:moveTo>
                  <a:pt x="0" y="0"/>
                </a:moveTo>
                <a:lnTo>
                  <a:pt x="13488927" y="0"/>
                </a:lnTo>
                <a:lnTo>
                  <a:pt x="13488927" y="2899324"/>
                </a:lnTo>
                <a:lnTo>
                  <a:pt x="0" y="2899324"/>
                </a:lnTo>
                <a:lnTo>
                  <a:pt x="0" y="0"/>
                </a:lnTo>
                <a:close/>
              </a:path>
            </a:pathLst>
          </a:custGeom>
          <a:blipFill rotWithShape="1">
            <a:blip r:embed="rId5">
              <a:alphaModFix/>
            </a:blip>
            <a:stretch>
              <a:fillRect b="0" l="0" r="0" t="0"/>
            </a:stretch>
          </a:blipFill>
          <a:ln>
            <a:noFill/>
          </a:ln>
        </p:spPr>
      </p:sp>
      <p:sp>
        <p:nvSpPr>
          <p:cNvPr id="237" name="Google Shape;237;p24"/>
          <p:cNvSpPr txBox="1"/>
          <p:nvPr/>
        </p:nvSpPr>
        <p:spPr>
          <a:xfrm>
            <a:off x="577965" y="971550"/>
            <a:ext cx="17120821" cy="42481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 DeepWalk, một phương pháp tiếp cận mới để tìm hiểu các biểu diễn tiềm ẩn của các đỉnh trong mạng. Những biểu diễn tiềm ẩn này mã hóa các mối quan hệ xã hội trong một không gian vectơ liên tục, dễ dàng được các mô hình thống kê khai thác. Deep-Walk khái quát những tiến bộ gần đây trong mô hình hóa ngôn ngữ và học tính năng không giám sát (hoặc học sâu) từ chuỗi từ đến biểu đồ.</a:t>
            </a:r>
            <a:endParaRPr/>
          </a:p>
          <a:p>
            <a:pPr indent="0" lvl="0" marL="0" marR="0" rtl="0" algn="l">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 DeepWalk sử dụng thông tin cục bộ thu được từ các bước đi ngẫu nhiên được cắt ngắn để tìm hiểu các biểu diễn tiềm ẩn bằng cách coi các bước đi tương đương với các câu. </a:t>
            </a:r>
            <a:endParaRPr/>
          </a:p>
          <a:p>
            <a:pPr indent="0" lvl="0" marL="0" marR="0" rtl="0" algn="l">
              <a:lnSpc>
                <a:spcPct val="140000"/>
              </a:lnSpc>
              <a:spcBef>
                <a:spcPts val="0"/>
              </a:spcBef>
              <a:spcAft>
                <a:spcPts val="0"/>
              </a:spcAft>
              <a:buNone/>
            </a:pPr>
            <a:r>
              <a:t/>
            </a:r>
            <a:endParaRPr b="0" i="0" sz="3000" u="none" cap="none" strike="noStrike">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243" name="Google Shape;243;p25"/>
          <p:cNvSpPr/>
          <p:nvPr/>
        </p:nvSpPr>
        <p:spPr>
          <a:xfrm rot="-1059711">
            <a:off x="-5312577" y="-4207130"/>
            <a:ext cx="13382206" cy="9124231"/>
          </a:xfrm>
          <a:custGeom>
            <a:rect b="b" l="l" r="r" t="t"/>
            <a:pathLst>
              <a:path extrusionOk="0" h="9124231" w="13382206">
                <a:moveTo>
                  <a:pt x="0" y="0"/>
                </a:moveTo>
                <a:lnTo>
                  <a:pt x="13382206" y="0"/>
                </a:lnTo>
                <a:lnTo>
                  <a:pt x="13382206" y="9124231"/>
                </a:lnTo>
                <a:lnTo>
                  <a:pt x="0" y="9124231"/>
                </a:lnTo>
                <a:lnTo>
                  <a:pt x="0" y="0"/>
                </a:lnTo>
                <a:close/>
              </a:path>
            </a:pathLst>
          </a:custGeom>
          <a:blipFill rotWithShape="1">
            <a:blip r:embed="rId4">
              <a:alphaModFix/>
            </a:blip>
            <a:stretch>
              <a:fillRect b="0" l="0" r="0" t="0"/>
            </a:stretch>
          </a:blipFill>
          <a:ln>
            <a:noFill/>
          </a:ln>
        </p:spPr>
      </p:sp>
      <p:sp>
        <p:nvSpPr>
          <p:cNvPr id="244" name="Google Shape;244;p25"/>
          <p:cNvSpPr/>
          <p:nvPr/>
        </p:nvSpPr>
        <p:spPr>
          <a:xfrm>
            <a:off x="1028700" y="2613743"/>
            <a:ext cx="7862944" cy="5784880"/>
          </a:xfrm>
          <a:custGeom>
            <a:rect b="b" l="l" r="r" t="t"/>
            <a:pathLst>
              <a:path extrusionOk="0" h="5784880" w="7862944">
                <a:moveTo>
                  <a:pt x="0" y="0"/>
                </a:moveTo>
                <a:lnTo>
                  <a:pt x="7862944" y="0"/>
                </a:lnTo>
                <a:lnTo>
                  <a:pt x="7862944" y="5784880"/>
                </a:lnTo>
                <a:lnTo>
                  <a:pt x="0" y="5784880"/>
                </a:lnTo>
                <a:lnTo>
                  <a:pt x="0" y="0"/>
                </a:lnTo>
                <a:close/>
              </a:path>
            </a:pathLst>
          </a:custGeom>
          <a:blipFill rotWithShape="1">
            <a:blip r:embed="rId5">
              <a:alphaModFix/>
            </a:blip>
            <a:stretch>
              <a:fillRect b="0" l="0" r="0" t="0"/>
            </a:stretch>
          </a:blipFill>
          <a:ln>
            <a:noFill/>
          </a:ln>
        </p:spPr>
      </p:sp>
      <p:sp>
        <p:nvSpPr>
          <p:cNvPr id="245" name="Google Shape;245;p25"/>
          <p:cNvSpPr/>
          <p:nvPr/>
        </p:nvSpPr>
        <p:spPr>
          <a:xfrm>
            <a:off x="9521110" y="4428100"/>
            <a:ext cx="8317879" cy="2990209"/>
          </a:xfrm>
          <a:custGeom>
            <a:rect b="b" l="l" r="r" t="t"/>
            <a:pathLst>
              <a:path extrusionOk="0" h="2990209" w="8317879">
                <a:moveTo>
                  <a:pt x="0" y="0"/>
                </a:moveTo>
                <a:lnTo>
                  <a:pt x="8317880" y="0"/>
                </a:lnTo>
                <a:lnTo>
                  <a:pt x="8317880" y="2990209"/>
                </a:lnTo>
                <a:lnTo>
                  <a:pt x="0" y="2990209"/>
                </a:lnTo>
                <a:lnTo>
                  <a:pt x="0" y="0"/>
                </a:lnTo>
                <a:close/>
              </a:path>
            </a:pathLst>
          </a:custGeom>
          <a:blipFill rotWithShape="1">
            <a:blip r:embed="rId6">
              <a:alphaModFix/>
            </a:blip>
            <a:stretch>
              <a:fillRect b="0" l="-583" r="-583" t="0"/>
            </a:stretch>
          </a:blipFill>
          <a:ln>
            <a:noFill/>
          </a:ln>
        </p:spPr>
      </p:sp>
      <p:sp>
        <p:nvSpPr>
          <p:cNvPr id="246" name="Google Shape;246;p25"/>
          <p:cNvSpPr txBox="1"/>
          <p:nvPr/>
        </p:nvSpPr>
        <p:spPr>
          <a:xfrm>
            <a:off x="1028740" y="904875"/>
            <a:ext cx="6425605" cy="1078230"/>
          </a:xfrm>
          <a:prstGeom prst="rect">
            <a:avLst/>
          </a:prstGeom>
          <a:noFill/>
          <a:ln>
            <a:noFill/>
          </a:ln>
        </p:spPr>
        <p:txBody>
          <a:bodyPr anchorCtr="0" anchor="t" bIns="0" lIns="0" spcFirstLastPara="1" rIns="0" wrap="square" tIns="0">
            <a:spAutoFit/>
          </a:bodyPr>
          <a:lstStyle/>
          <a:p>
            <a:pPr indent="0" lvl="0" marL="0" marR="0" rtl="0" algn="ctr">
              <a:lnSpc>
                <a:spcPct val="139984"/>
              </a:lnSpc>
              <a:spcBef>
                <a:spcPts val="0"/>
              </a:spcBef>
              <a:spcAft>
                <a:spcPts val="0"/>
              </a:spcAft>
              <a:buNone/>
            </a:pPr>
            <a:r>
              <a:rPr b="0" i="0" lang="en-US" sz="6300" u="none" cap="none" strike="noStrike">
                <a:solidFill>
                  <a:srgbClr val="FFFFFF"/>
                </a:solidFill>
                <a:latin typeface="Arial"/>
                <a:ea typeface="Arial"/>
                <a:cs typeface="Arial"/>
                <a:sym typeface="Arial"/>
              </a:rPr>
              <a:t>Mô tả thuật toán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rot="1522763">
            <a:off x="-574999" y="4192294"/>
            <a:ext cx="12814182" cy="11350724"/>
          </a:xfrm>
          <a:custGeom>
            <a:rect b="b" l="l" r="r" t="t"/>
            <a:pathLst>
              <a:path extrusionOk="0" h="11350724" w="12814182">
                <a:moveTo>
                  <a:pt x="0" y="0"/>
                </a:moveTo>
                <a:lnTo>
                  <a:pt x="12814182" y="0"/>
                </a:lnTo>
                <a:lnTo>
                  <a:pt x="12814182" y="11350723"/>
                </a:lnTo>
                <a:lnTo>
                  <a:pt x="0" y="11350723"/>
                </a:lnTo>
                <a:lnTo>
                  <a:pt x="0" y="0"/>
                </a:lnTo>
                <a:close/>
              </a:path>
            </a:pathLst>
          </a:custGeom>
          <a:blipFill rotWithShape="1">
            <a:blip r:embed="rId3">
              <a:alphaModFix/>
            </a:blip>
            <a:stretch>
              <a:fillRect b="0" l="0" r="0" t="0"/>
            </a:stretch>
          </a:blipFill>
          <a:ln>
            <a:noFill/>
          </a:ln>
        </p:spPr>
      </p:sp>
      <p:sp>
        <p:nvSpPr>
          <p:cNvPr id="94" name="Google Shape;94;p2"/>
          <p:cNvSpPr txBox="1"/>
          <p:nvPr/>
        </p:nvSpPr>
        <p:spPr>
          <a:xfrm>
            <a:off x="9144074" y="7744909"/>
            <a:ext cx="8115300" cy="1514475"/>
          </a:xfrm>
          <a:prstGeom prst="rect">
            <a:avLst/>
          </a:prstGeom>
          <a:noFill/>
          <a:ln>
            <a:noFill/>
          </a:ln>
        </p:spPr>
        <p:txBody>
          <a:bodyPr anchorCtr="0" anchor="t" bIns="0" lIns="0" spcFirstLastPara="1" rIns="0" wrap="square" tIns="0">
            <a:spAutoFit/>
          </a:bodyPr>
          <a:lstStyle/>
          <a:p>
            <a:pPr indent="0" lvl="0" marL="0" marR="0" rtl="0" algn="r">
              <a:lnSpc>
                <a:spcPct val="120002"/>
              </a:lnSpc>
              <a:spcBef>
                <a:spcPts val="0"/>
              </a:spcBef>
              <a:spcAft>
                <a:spcPts val="0"/>
              </a:spcAft>
              <a:buNone/>
            </a:pPr>
            <a:r>
              <a:rPr b="0" i="0" lang="en-US" sz="9999" u="none" cap="none" strike="noStrike">
                <a:solidFill>
                  <a:srgbClr val="0A4154"/>
                </a:solidFill>
                <a:latin typeface="Cabin"/>
                <a:ea typeface="Cabin"/>
                <a:cs typeface="Cabin"/>
                <a:sym typeface="Cabin"/>
              </a:rPr>
              <a:t>Mục lục</a:t>
            </a:r>
            <a:endParaRPr/>
          </a:p>
        </p:txBody>
      </p:sp>
      <p:sp>
        <p:nvSpPr>
          <p:cNvPr id="95" name="Google Shape;95;p2"/>
          <p:cNvSpPr txBox="1"/>
          <p:nvPr/>
        </p:nvSpPr>
        <p:spPr>
          <a:xfrm>
            <a:off x="1028700" y="962025"/>
            <a:ext cx="5396565" cy="54737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0A4154"/>
                </a:solidFill>
                <a:latin typeface="Cabin"/>
                <a:ea typeface="Cabin"/>
                <a:cs typeface="Cabin"/>
                <a:sym typeface="Cabin"/>
              </a:rPr>
              <a:t>Chương 1: Tổng quan đề tài</a:t>
            </a:r>
            <a:endParaRPr/>
          </a:p>
        </p:txBody>
      </p:sp>
      <p:sp>
        <p:nvSpPr>
          <p:cNvPr id="96" name="Google Shape;96;p2"/>
          <p:cNvSpPr txBox="1"/>
          <p:nvPr/>
        </p:nvSpPr>
        <p:spPr>
          <a:xfrm>
            <a:off x="1028700" y="1775460"/>
            <a:ext cx="16230600" cy="54737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0A4154"/>
                </a:solidFill>
                <a:latin typeface="Cabin"/>
                <a:ea typeface="Cabin"/>
                <a:cs typeface="Cabin"/>
                <a:sym typeface="Cabin"/>
              </a:rPr>
              <a:t>Chương 2: Logistic Regression</a:t>
            </a:r>
            <a:endParaRPr/>
          </a:p>
        </p:txBody>
      </p:sp>
      <p:sp>
        <p:nvSpPr>
          <p:cNvPr id="97" name="Google Shape;97;p2"/>
          <p:cNvSpPr txBox="1"/>
          <p:nvPr/>
        </p:nvSpPr>
        <p:spPr>
          <a:xfrm>
            <a:off x="1028700" y="2588895"/>
            <a:ext cx="16230674" cy="54737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0A4154"/>
                </a:solidFill>
                <a:latin typeface="Cabin"/>
                <a:ea typeface="Cabin"/>
                <a:cs typeface="Cabin"/>
                <a:sym typeface="Cabin"/>
              </a:rPr>
              <a:t>Chương 3: Thuật toán DeepWalk</a:t>
            </a:r>
            <a:endParaRPr/>
          </a:p>
        </p:txBody>
      </p:sp>
      <p:sp>
        <p:nvSpPr>
          <p:cNvPr id="98" name="Google Shape;98;p2"/>
          <p:cNvSpPr txBox="1"/>
          <p:nvPr/>
        </p:nvSpPr>
        <p:spPr>
          <a:xfrm>
            <a:off x="1028700" y="3402330"/>
            <a:ext cx="16230600" cy="54737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0A4154"/>
                </a:solidFill>
                <a:latin typeface="Cabin"/>
                <a:ea typeface="Cabin"/>
                <a:cs typeface="Cabin"/>
                <a:sym typeface="Cabin"/>
              </a:rPr>
              <a:t>Chương 4: GraphSAGE</a:t>
            </a:r>
            <a:endParaRPr/>
          </a:p>
        </p:txBody>
      </p:sp>
      <p:sp>
        <p:nvSpPr>
          <p:cNvPr id="99" name="Google Shape;99;p2"/>
          <p:cNvSpPr txBox="1"/>
          <p:nvPr/>
        </p:nvSpPr>
        <p:spPr>
          <a:xfrm>
            <a:off x="1028700" y="4215765"/>
            <a:ext cx="16230600" cy="54737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0A4154"/>
                </a:solidFill>
                <a:latin typeface="Cabin"/>
                <a:ea typeface="Cabin"/>
                <a:cs typeface="Cabin"/>
                <a:sym typeface="Cabin"/>
              </a:rPr>
              <a:t>Chương 5: Phân tích thực nghiệm</a:t>
            </a:r>
            <a:endParaRPr/>
          </a:p>
        </p:txBody>
      </p:sp>
      <p:sp>
        <p:nvSpPr>
          <p:cNvPr id="100" name="Google Shape;100;p2"/>
          <p:cNvSpPr txBox="1"/>
          <p:nvPr/>
        </p:nvSpPr>
        <p:spPr>
          <a:xfrm>
            <a:off x="1028700" y="5029200"/>
            <a:ext cx="16230600" cy="54737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0A4154"/>
                </a:solidFill>
                <a:latin typeface="Cabin"/>
                <a:ea typeface="Cabin"/>
                <a:cs typeface="Cabin"/>
                <a:sym typeface="Cabin"/>
              </a:rPr>
              <a:t>Chương 6: Kết luận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252" name="Google Shape;252;p26"/>
          <p:cNvSpPr/>
          <p:nvPr/>
        </p:nvSpPr>
        <p:spPr>
          <a:xfrm rot="-1059711">
            <a:off x="-7539611" y="-5752825"/>
            <a:ext cx="13382206" cy="9124231"/>
          </a:xfrm>
          <a:custGeom>
            <a:rect b="b" l="l" r="r" t="t"/>
            <a:pathLst>
              <a:path extrusionOk="0" h="9124231" w="13382206">
                <a:moveTo>
                  <a:pt x="0" y="0"/>
                </a:moveTo>
                <a:lnTo>
                  <a:pt x="13382205" y="0"/>
                </a:lnTo>
                <a:lnTo>
                  <a:pt x="13382205" y="9124231"/>
                </a:lnTo>
                <a:lnTo>
                  <a:pt x="0" y="9124231"/>
                </a:lnTo>
                <a:lnTo>
                  <a:pt x="0" y="0"/>
                </a:lnTo>
                <a:close/>
              </a:path>
            </a:pathLst>
          </a:custGeom>
          <a:blipFill rotWithShape="1">
            <a:blip r:embed="rId4">
              <a:alphaModFix/>
            </a:blip>
            <a:stretch>
              <a:fillRect b="0" l="0" r="0" t="0"/>
            </a:stretch>
          </a:blipFill>
          <a:ln>
            <a:noFill/>
          </a:ln>
        </p:spPr>
      </p:sp>
      <p:sp>
        <p:nvSpPr>
          <p:cNvPr id="253" name="Google Shape;253;p26"/>
          <p:cNvSpPr txBox="1"/>
          <p:nvPr/>
        </p:nvSpPr>
        <p:spPr>
          <a:xfrm>
            <a:off x="1028700" y="1419347"/>
            <a:ext cx="10356869" cy="107823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b="0" i="0" lang="en-US" sz="6300" u="none" cap="none" strike="noStrike">
                <a:solidFill>
                  <a:srgbClr val="FFFFFF"/>
                </a:solidFill>
                <a:latin typeface="Arial"/>
                <a:ea typeface="Arial"/>
                <a:cs typeface="Arial"/>
                <a:sym typeface="Arial"/>
              </a:rPr>
              <a:t>Hạn chế của DeepWalk</a:t>
            </a:r>
            <a:endParaRPr/>
          </a:p>
        </p:txBody>
      </p:sp>
      <p:sp>
        <p:nvSpPr>
          <p:cNvPr id="254" name="Google Shape;254;p26"/>
          <p:cNvSpPr txBox="1"/>
          <p:nvPr/>
        </p:nvSpPr>
        <p:spPr>
          <a:xfrm>
            <a:off x="1028700" y="3075062"/>
            <a:ext cx="16498483" cy="5408295"/>
          </a:xfrm>
          <a:prstGeom prst="rect">
            <a:avLst/>
          </a:prstGeom>
          <a:noFill/>
          <a:ln>
            <a:noFill/>
          </a:ln>
        </p:spPr>
        <p:txBody>
          <a:bodyPr anchorCtr="0" anchor="t" bIns="0" lIns="0" spcFirstLastPara="1" rIns="0" wrap="square" tIns="0">
            <a:spAutoFit/>
          </a:bodyPr>
          <a:lstStyle/>
          <a:p>
            <a:pPr indent="-313057" lvl="1" marL="626115" marR="0" rtl="0" algn="l">
              <a:lnSpc>
                <a:spcPct val="140000"/>
              </a:lnSpc>
              <a:spcBef>
                <a:spcPts val="0"/>
              </a:spcBef>
              <a:spcAft>
                <a:spcPts val="0"/>
              </a:spcAft>
              <a:buClr>
                <a:srgbClr val="FFFFFF"/>
              </a:buClr>
              <a:buSzPts val="2900"/>
              <a:buFont typeface="Arial"/>
              <a:buChar char="•"/>
            </a:pPr>
            <a:r>
              <a:rPr b="0" i="0" lang="en-US" sz="2900" u="none" cap="none" strike="noStrike">
                <a:solidFill>
                  <a:srgbClr val="FFFFFF"/>
                </a:solidFill>
                <a:latin typeface="Arial"/>
                <a:ea typeface="Arial"/>
                <a:cs typeface="Arial"/>
                <a:sym typeface="Arial"/>
              </a:rPr>
              <a:t>Khả năng hiểu cấu trúc đồ thị: dựa vào việc nhúng đồ thị bằng cách tạo ra các biểu diễn đỉnh từ các dự đoán của mô hình dự đoán từ ngữ (language model), điều này không cho phép nắm bắt được cấu trúc toàn diện của đồ thị.</a:t>
            </a:r>
            <a:endParaRPr/>
          </a:p>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Khả năng xử lý thông tin từ láng giềng: không thực hiện tổng hợp thông tin từ các láng giềng của các đỉnh, có thể bỏ qua thông tin quan trọng từ mối quan hệ giữa các đỉnh trong đồ thị.</a:t>
            </a:r>
            <a:endParaRPr/>
          </a:p>
          <a:p>
            <a:pPr indent="-323850" lvl="1" marL="647700" marR="0" rtl="0" algn="l">
              <a:lnSpc>
                <a:spcPct val="140000"/>
              </a:lnSpc>
              <a:spcBef>
                <a:spcPts val="0"/>
              </a:spcBef>
              <a:spcAft>
                <a:spcPts val="0"/>
              </a:spcAft>
              <a:buClr>
                <a:srgbClr val="FFFFFF"/>
              </a:buClr>
              <a:buSzPts val="3000"/>
              <a:buFont typeface="Arial"/>
              <a:buChar char="•"/>
            </a:pPr>
            <a:r>
              <a:rPr b="0" i="0" lang="en-US" sz="3000" u="none" cap="none" strike="noStrike">
                <a:solidFill>
                  <a:srgbClr val="FFFFFF"/>
                </a:solidFill>
                <a:latin typeface="Arial"/>
                <a:ea typeface="Arial"/>
                <a:cs typeface="Arial"/>
                <a:sym typeface="Arial"/>
              </a:rPr>
              <a:t>Khả năng mô hình hóa độ phức tạp: không thể mô hình hóa được cấu trúc phức tạp của dữ liệu đồ thị, đặc biệt là trong các mô hình học sâu cần phải xử lý những biểu diễn có kích thước lớn.</a:t>
            </a:r>
            <a:endParaRPr/>
          </a:p>
          <a:p>
            <a:pPr indent="0" lvl="0" marL="0" marR="0" rtl="0" algn="l">
              <a:lnSpc>
                <a:spcPct val="186633"/>
              </a:lnSpc>
              <a:spcBef>
                <a:spcPts val="0"/>
              </a:spcBef>
              <a:spcAft>
                <a:spcPts val="0"/>
              </a:spcAft>
              <a:buNone/>
            </a:pPr>
            <a:r>
              <a:t/>
            </a:r>
            <a:endParaRPr b="0" i="0" sz="3000" u="none" cap="none" strike="noStrike">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7"/>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260" name="Google Shape;260;p27"/>
          <p:cNvSpPr/>
          <p:nvPr/>
        </p:nvSpPr>
        <p:spPr>
          <a:xfrm rot="-1059711">
            <a:off x="-5312577" y="-4207130"/>
            <a:ext cx="13382206" cy="9124231"/>
          </a:xfrm>
          <a:custGeom>
            <a:rect b="b" l="l" r="r" t="t"/>
            <a:pathLst>
              <a:path extrusionOk="0" h="9124231" w="13382206">
                <a:moveTo>
                  <a:pt x="0" y="0"/>
                </a:moveTo>
                <a:lnTo>
                  <a:pt x="13382206" y="0"/>
                </a:lnTo>
                <a:lnTo>
                  <a:pt x="13382206" y="9124231"/>
                </a:lnTo>
                <a:lnTo>
                  <a:pt x="0" y="9124231"/>
                </a:lnTo>
                <a:lnTo>
                  <a:pt x="0" y="0"/>
                </a:lnTo>
                <a:close/>
              </a:path>
            </a:pathLst>
          </a:custGeom>
          <a:blipFill rotWithShape="1">
            <a:blip r:embed="rId4">
              <a:alphaModFix/>
            </a:blip>
            <a:stretch>
              <a:fillRect b="0" l="0" r="0" t="0"/>
            </a:stretch>
          </a:blipFill>
          <a:ln>
            <a:noFill/>
          </a:ln>
        </p:spPr>
      </p:sp>
      <p:sp>
        <p:nvSpPr>
          <p:cNvPr id="261" name="Google Shape;261;p27"/>
          <p:cNvSpPr txBox="1"/>
          <p:nvPr/>
        </p:nvSpPr>
        <p:spPr>
          <a:xfrm>
            <a:off x="3729372" y="3824287"/>
            <a:ext cx="10905530" cy="26289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b="0" i="0" lang="en-US" sz="17198" u="none" cap="none" strike="noStrike">
                <a:solidFill>
                  <a:srgbClr val="FFFFFF"/>
                </a:solidFill>
                <a:latin typeface="Cabin"/>
                <a:ea typeface="Cabin"/>
                <a:cs typeface="Cabin"/>
                <a:sym typeface="Cabin"/>
              </a:rPr>
              <a:t>GraphSAGE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267" name="Google Shape;267;p28"/>
          <p:cNvSpPr/>
          <p:nvPr/>
        </p:nvSpPr>
        <p:spPr>
          <a:xfrm rot="-1059711">
            <a:off x="-5312577" y="-4207130"/>
            <a:ext cx="13382206" cy="9124231"/>
          </a:xfrm>
          <a:custGeom>
            <a:rect b="b" l="l" r="r" t="t"/>
            <a:pathLst>
              <a:path extrusionOk="0" h="9124231" w="13382206">
                <a:moveTo>
                  <a:pt x="0" y="0"/>
                </a:moveTo>
                <a:lnTo>
                  <a:pt x="13382206" y="0"/>
                </a:lnTo>
                <a:lnTo>
                  <a:pt x="13382206" y="9124231"/>
                </a:lnTo>
                <a:lnTo>
                  <a:pt x="0" y="9124231"/>
                </a:lnTo>
                <a:lnTo>
                  <a:pt x="0" y="0"/>
                </a:lnTo>
                <a:close/>
              </a:path>
            </a:pathLst>
          </a:custGeom>
          <a:blipFill rotWithShape="1">
            <a:blip r:embed="rId4">
              <a:alphaModFix/>
            </a:blip>
            <a:stretch>
              <a:fillRect b="0" l="0" r="0" t="0"/>
            </a:stretch>
          </a:blipFill>
          <a:ln>
            <a:noFill/>
          </a:ln>
        </p:spPr>
      </p:sp>
      <p:sp>
        <p:nvSpPr>
          <p:cNvPr id="268" name="Google Shape;268;p28"/>
          <p:cNvSpPr/>
          <p:nvPr/>
        </p:nvSpPr>
        <p:spPr>
          <a:xfrm>
            <a:off x="1028700" y="2491318"/>
            <a:ext cx="4094446" cy="3919683"/>
          </a:xfrm>
          <a:custGeom>
            <a:rect b="b" l="l" r="r" t="t"/>
            <a:pathLst>
              <a:path extrusionOk="0" h="3919683" w="4094446">
                <a:moveTo>
                  <a:pt x="0" y="0"/>
                </a:moveTo>
                <a:lnTo>
                  <a:pt x="4094446" y="0"/>
                </a:lnTo>
                <a:lnTo>
                  <a:pt x="4094446" y="3919683"/>
                </a:lnTo>
                <a:lnTo>
                  <a:pt x="0" y="3919683"/>
                </a:lnTo>
                <a:lnTo>
                  <a:pt x="0" y="0"/>
                </a:lnTo>
                <a:close/>
              </a:path>
            </a:pathLst>
          </a:custGeom>
          <a:blipFill rotWithShape="1">
            <a:blip r:embed="rId5">
              <a:alphaModFix/>
            </a:blip>
            <a:stretch>
              <a:fillRect b="0" l="0" r="0" t="0"/>
            </a:stretch>
          </a:blipFill>
          <a:ln>
            <a:noFill/>
          </a:ln>
        </p:spPr>
      </p:sp>
      <p:sp>
        <p:nvSpPr>
          <p:cNvPr id="269" name="Google Shape;269;p28"/>
          <p:cNvSpPr/>
          <p:nvPr/>
        </p:nvSpPr>
        <p:spPr>
          <a:xfrm>
            <a:off x="6509789" y="2491318"/>
            <a:ext cx="5211726" cy="3919683"/>
          </a:xfrm>
          <a:custGeom>
            <a:rect b="b" l="l" r="r" t="t"/>
            <a:pathLst>
              <a:path extrusionOk="0" h="3919683" w="5211726">
                <a:moveTo>
                  <a:pt x="0" y="0"/>
                </a:moveTo>
                <a:lnTo>
                  <a:pt x="5211727" y="0"/>
                </a:lnTo>
                <a:lnTo>
                  <a:pt x="5211727" y="3919683"/>
                </a:lnTo>
                <a:lnTo>
                  <a:pt x="0" y="3919683"/>
                </a:lnTo>
                <a:lnTo>
                  <a:pt x="0" y="0"/>
                </a:lnTo>
                <a:close/>
              </a:path>
            </a:pathLst>
          </a:custGeom>
          <a:blipFill rotWithShape="1">
            <a:blip r:embed="rId6">
              <a:alphaModFix/>
            </a:blip>
            <a:stretch>
              <a:fillRect b="0" l="0" r="0" t="0"/>
            </a:stretch>
          </a:blipFill>
          <a:ln>
            <a:noFill/>
          </a:ln>
        </p:spPr>
      </p:sp>
      <p:sp>
        <p:nvSpPr>
          <p:cNvPr id="270" name="Google Shape;270;p28"/>
          <p:cNvSpPr/>
          <p:nvPr/>
        </p:nvSpPr>
        <p:spPr>
          <a:xfrm>
            <a:off x="13108160" y="2491318"/>
            <a:ext cx="4151140" cy="3719853"/>
          </a:xfrm>
          <a:custGeom>
            <a:rect b="b" l="l" r="r" t="t"/>
            <a:pathLst>
              <a:path extrusionOk="0" h="3719853" w="4151140">
                <a:moveTo>
                  <a:pt x="0" y="0"/>
                </a:moveTo>
                <a:lnTo>
                  <a:pt x="4151140" y="0"/>
                </a:lnTo>
                <a:lnTo>
                  <a:pt x="4151140" y="3719853"/>
                </a:lnTo>
                <a:lnTo>
                  <a:pt x="0" y="3719853"/>
                </a:lnTo>
                <a:lnTo>
                  <a:pt x="0" y="0"/>
                </a:lnTo>
                <a:close/>
              </a:path>
            </a:pathLst>
          </a:custGeom>
          <a:blipFill rotWithShape="1">
            <a:blip r:embed="rId7">
              <a:alphaModFix/>
            </a:blip>
            <a:stretch>
              <a:fillRect b="0" l="0" r="0" t="0"/>
            </a:stretch>
          </a:blipFill>
          <a:ln>
            <a:noFill/>
          </a:ln>
        </p:spPr>
      </p:sp>
      <p:sp>
        <p:nvSpPr>
          <p:cNvPr id="271" name="Google Shape;271;p28"/>
          <p:cNvSpPr txBox="1"/>
          <p:nvPr/>
        </p:nvSpPr>
        <p:spPr>
          <a:xfrm>
            <a:off x="1000353" y="7143750"/>
            <a:ext cx="16230600" cy="211455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GraphSAGE là một khung để học biểu diễn quy nạp trên các biểu đồ lớn. GraphSAGE được sử dụng để tạo biểu diễn vectơ chiều thấp cho các nút và đặc biệt hữu ích cho các biểu đồ có thông tin thuộc tính nút phong phú.</a:t>
            </a:r>
            <a:endParaRPr/>
          </a:p>
          <a:p>
            <a:pPr indent="0" lvl="0" marL="0" marR="0" rtl="0" algn="l">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Trong bài báo, GraphSAGE được sử dụng để phân loại nút trong mạng xã hội.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9"/>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277" name="Google Shape;277;p29"/>
          <p:cNvSpPr/>
          <p:nvPr/>
        </p:nvSpPr>
        <p:spPr>
          <a:xfrm rot="-1059711">
            <a:off x="-5312577" y="-4207130"/>
            <a:ext cx="13382206" cy="9124231"/>
          </a:xfrm>
          <a:custGeom>
            <a:rect b="b" l="l" r="r" t="t"/>
            <a:pathLst>
              <a:path extrusionOk="0" h="9124231" w="13382206">
                <a:moveTo>
                  <a:pt x="0" y="0"/>
                </a:moveTo>
                <a:lnTo>
                  <a:pt x="13382206" y="0"/>
                </a:lnTo>
                <a:lnTo>
                  <a:pt x="13382206" y="9124231"/>
                </a:lnTo>
                <a:lnTo>
                  <a:pt x="0" y="9124231"/>
                </a:lnTo>
                <a:lnTo>
                  <a:pt x="0" y="0"/>
                </a:lnTo>
                <a:close/>
              </a:path>
            </a:pathLst>
          </a:custGeom>
          <a:blipFill rotWithShape="1">
            <a:blip r:embed="rId4">
              <a:alphaModFix/>
            </a:blip>
            <a:stretch>
              <a:fillRect b="0" l="0" r="0" t="0"/>
            </a:stretch>
          </a:blipFill>
          <a:ln>
            <a:noFill/>
          </a:ln>
        </p:spPr>
      </p:sp>
      <p:sp>
        <p:nvSpPr>
          <p:cNvPr id="278" name="Google Shape;278;p29"/>
          <p:cNvSpPr/>
          <p:nvPr/>
        </p:nvSpPr>
        <p:spPr>
          <a:xfrm>
            <a:off x="5798896" y="2258276"/>
            <a:ext cx="6766483" cy="7569286"/>
          </a:xfrm>
          <a:custGeom>
            <a:rect b="b" l="l" r="r" t="t"/>
            <a:pathLst>
              <a:path extrusionOk="0" h="7569286" w="6766483">
                <a:moveTo>
                  <a:pt x="0" y="0"/>
                </a:moveTo>
                <a:lnTo>
                  <a:pt x="6766483" y="0"/>
                </a:lnTo>
                <a:lnTo>
                  <a:pt x="6766483" y="7569286"/>
                </a:lnTo>
                <a:lnTo>
                  <a:pt x="0" y="7569286"/>
                </a:lnTo>
                <a:lnTo>
                  <a:pt x="0" y="0"/>
                </a:lnTo>
                <a:close/>
              </a:path>
            </a:pathLst>
          </a:custGeom>
          <a:blipFill rotWithShape="1">
            <a:blip r:embed="rId5">
              <a:alphaModFix/>
            </a:blip>
            <a:stretch>
              <a:fillRect b="0" l="0" r="0" t="0"/>
            </a:stretch>
          </a:blipFill>
          <a:ln>
            <a:noFill/>
          </a:ln>
        </p:spPr>
      </p:sp>
      <p:sp>
        <p:nvSpPr>
          <p:cNvPr id="279" name="Google Shape;279;p29"/>
          <p:cNvSpPr txBox="1"/>
          <p:nvPr/>
        </p:nvSpPr>
        <p:spPr>
          <a:xfrm>
            <a:off x="1028740" y="904875"/>
            <a:ext cx="6425605" cy="1078230"/>
          </a:xfrm>
          <a:prstGeom prst="rect">
            <a:avLst/>
          </a:prstGeom>
          <a:noFill/>
          <a:ln>
            <a:noFill/>
          </a:ln>
        </p:spPr>
        <p:txBody>
          <a:bodyPr anchorCtr="0" anchor="t" bIns="0" lIns="0" spcFirstLastPara="1" rIns="0" wrap="square" tIns="0">
            <a:spAutoFit/>
          </a:bodyPr>
          <a:lstStyle/>
          <a:p>
            <a:pPr indent="0" lvl="0" marL="0" marR="0" rtl="0" algn="ctr">
              <a:lnSpc>
                <a:spcPct val="139984"/>
              </a:lnSpc>
              <a:spcBef>
                <a:spcPts val="0"/>
              </a:spcBef>
              <a:spcAft>
                <a:spcPts val="0"/>
              </a:spcAft>
              <a:buNone/>
            </a:pPr>
            <a:r>
              <a:rPr b="0" i="0" lang="en-US" sz="6300" u="none" cap="none" strike="noStrike">
                <a:solidFill>
                  <a:srgbClr val="FFFFFF"/>
                </a:solidFill>
                <a:latin typeface="Arial"/>
                <a:ea typeface="Arial"/>
                <a:cs typeface="Arial"/>
                <a:sym typeface="Arial"/>
              </a:rPr>
              <a:t>Mô tả thuật toán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p:nvPr/>
        </p:nvSpPr>
        <p:spPr>
          <a:xfrm>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8937" r="0" t="-28249"/>
            </a:stretch>
          </a:blipFill>
          <a:ln>
            <a:noFill/>
          </a:ln>
        </p:spPr>
      </p:sp>
      <p:sp>
        <p:nvSpPr>
          <p:cNvPr id="285" name="Google Shape;285;p30"/>
          <p:cNvSpPr/>
          <p:nvPr/>
        </p:nvSpPr>
        <p:spPr>
          <a:xfrm rot="-1059711">
            <a:off x="-7539611" y="-5752825"/>
            <a:ext cx="13382206" cy="9124231"/>
          </a:xfrm>
          <a:custGeom>
            <a:rect b="b" l="l" r="r" t="t"/>
            <a:pathLst>
              <a:path extrusionOk="0" h="9124231" w="13382206">
                <a:moveTo>
                  <a:pt x="0" y="0"/>
                </a:moveTo>
                <a:lnTo>
                  <a:pt x="13382205" y="0"/>
                </a:lnTo>
                <a:lnTo>
                  <a:pt x="13382205" y="9124231"/>
                </a:lnTo>
                <a:lnTo>
                  <a:pt x="0" y="9124231"/>
                </a:lnTo>
                <a:lnTo>
                  <a:pt x="0" y="0"/>
                </a:lnTo>
                <a:close/>
              </a:path>
            </a:pathLst>
          </a:custGeom>
          <a:blipFill rotWithShape="1">
            <a:blip r:embed="rId4">
              <a:alphaModFix/>
            </a:blip>
            <a:stretch>
              <a:fillRect b="0" l="0" r="0" t="0"/>
            </a:stretch>
          </a:blipFill>
          <a:ln>
            <a:noFill/>
          </a:ln>
        </p:spPr>
      </p:sp>
      <p:sp>
        <p:nvSpPr>
          <p:cNvPr id="286" name="Google Shape;286;p30"/>
          <p:cNvSpPr txBox="1"/>
          <p:nvPr/>
        </p:nvSpPr>
        <p:spPr>
          <a:xfrm>
            <a:off x="1028700" y="1419347"/>
            <a:ext cx="10356869" cy="1078230"/>
          </a:xfrm>
          <a:prstGeom prst="rect">
            <a:avLst/>
          </a:prstGeom>
          <a:noFill/>
          <a:ln>
            <a:noFill/>
          </a:ln>
        </p:spPr>
        <p:txBody>
          <a:bodyPr anchorCtr="0" anchor="t" bIns="0" lIns="0" spcFirstLastPara="1" rIns="0" wrap="square" tIns="0">
            <a:spAutoFit/>
          </a:bodyPr>
          <a:lstStyle/>
          <a:p>
            <a:pPr indent="0" lvl="0" marL="0" marR="0" rtl="0" algn="l">
              <a:lnSpc>
                <a:spcPct val="139984"/>
              </a:lnSpc>
              <a:spcBef>
                <a:spcPts val="0"/>
              </a:spcBef>
              <a:spcAft>
                <a:spcPts val="0"/>
              </a:spcAft>
              <a:buNone/>
            </a:pPr>
            <a:r>
              <a:rPr b="0" i="0" lang="en-US" sz="6300" u="none" cap="none" strike="noStrike">
                <a:solidFill>
                  <a:srgbClr val="FFFFFF"/>
                </a:solidFill>
                <a:latin typeface="Arial"/>
                <a:ea typeface="Arial"/>
                <a:cs typeface="Arial"/>
                <a:sym typeface="Arial"/>
              </a:rPr>
              <a:t>Ưu điểm của GraphSAGE</a:t>
            </a:r>
            <a:endParaRPr/>
          </a:p>
        </p:txBody>
      </p:sp>
      <p:sp>
        <p:nvSpPr>
          <p:cNvPr id="287" name="Google Shape;287;p30"/>
          <p:cNvSpPr txBox="1"/>
          <p:nvPr/>
        </p:nvSpPr>
        <p:spPr>
          <a:xfrm>
            <a:off x="1028700" y="3046487"/>
            <a:ext cx="12706800" cy="4203700"/>
          </a:xfrm>
          <a:prstGeom prst="rect">
            <a:avLst/>
          </a:prstGeom>
          <a:noFill/>
          <a:ln>
            <a:noFill/>
          </a:ln>
        </p:spPr>
        <p:txBody>
          <a:bodyPr anchorCtr="0" anchor="t" bIns="0" lIns="0" spcFirstLastPara="1" rIns="0" wrap="square" tIns="0">
            <a:spAutoFit/>
          </a:bodyPr>
          <a:lstStyle/>
          <a:p>
            <a:pPr indent="-431800" lvl="1" marL="863599" marR="0" rtl="0" algn="l">
              <a:lnSpc>
                <a:spcPct val="140010"/>
              </a:lnSpc>
              <a:spcBef>
                <a:spcPts val="0"/>
              </a:spcBef>
              <a:spcAft>
                <a:spcPts val="0"/>
              </a:spcAft>
              <a:buClr>
                <a:srgbClr val="FFFFFF"/>
              </a:buClr>
              <a:buSzPts val="3999"/>
              <a:buFont typeface="Arial"/>
              <a:buChar char="•"/>
            </a:pPr>
            <a:r>
              <a:rPr b="0" i="0" lang="en-US" sz="3999" u="none" cap="none" strike="noStrike">
                <a:solidFill>
                  <a:srgbClr val="FFFFFF"/>
                </a:solidFill>
                <a:latin typeface="Arial"/>
                <a:ea typeface="Arial"/>
                <a:cs typeface="Arial"/>
                <a:sym typeface="Arial"/>
              </a:rPr>
              <a:t>Khả năng tổng hợp thông tin từ láng giềng</a:t>
            </a:r>
            <a:endParaRPr/>
          </a:p>
          <a:p>
            <a:pPr indent="-431800" lvl="1" marL="863599" marR="0" rtl="0" algn="l">
              <a:lnSpc>
                <a:spcPct val="140010"/>
              </a:lnSpc>
              <a:spcBef>
                <a:spcPts val="0"/>
              </a:spcBef>
              <a:spcAft>
                <a:spcPts val="0"/>
              </a:spcAft>
              <a:buClr>
                <a:srgbClr val="FFFFFF"/>
              </a:buClr>
              <a:buSzPts val="3999"/>
              <a:buFont typeface="Arial"/>
              <a:buChar char="•"/>
            </a:pPr>
            <a:r>
              <a:rPr b="0" i="0" lang="en-US" sz="3999" u="none" cap="none" strike="noStrike">
                <a:solidFill>
                  <a:srgbClr val="FFFFFF"/>
                </a:solidFill>
                <a:latin typeface="Arial"/>
                <a:ea typeface="Arial"/>
                <a:cs typeface="Arial"/>
                <a:sym typeface="Arial"/>
              </a:rPr>
              <a:t>Xử lý các đặc trưng đồ thị</a:t>
            </a:r>
            <a:endParaRPr/>
          </a:p>
          <a:p>
            <a:pPr indent="-431800" lvl="1" marL="863599" marR="0" rtl="0" algn="l">
              <a:lnSpc>
                <a:spcPct val="140010"/>
              </a:lnSpc>
              <a:spcBef>
                <a:spcPts val="0"/>
              </a:spcBef>
              <a:spcAft>
                <a:spcPts val="0"/>
              </a:spcAft>
              <a:buClr>
                <a:srgbClr val="FFFFFF"/>
              </a:buClr>
              <a:buSzPts val="3999"/>
              <a:buFont typeface="Arial"/>
              <a:buChar char="•"/>
            </a:pPr>
            <a:r>
              <a:rPr b="0" i="0" lang="en-US" sz="3999" u="none" cap="none" strike="noStrike">
                <a:solidFill>
                  <a:srgbClr val="FFFFFF"/>
                </a:solidFill>
                <a:latin typeface="Arial"/>
                <a:ea typeface="Arial"/>
                <a:cs typeface="Arial"/>
                <a:sym typeface="Arial"/>
              </a:rPr>
              <a:t>Tính linh hoạt và linh động</a:t>
            </a:r>
            <a:endParaRPr/>
          </a:p>
          <a:p>
            <a:pPr indent="-431800" lvl="1" marL="863599" marR="0" rtl="0" algn="l">
              <a:lnSpc>
                <a:spcPct val="140010"/>
              </a:lnSpc>
              <a:spcBef>
                <a:spcPts val="0"/>
              </a:spcBef>
              <a:spcAft>
                <a:spcPts val="0"/>
              </a:spcAft>
              <a:buClr>
                <a:srgbClr val="FFFFFF"/>
              </a:buClr>
              <a:buSzPts val="3999"/>
              <a:buFont typeface="Arial"/>
              <a:buChar char="•"/>
            </a:pPr>
            <a:r>
              <a:rPr b="0" i="0" lang="en-US" sz="3999" u="none" cap="none" strike="noStrike">
                <a:solidFill>
                  <a:srgbClr val="FFFFFF"/>
                </a:solidFill>
                <a:latin typeface="Arial"/>
                <a:ea typeface="Arial"/>
                <a:cs typeface="Arial"/>
                <a:sym typeface="Arial"/>
              </a:rPr>
              <a:t>Hiệu suất cao</a:t>
            </a:r>
            <a:endParaRPr/>
          </a:p>
          <a:p>
            <a:pPr indent="-431800" lvl="1" marL="863599" marR="0" rtl="0" algn="l">
              <a:lnSpc>
                <a:spcPct val="140010"/>
              </a:lnSpc>
              <a:spcBef>
                <a:spcPts val="0"/>
              </a:spcBef>
              <a:spcAft>
                <a:spcPts val="0"/>
              </a:spcAft>
              <a:buClr>
                <a:srgbClr val="FFFFFF"/>
              </a:buClr>
              <a:buSzPts val="3999"/>
              <a:buFont typeface="Arial"/>
              <a:buChar char="•"/>
            </a:pPr>
            <a:r>
              <a:rPr b="0" i="0" lang="en-US" sz="3999" u="none" cap="none" strike="noStrike">
                <a:solidFill>
                  <a:srgbClr val="FFFFFF"/>
                </a:solidFill>
                <a:latin typeface="Arial"/>
                <a:ea typeface="Arial"/>
                <a:cs typeface="Arial"/>
                <a:sym typeface="Arial"/>
              </a:rPr>
              <a:t>Áp dụng rộng rãi</a:t>
            </a:r>
            <a:endParaRPr/>
          </a:p>
          <a:p>
            <a:pPr indent="0" lvl="0" marL="0" marR="0" rtl="0" algn="l">
              <a:lnSpc>
                <a:spcPct val="140010"/>
              </a:lnSpc>
              <a:spcBef>
                <a:spcPts val="0"/>
              </a:spcBef>
              <a:spcAft>
                <a:spcPts val="0"/>
              </a:spcAft>
              <a:buNone/>
            </a:pPr>
            <a:r>
              <a:t/>
            </a:r>
            <a:endParaRPr b="0" i="0" sz="3999" u="none" cap="none" strike="noStrike">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p:nvPr/>
        </p:nvSpPr>
        <p:spPr>
          <a:xfrm rot="10800000">
            <a:off x="-64357" y="0"/>
            <a:ext cx="18416715" cy="3012143"/>
          </a:xfrm>
          <a:custGeom>
            <a:rect b="b" l="l" r="r" t="t"/>
            <a:pathLst>
              <a:path extrusionOk="0" h="3012143" w="18416715">
                <a:moveTo>
                  <a:pt x="0" y="0"/>
                </a:moveTo>
                <a:lnTo>
                  <a:pt x="18416714" y="0"/>
                </a:lnTo>
                <a:lnTo>
                  <a:pt x="18416714" y="3012143"/>
                </a:lnTo>
                <a:lnTo>
                  <a:pt x="0" y="3012143"/>
                </a:lnTo>
                <a:lnTo>
                  <a:pt x="0" y="0"/>
                </a:lnTo>
                <a:close/>
              </a:path>
            </a:pathLst>
          </a:custGeom>
          <a:blipFill rotWithShape="1">
            <a:blip r:embed="rId3">
              <a:alphaModFix/>
            </a:blip>
            <a:stretch>
              <a:fillRect b="-321052" l="0" r="-29526" t="-23846"/>
            </a:stretch>
          </a:blipFill>
          <a:ln>
            <a:noFill/>
          </a:ln>
        </p:spPr>
      </p:sp>
      <p:sp>
        <p:nvSpPr>
          <p:cNvPr id="293" name="Google Shape;293;p31"/>
          <p:cNvSpPr txBox="1"/>
          <p:nvPr/>
        </p:nvSpPr>
        <p:spPr>
          <a:xfrm>
            <a:off x="1028700" y="1028700"/>
            <a:ext cx="11668766" cy="10191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6699" u="none" cap="none" strike="noStrike">
                <a:solidFill>
                  <a:srgbClr val="FFFFFF"/>
                </a:solidFill>
                <a:latin typeface="Cabin"/>
                <a:ea typeface="Cabin"/>
                <a:cs typeface="Cabin"/>
                <a:sym typeface="Cabin"/>
              </a:rPr>
              <a:t>KẾT LUẬN</a:t>
            </a:r>
            <a:endParaRPr/>
          </a:p>
        </p:txBody>
      </p:sp>
      <p:sp>
        <p:nvSpPr>
          <p:cNvPr id="294" name="Google Shape;294;p31"/>
          <p:cNvSpPr txBox="1"/>
          <p:nvPr/>
        </p:nvSpPr>
        <p:spPr>
          <a:xfrm>
            <a:off x="1028700" y="3724199"/>
            <a:ext cx="15121929" cy="3714750"/>
          </a:xfrm>
          <a:prstGeom prst="rect">
            <a:avLst/>
          </a:prstGeom>
          <a:noFill/>
          <a:ln>
            <a:noFill/>
          </a:ln>
        </p:spPr>
        <p:txBody>
          <a:bodyPr anchorCtr="0" anchor="t" bIns="0" lIns="0" spcFirstLastPara="1" rIns="0" wrap="square" tIns="0">
            <a:spAutoFit/>
          </a:bodyPr>
          <a:lstStyle/>
          <a:p>
            <a:pPr indent="-323850" lvl="1" marL="647700" marR="0" rtl="0" algn="l">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Việc phân loại các nút mạng xã hội có giá trị ứng dụng quan trọng trong đời sống thực.Việc phân loại nút hỗ trợ rất nhiều trong quá trình nghiên cứu cũng như ở đa dạng các lĩnh vực.</a:t>
            </a:r>
            <a:endParaRPr/>
          </a:p>
          <a:p>
            <a:pPr indent="-323850" lvl="1" marL="647700" marR="0" rtl="0" algn="l">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Kiến thức các thuật toán: Logistic Regression, thuật toán học sâu như DeepWalk, GraphSAGE.</a:t>
            </a:r>
            <a:endParaRPr/>
          </a:p>
          <a:p>
            <a:pPr indent="-323850" lvl="1" marL="647700" marR="0" rtl="0" algn="l">
              <a:lnSpc>
                <a:spcPct val="140000"/>
              </a:lnSpc>
              <a:spcBef>
                <a:spcPts val="0"/>
              </a:spcBef>
              <a:spcAft>
                <a:spcPts val="0"/>
              </a:spcAft>
              <a:buClr>
                <a:srgbClr val="000000"/>
              </a:buClr>
              <a:buSzPts val="3000"/>
              <a:buFont typeface="Arial"/>
              <a:buChar char="•"/>
            </a:pPr>
            <a:r>
              <a:rPr b="0" i="0" lang="en-US" sz="3000" u="none" cap="none" strike="noStrike">
                <a:solidFill>
                  <a:srgbClr val="000000"/>
                </a:solidFill>
                <a:latin typeface="Arial"/>
                <a:ea typeface="Arial"/>
                <a:cs typeface="Arial"/>
                <a:sym typeface="Arial"/>
              </a:rPr>
              <a:t>So sánh độ chính xác giữa các thuật toán thuật toán truyền thống Logistic Regression, DeepWalk với thuật toán đồ thị GraphSAGE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p:nvPr/>
        </p:nvSpPr>
        <p:spPr>
          <a:xfrm rot="10800000">
            <a:off x="0" y="0"/>
            <a:ext cx="18364274" cy="10372874"/>
          </a:xfrm>
          <a:custGeom>
            <a:rect b="b" l="l" r="r" t="t"/>
            <a:pathLst>
              <a:path extrusionOk="0" h="10372874" w="18364274">
                <a:moveTo>
                  <a:pt x="0" y="0"/>
                </a:moveTo>
                <a:lnTo>
                  <a:pt x="18364274" y="0"/>
                </a:lnTo>
                <a:lnTo>
                  <a:pt x="18364274" y="10372874"/>
                </a:lnTo>
                <a:lnTo>
                  <a:pt x="0" y="10372874"/>
                </a:lnTo>
                <a:lnTo>
                  <a:pt x="0" y="0"/>
                </a:lnTo>
                <a:close/>
              </a:path>
            </a:pathLst>
          </a:custGeom>
          <a:blipFill rotWithShape="1">
            <a:blip r:embed="rId3">
              <a:alphaModFix/>
            </a:blip>
            <a:stretch>
              <a:fillRect b="0" l="-27465" r="-1469" t="-28249"/>
            </a:stretch>
          </a:blipFill>
          <a:ln>
            <a:noFill/>
          </a:ln>
        </p:spPr>
      </p:sp>
      <p:sp>
        <p:nvSpPr>
          <p:cNvPr id="300" name="Google Shape;300;p32"/>
          <p:cNvSpPr/>
          <p:nvPr/>
        </p:nvSpPr>
        <p:spPr>
          <a:xfrm>
            <a:off x="74" y="5519981"/>
            <a:ext cx="18288000" cy="4731449"/>
          </a:xfrm>
          <a:custGeom>
            <a:rect b="b" l="l" r="r" t="t"/>
            <a:pathLst>
              <a:path extrusionOk="0" h="4731449" w="18288000">
                <a:moveTo>
                  <a:pt x="0" y="0"/>
                </a:moveTo>
                <a:lnTo>
                  <a:pt x="18288000" y="0"/>
                </a:lnTo>
                <a:lnTo>
                  <a:pt x="18288000" y="4731449"/>
                </a:lnTo>
                <a:lnTo>
                  <a:pt x="0" y="4731449"/>
                </a:lnTo>
                <a:lnTo>
                  <a:pt x="0" y="0"/>
                </a:lnTo>
                <a:close/>
              </a:path>
            </a:pathLst>
          </a:custGeom>
          <a:blipFill rotWithShape="1">
            <a:blip r:embed="rId4">
              <a:alphaModFix/>
            </a:blip>
            <a:stretch>
              <a:fillRect b="-183535" l="-3041" r="-15970" t="0"/>
            </a:stretch>
          </a:blipFill>
          <a:ln>
            <a:noFill/>
          </a:ln>
        </p:spPr>
      </p:sp>
      <p:sp>
        <p:nvSpPr>
          <p:cNvPr id="301" name="Google Shape;301;p32"/>
          <p:cNvSpPr txBox="1"/>
          <p:nvPr/>
        </p:nvSpPr>
        <p:spPr>
          <a:xfrm>
            <a:off x="1028700" y="4191000"/>
            <a:ext cx="16230600" cy="19050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12500" u="none" cap="none" strike="noStrike">
                <a:solidFill>
                  <a:srgbClr val="FFFFFF"/>
                </a:solidFill>
                <a:latin typeface="Cabin"/>
                <a:ea typeface="Cabin"/>
                <a:cs typeface="Cabin"/>
                <a:sym typeface="Cabin"/>
              </a:rPr>
              <a:t>Cảm ơn cô đã theo dõi!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p:nvPr/>
        </p:nvSpPr>
        <p:spPr>
          <a:xfrm rot="4118037">
            <a:off x="-2972698" y="125459"/>
            <a:ext cx="11673966" cy="8681185"/>
          </a:xfrm>
          <a:custGeom>
            <a:rect b="b" l="l" r="r" t="t"/>
            <a:pathLst>
              <a:path extrusionOk="0" h="8681185" w="11673966">
                <a:moveTo>
                  <a:pt x="0" y="0"/>
                </a:moveTo>
                <a:lnTo>
                  <a:pt x="11673965" y="0"/>
                </a:lnTo>
                <a:lnTo>
                  <a:pt x="11673965" y="8681186"/>
                </a:lnTo>
                <a:lnTo>
                  <a:pt x="0" y="8681186"/>
                </a:lnTo>
                <a:lnTo>
                  <a:pt x="0" y="0"/>
                </a:lnTo>
                <a:close/>
              </a:path>
            </a:pathLst>
          </a:custGeom>
          <a:blipFill rotWithShape="1">
            <a:blip r:embed="rId3">
              <a:alphaModFix/>
            </a:blip>
            <a:stretch>
              <a:fillRect b="0" l="0" r="0" t="0"/>
            </a:stretch>
          </a:blipFill>
          <a:ln>
            <a:noFill/>
          </a:ln>
        </p:spPr>
      </p:sp>
      <p:sp>
        <p:nvSpPr>
          <p:cNvPr id="106" name="Google Shape;106;p3"/>
          <p:cNvSpPr/>
          <p:nvPr/>
        </p:nvSpPr>
        <p:spPr>
          <a:xfrm>
            <a:off x="1028700" y="2769222"/>
            <a:ext cx="6331051" cy="6155485"/>
          </a:xfrm>
          <a:custGeom>
            <a:rect b="b" l="l" r="r" t="t"/>
            <a:pathLst>
              <a:path extrusionOk="0" h="5168631" w="5316050">
                <a:moveTo>
                  <a:pt x="4252840" y="5168631"/>
                </a:moveTo>
                <a:lnTo>
                  <a:pt x="1063210" y="5168631"/>
                </a:lnTo>
                <a:cubicBezTo>
                  <a:pt x="476318" y="5168631"/>
                  <a:pt x="0" y="4705521"/>
                  <a:pt x="0" y="4134905"/>
                </a:cubicBezTo>
                <a:lnTo>
                  <a:pt x="0" y="1033726"/>
                </a:lnTo>
                <a:cubicBezTo>
                  <a:pt x="0" y="463109"/>
                  <a:pt x="476318" y="0"/>
                  <a:pt x="1063210" y="0"/>
                </a:cubicBezTo>
                <a:lnTo>
                  <a:pt x="4252840" y="0"/>
                </a:lnTo>
                <a:cubicBezTo>
                  <a:pt x="4839732" y="0"/>
                  <a:pt x="5316050" y="463109"/>
                  <a:pt x="5316050" y="1033726"/>
                </a:cubicBezTo>
                <a:lnTo>
                  <a:pt x="5316050" y="4134905"/>
                </a:lnTo>
                <a:cubicBezTo>
                  <a:pt x="5316050" y="4705521"/>
                  <a:pt x="4839732" y="5168631"/>
                  <a:pt x="4252840" y="5168631"/>
                </a:cubicBezTo>
                <a:close/>
              </a:path>
            </a:pathLst>
          </a:custGeom>
          <a:blipFill rotWithShape="1">
            <a:blip r:embed="rId4">
              <a:alphaModFix/>
            </a:blip>
            <a:stretch>
              <a:fillRect b="0" l="-22962" r="-22962"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txBox="1"/>
          <p:nvPr/>
        </p:nvSpPr>
        <p:spPr>
          <a:xfrm>
            <a:off x="9033115" y="2769222"/>
            <a:ext cx="7456009" cy="762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000" u="none" cap="none" strike="noStrike">
                <a:solidFill>
                  <a:srgbClr val="0A4154"/>
                </a:solidFill>
                <a:latin typeface="Cabin"/>
                <a:ea typeface="Cabin"/>
                <a:cs typeface="Cabin"/>
                <a:sym typeface="Cabin"/>
              </a:rPr>
              <a:t>1. Thông tin bài báo</a:t>
            </a:r>
            <a:endParaRPr/>
          </a:p>
        </p:txBody>
      </p:sp>
      <p:sp>
        <p:nvSpPr>
          <p:cNvPr id="108" name="Google Shape;108;p3"/>
          <p:cNvSpPr txBox="1"/>
          <p:nvPr/>
        </p:nvSpPr>
        <p:spPr>
          <a:xfrm>
            <a:off x="9033115" y="3636848"/>
            <a:ext cx="8020384" cy="4334510"/>
          </a:xfrm>
          <a:prstGeom prst="rect">
            <a:avLst/>
          </a:prstGeom>
          <a:noFill/>
          <a:ln>
            <a:noFill/>
          </a:ln>
        </p:spPr>
        <p:txBody>
          <a:bodyPr anchorCtr="0" anchor="t" bIns="0" lIns="0" spcFirstLastPara="1" rIns="0" wrap="square" tIns="0">
            <a:spAutoFit/>
          </a:bodyPr>
          <a:lstStyle/>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Bài báo được đăng ở Hội nghị Quốc tế lần thứ 12 về Thông minh Tính toán và Thiết kế (ISCID) năm 2019.</a:t>
            </a:r>
            <a:endParaRPr/>
          </a:p>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Ngày diễn ra Hội nghị: 14-15 tháng 12 năm 2019.</a:t>
            </a:r>
            <a:endParaRPr/>
          </a:p>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Ngày được thêm vào IEEE Xplore: 14 tháng 5 năm 2020.</a:t>
            </a:r>
            <a:endParaRPr/>
          </a:p>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Nhà xuất bản: IEEE.</a:t>
            </a:r>
            <a:endParaRPr/>
          </a:p>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Địa điểm diễn ra Hội nghị: Hàng Châu, Trung Quốc.</a:t>
            </a:r>
            <a:endParaRPr/>
          </a:p>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Link bài báo: </a:t>
            </a:r>
            <a:r>
              <a:rPr b="0" i="0" lang="en-US" sz="2424" u="sng" cap="none" strike="noStrike">
                <a:solidFill>
                  <a:srgbClr val="0A4154"/>
                </a:solidFill>
                <a:latin typeface="Arial"/>
                <a:ea typeface="Arial"/>
                <a:cs typeface="Arial"/>
                <a:sym typeface="Arial"/>
                <a:hlinkClick r:id="rId5">
                  <a:extLst>
                    <a:ext uri="{A12FA001-AC4F-418D-AE19-62706E023703}">
                      <ahyp:hlinkClr val="tx"/>
                    </a:ext>
                  </a:extLst>
                </a:hlinkClick>
              </a:rPr>
              <a:t>https://ieeexplore.ieee.org/document/9092549</a:t>
            </a:r>
            <a:endParaRPr/>
          </a:p>
        </p:txBody>
      </p:sp>
      <p:sp>
        <p:nvSpPr>
          <p:cNvPr id="109" name="Google Shape;109;p3"/>
          <p:cNvSpPr txBox="1"/>
          <p:nvPr/>
        </p:nvSpPr>
        <p:spPr>
          <a:xfrm>
            <a:off x="1028700" y="1028700"/>
            <a:ext cx="8932313" cy="10191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6699" u="none" cap="none" strike="noStrike">
                <a:solidFill>
                  <a:srgbClr val="0A4154"/>
                </a:solidFill>
                <a:latin typeface="Cabin"/>
                <a:ea typeface="Cabin"/>
                <a:cs typeface="Cabin"/>
                <a:sym typeface="Cabin"/>
              </a:rPr>
              <a:t>TỔNG QUAN ĐỀ TÀI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p:nvPr/>
        </p:nvSpPr>
        <p:spPr>
          <a:xfrm rot="-6589676">
            <a:off x="-4301992" y="7210410"/>
            <a:ext cx="8860057" cy="6733643"/>
          </a:xfrm>
          <a:custGeom>
            <a:rect b="b" l="l" r="r" t="t"/>
            <a:pathLst>
              <a:path extrusionOk="0" h="6733643" w="8860057">
                <a:moveTo>
                  <a:pt x="0" y="0"/>
                </a:moveTo>
                <a:lnTo>
                  <a:pt x="8860057" y="0"/>
                </a:lnTo>
                <a:lnTo>
                  <a:pt x="8860057" y="6733643"/>
                </a:lnTo>
                <a:lnTo>
                  <a:pt x="0" y="6733643"/>
                </a:lnTo>
                <a:lnTo>
                  <a:pt x="0" y="0"/>
                </a:lnTo>
                <a:close/>
              </a:path>
            </a:pathLst>
          </a:custGeom>
          <a:blipFill rotWithShape="1">
            <a:blip r:embed="rId3">
              <a:alphaModFix/>
            </a:blip>
            <a:stretch>
              <a:fillRect b="0" l="0" r="0" t="0"/>
            </a:stretch>
          </a:blipFill>
          <a:ln>
            <a:noFill/>
          </a:ln>
        </p:spPr>
      </p:sp>
      <p:sp>
        <p:nvSpPr>
          <p:cNvPr id="115" name="Google Shape;115;p4"/>
          <p:cNvSpPr/>
          <p:nvPr/>
        </p:nvSpPr>
        <p:spPr>
          <a:xfrm rot="8787087">
            <a:off x="7038977" y="-5239919"/>
            <a:ext cx="9214924" cy="7003342"/>
          </a:xfrm>
          <a:custGeom>
            <a:rect b="b" l="l" r="r" t="t"/>
            <a:pathLst>
              <a:path extrusionOk="0" h="7003342" w="9214924">
                <a:moveTo>
                  <a:pt x="0" y="0"/>
                </a:moveTo>
                <a:lnTo>
                  <a:pt x="9214924" y="0"/>
                </a:lnTo>
                <a:lnTo>
                  <a:pt x="9214924" y="7003342"/>
                </a:lnTo>
                <a:lnTo>
                  <a:pt x="0" y="7003342"/>
                </a:lnTo>
                <a:lnTo>
                  <a:pt x="0" y="0"/>
                </a:lnTo>
                <a:close/>
              </a:path>
            </a:pathLst>
          </a:custGeom>
          <a:blipFill rotWithShape="1">
            <a:blip r:embed="rId4">
              <a:alphaModFix/>
            </a:blip>
            <a:stretch>
              <a:fillRect b="0" l="0" r="0" t="0"/>
            </a:stretch>
          </a:blipFill>
          <a:ln>
            <a:noFill/>
          </a:ln>
        </p:spPr>
      </p:sp>
      <p:sp>
        <p:nvSpPr>
          <p:cNvPr id="116" name="Google Shape;116;p4"/>
          <p:cNvSpPr txBox="1"/>
          <p:nvPr/>
        </p:nvSpPr>
        <p:spPr>
          <a:xfrm>
            <a:off x="1028700" y="1028700"/>
            <a:ext cx="8932313" cy="10191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6699" u="none" cap="none" strike="noStrike">
                <a:solidFill>
                  <a:srgbClr val="0A4154"/>
                </a:solidFill>
                <a:latin typeface="Cabin"/>
                <a:ea typeface="Cabin"/>
                <a:cs typeface="Cabin"/>
                <a:sym typeface="Cabin"/>
              </a:rPr>
              <a:t>TỔNG QUAN ĐỀ TÀI</a:t>
            </a:r>
            <a:endParaRPr/>
          </a:p>
        </p:txBody>
      </p:sp>
      <p:sp>
        <p:nvSpPr>
          <p:cNvPr id="117" name="Google Shape;117;p4"/>
          <p:cNvSpPr txBox="1"/>
          <p:nvPr/>
        </p:nvSpPr>
        <p:spPr>
          <a:xfrm>
            <a:off x="1028700" y="2541149"/>
            <a:ext cx="7456009" cy="762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000" u="none" cap="none" strike="noStrike">
                <a:solidFill>
                  <a:srgbClr val="0A4154"/>
                </a:solidFill>
                <a:latin typeface="Cabin"/>
                <a:ea typeface="Cabin"/>
                <a:cs typeface="Cabin"/>
                <a:sym typeface="Cabin"/>
              </a:rPr>
              <a:t>2. Bài toán đặt ra</a:t>
            </a:r>
            <a:endParaRPr/>
          </a:p>
        </p:txBody>
      </p:sp>
      <p:sp>
        <p:nvSpPr>
          <p:cNvPr id="118" name="Google Shape;118;p4"/>
          <p:cNvSpPr txBox="1"/>
          <p:nvPr/>
        </p:nvSpPr>
        <p:spPr>
          <a:xfrm>
            <a:off x="1028700" y="3659980"/>
            <a:ext cx="16230600" cy="5306060"/>
          </a:xfrm>
          <a:prstGeom prst="rect">
            <a:avLst/>
          </a:prstGeom>
          <a:noFill/>
          <a:ln>
            <a:noFill/>
          </a:ln>
        </p:spPr>
        <p:txBody>
          <a:bodyPr anchorCtr="0" anchor="t" bIns="0" lIns="0" spcFirstLastPara="1" rIns="0" wrap="square" tIns="0">
            <a:spAutoFit/>
          </a:bodyPr>
          <a:lstStyle/>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Nguồn dữ liệu và nội dung:</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Dữ liệu được rút ra từ mạng xã hội Sina Weibo.</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Bao gồm thông tin cá nhân của người dùng và các tương tác giữa họ trên nền tảng này.</a:t>
            </a:r>
            <a:endParaRPr/>
          </a:p>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Phân loại dữ liệu:</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Thông tin người dùng:</a:t>
            </a:r>
            <a:endParaRPr/>
          </a:p>
          <a:p>
            <a:pPr indent="-392668" lvl="3" marL="1570671"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ID người dùng, tên người dùng.</a:t>
            </a:r>
            <a:endParaRPr/>
          </a:p>
          <a:p>
            <a:pPr indent="-392668" lvl="3" marL="1570671"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Số người đang theo dõi và số người theo dõi họ.</a:t>
            </a:r>
            <a:endParaRPr/>
          </a:p>
          <a:p>
            <a:pPr indent="-392668" lvl="3" marL="1570671"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Danh sách các người mà họ đang theo dõi và danh sách các người đang theo dõi họ.</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Thông tin bài đăng:</a:t>
            </a:r>
            <a:endParaRPr/>
          </a:p>
          <a:p>
            <a:pPr indent="-392668" lvl="3" marL="1570671"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Số lượng chia sẻ, bình luận và thích.</a:t>
            </a:r>
            <a:endParaRPr/>
          </a:p>
          <a:p>
            <a:pPr indent="-392668" lvl="3" marL="1570671"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ID của người tương tác.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p:nvPr/>
        </p:nvSpPr>
        <p:spPr>
          <a:xfrm rot="-6589676">
            <a:off x="-4301992" y="7210410"/>
            <a:ext cx="8860057" cy="6733643"/>
          </a:xfrm>
          <a:custGeom>
            <a:rect b="b" l="l" r="r" t="t"/>
            <a:pathLst>
              <a:path extrusionOk="0" h="6733643" w="8860057">
                <a:moveTo>
                  <a:pt x="0" y="0"/>
                </a:moveTo>
                <a:lnTo>
                  <a:pt x="8860057" y="0"/>
                </a:lnTo>
                <a:lnTo>
                  <a:pt x="8860057" y="6733643"/>
                </a:lnTo>
                <a:lnTo>
                  <a:pt x="0" y="6733643"/>
                </a:lnTo>
                <a:lnTo>
                  <a:pt x="0" y="0"/>
                </a:lnTo>
                <a:close/>
              </a:path>
            </a:pathLst>
          </a:custGeom>
          <a:blipFill rotWithShape="1">
            <a:blip r:embed="rId3">
              <a:alphaModFix/>
            </a:blip>
            <a:stretch>
              <a:fillRect b="0" l="0" r="0" t="0"/>
            </a:stretch>
          </a:blipFill>
          <a:ln>
            <a:noFill/>
          </a:ln>
        </p:spPr>
      </p:sp>
      <p:sp>
        <p:nvSpPr>
          <p:cNvPr id="124" name="Google Shape;124;p5"/>
          <p:cNvSpPr/>
          <p:nvPr/>
        </p:nvSpPr>
        <p:spPr>
          <a:xfrm rot="8787087">
            <a:off x="7038977" y="-5239919"/>
            <a:ext cx="9214924" cy="7003342"/>
          </a:xfrm>
          <a:custGeom>
            <a:rect b="b" l="l" r="r" t="t"/>
            <a:pathLst>
              <a:path extrusionOk="0" h="7003342" w="9214924">
                <a:moveTo>
                  <a:pt x="0" y="0"/>
                </a:moveTo>
                <a:lnTo>
                  <a:pt x="9214924" y="0"/>
                </a:lnTo>
                <a:lnTo>
                  <a:pt x="9214924" y="7003342"/>
                </a:lnTo>
                <a:lnTo>
                  <a:pt x="0" y="7003342"/>
                </a:lnTo>
                <a:lnTo>
                  <a:pt x="0" y="0"/>
                </a:lnTo>
                <a:close/>
              </a:path>
            </a:pathLst>
          </a:custGeom>
          <a:blipFill rotWithShape="1">
            <a:blip r:embed="rId4">
              <a:alphaModFix/>
            </a:blip>
            <a:stretch>
              <a:fillRect b="0" l="0" r="0" t="0"/>
            </a:stretch>
          </a:blipFill>
          <a:ln>
            <a:noFill/>
          </a:ln>
        </p:spPr>
      </p:sp>
      <p:sp>
        <p:nvSpPr>
          <p:cNvPr id="125" name="Google Shape;125;p5"/>
          <p:cNvSpPr txBox="1"/>
          <p:nvPr/>
        </p:nvSpPr>
        <p:spPr>
          <a:xfrm>
            <a:off x="1028700" y="1028700"/>
            <a:ext cx="8932313" cy="10191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6699" u="none" cap="none" strike="noStrike">
                <a:solidFill>
                  <a:srgbClr val="0A4154"/>
                </a:solidFill>
                <a:latin typeface="Cabin"/>
                <a:ea typeface="Cabin"/>
                <a:cs typeface="Cabin"/>
                <a:sym typeface="Cabin"/>
              </a:rPr>
              <a:t>TỔNG QUAN ĐỀ TÀI</a:t>
            </a:r>
            <a:endParaRPr/>
          </a:p>
        </p:txBody>
      </p:sp>
      <p:sp>
        <p:nvSpPr>
          <p:cNvPr id="126" name="Google Shape;126;p5"/>
          <p:cNvSpPr txBox="1"/>
          <p:nvPr/>
        </p:nvSpPr>
        <p:spPr>
          <a:xfrm>
            <a:off x="1028700" y="2541149"/>
            <a:ext cx="7456009" cy="762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000" u="none" cap="none" strike="noStrike">
                <a:solidFill>
                  <a:srgbClr val="0A4154"/>
                </a:solidFill>
                <a:latin typeface="Cabin"/>
                <a:ea typeface="Cabin"/>
                <a:cs typeface="Cabin"/>
                <a:sym typeface="Cabin"/>
              </a:rPr>
              <a:t>2. Bài toán đặt ra</a:t>
            </a:r>
            <a:endParaRPr/>
          </a:p>
        </p:txBody>
      </p:sp>
      <p:sp>
        <p:nvSpPr>
          <p:cNvPr id="127" name="Google Shape;127;p5"/>
          <p:cNvSpPr txBox="1"/>
          <p:nvPr/>
        </p:nvSpPr>
        <p:spPr>
          <a:xfrm>
            <a:off x="1028700" y="3659980"/>
            <a:ext cx="16230600" cy="5306060"/>
          </a:xfrm>
          <a:prstGeom prst="rect">
            <a:avLst/>
          </a:prstGeom>
          <a:noFill/>
          <a:ln>
            <a:noFill/>
          </a:ln>
        </p:spPr>
        <p:txBody>
          <a:bodyPr anchorCtr="0" anchor="t" bIns="0" lIns="0" spcFirstLastPara="1" rIns="0" wrap="square" tIns="0">
            <a:spAutoFit/>
          </a:bodyPr>
          <a:lstStyle/>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Quá trình xử lý dữ liệu:</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Thu thập và xử lý dữ liệu.</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Tạo ra bảng kề của mối quan hệ giữa người dùng.</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Tạo bảng thông tin người dùng.</a:t>
            </a:r>
            <a:endParaRPr/>
          </a:p>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Mục tiêu nghiên cứu: Dự đoán nhãn của người dùng dựa trên mối quan hệ và thông tin cá nhân.</a:t>
            </a:r>
            <a:endParaRPr/>
          </a:p>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Áp dụng mô hình GraphSAGE:</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Sử dụng GraphSAGE để phân tích mạng xã hội.</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So sánh với các phương pháp phân tích mạng xã hội truyền thống.</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Thảo luận về giá trị của một số tham số của mô hình.</a:t>
            </a:r>
            <a:endParaRPr/>
          </a:p>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Cải tiến mô hình: Thực hiện các cải tiến trong phần lấy mẫu của mô hình để cải thiện hiệu suất.</a:t>
            </a:r>
            <a:endParaRPr/>
          </a:p>
          <a:p>
            <a:pPr indent="0" lvl="0" marL="0" marR="0" rtl="0" algn="l">
              <a:lnSpc>
                <a:spcPct val="160024"/>
              </a:lnSpc>
              <a:spcBef>
                <a:spcPts val="0"/>
              </a:spcBef>
              <a:spcAft>
                <a:spcPts val="0"/>
              </a:spcAft>
              <a:buNone/>
            </a:pPr>
            <a:r>
              <a:t/>
            </a:r>
            <a:endParaRPr b="0" i="0" sz="2424" u="none" cap="none" strike="noStrike">
              <a:solidFill>
                <a:srgbClr val="0A4154"/>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p:nvPr/>
        </p:nvSpPr>
        <p:spPr>
          <a:xfrm rot="4118037">
            <a:off x="-2972698" y="125459"/>
            <a:ext cx="11673966" cy="8681185"/>
          </a:xfrm>
          <a:custGeom>
            <a:rect b="b" l="l" r="r" t="t"/>
            <a:pathLst>
              <a:path extrusionOk="0" h="8681185" w="11673966">
                <a:moveTo>
                  <a:pt x="0" y="0"/>
                </a:moveTo>
                <a:lnTo>
                  <a:pt x="11673965" y="0"/>
                </a:lnTo>
                <a:lnTo>
                  <a:pt x="11673965" y="8681186"/>
                </a:lnTo>
                <a:lnTo>
                  <a:pt x="0" y="8681186"/>
                </a:lnTo>
                <a:lnTo>
                  <a:pt x="0" y="0"/>
                </a:lnTo>
                <a:close/>
              </a:path>
            </a:pathLst>
          </a:custGeom>
          <a:blipFill rotWithShape="1">
            <a:blip r:embed="rId3">
              <a:alphaModFix/>
            </a:blip>
            <a:stretch>
              <a:fillRect b="0" l="0" r="0" t="0"/>
            </a:stretch>
          </a:blipFill>
          <a:ln>
            <a:noFill/>
          </a:ln>
        </p:spPr>
      </p:sp>
      <p:sp>
        <p:nvSpPr>
          <p:cNvPr id="133" name="Google Shape;133;p6"/>
          <p:cNvSpPr/>
          <p:nvPr/>
        </p:nvSpPr>
        <p:spPr>
          <a:xfrm>
            <a:off x="1028700" y="2769222"/>
            <a:ext cx="4466157" cy="6155485"/>
          </a:xfrm>
          <a:custGeom>
            <a:rect b="b" l="l" r="r" t="t"/>
            <a:pathLst>
              <a:path extrusionOk="0" h="5168631" w="3750137">
                <a:moveTo>
                  <a:pt x="3000110" y="5168631"/>
                </a:moveTo>
                <a:lnTo>
                  <a:pt x="750027" y="5168631"/>
                </a:lnTo>
                <a:cubicBezTo>
                  <a:pt x="336012" y="5168631"/>
                  <a:pt x="0" y="4705521"/>
                  <a:pt x="0" y="4134905"/>
                </a:cubicBezTo>
                <a:lnTo>
                  <a:pt x="0" y="1033726"/>
                </a:lnTo>
                <a:cubicBezTo>
                  <a:pt x="0" y="463109"/>
                  <a:pt x="336012" y="0"/>
                  <a:pt x="750027" y="0"/>
                </a:cubicBezTo>
                <a:lnTo>
                  <a:pt x="3000110" y="0"/>
                </a:lnTo>
                <a:cubicBezTo>
                  <a:pt x="3414125" y="0"/>
                  <a:pt x="3750137" y="463109"/>
                  <a:pt x="3750137" y="1033726"/>
                </a:cubicBezTo>
                <a:lnTo>
                  <a:pt x="3750137" y="4134905"/>
                </a:lnTo>
                <a:cubicBezTo>
                  <a:pt x="3750137" y="4705521"/>
                  <a:pt x="3414125" y="5168631"/>
                  <a:pt x="3000110" y="5168631"/>
                </a:cubicBezTo>
                <a:close/>
              </a:path>
            </a:pathLst>
          </a:custGeom>
          <a:blipFill rotWithShape="1">
            <a:blip r:embed="rId4">
              <a:alphaModFix/>
            </a:blip>
            <a:stretch>
              <a:fillRect b="0" l="-53428" r="-5342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txBox="1"/>
          <p:nvPr/>
        </p:nvSpPr>
        <p:spPr>
          <a:xfrm>
            <a:off x="6775614" y="2769222"/>
            <a:ext cx="9745974" cy="762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000" u="none" cap="none" strike="noStrike">
                <a:solidFill>
                  <a:srgbClr val="0A4154"/>
                </a:solidFill>
                <a:latin typeface="Cabin"/>
                <a:ea typeface="Cabin"/>
                <a:cs typeface="Cabin"/>
                <a:sym typeface="Cabin"/>
              </a:rPr>
              <a:t>3. Giới thiệu chung</a:t>
            </a:r>
            <a:endParaRPr/>
          </a:p>
        </p:txBody>
      </p:sp>
      <p:sp>
        <p:nvSpPr>
          <p:cNvPr id="135" name="Google Shape;135;p6"/>
          <p:cNvSpPr txBox="1"/>
          <p:nvPr/>
        </p:nvSpPr>
        <p:spPr>
          <a:xfrm>
            <a:off x="6775614" y="3636848"/>
            <a:ext cx="10483686" cy="3848735"/>
          </a:xfrm>
          <a:prstGeom prst="rect">
            <a:avLst/>
          </a:prstGeom>
          <a:noFill/>
          <a:ln>
            <a:noFill/>
          </a:ln>
        </p:spPr>
        <p:txBody>
          <a:bodyPr anchorCtr="0" anchor="t" bIns="0" lIns="0" spcFirstLastPara="1" rIns="0" wrap="square" tIns="0">
            <a:spAutoFit/>
          </a:bodyPr>
          <a:lstStyle/>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Sự phát triển của mạng xã hội:</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Mạng xã hội đã trở thành một phần không thể thiếu trong cuộc sống hàng ngày.</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Sự lan rộng của các nền tảng mạng xã hội trực tuyến và di động đã có ảnh hưởng lớn trong nhiều lĩnh vực như quảng cáo, bầu cử, và giám sát ý kiến công cộng.</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Sự xuất hiện của thông tin rác trên mạng xã hội gây khó chịu cho người dùng.</a:t>
            </a:r>
            <a:endParaRPr/>
          </a:p>
        </p:txBody>
      </p:sp>
      <p:sp>
        <p:nvSpPr>
          <p:cNvPr id="136" name="Google Shape;136;p6"/>
          <p:cNvSpPr txBox="1"/>
          <p:nvPr/>
        </p:nvSpPr>
        <p:spPr>
          <a:xfrm>
            <a:off x="1028700" y="1028700"/>
            <a:ext cx="8932313" cy="10191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6699" u="none" cap="none" strike="noStrike">
                <a:solidFill>
                  <a:srgbClr val="0A4154"/>
                </a:solidFill>
                <a:latin typeface="Cabin"/>
                <a:ea typeface="Cabin"/>
                <a:cs typeface="Cabin"/>
                <a:sym typeface="Cabin"/>
              </a:rPr>
              <a:t>TỔNG QUAN ĐỀ TÀI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p:nvPr/>
        </p:nvSpPr>
        <p:spPr>
          <a:xfrm rot="4118037">
            <a:off x="-4808283" y="125459"/>
            <a:ext cx="11673966" cy="8681185"/>
          </a:xfrm>
          <a:custGeom>
            <a:rect b="b" l="l" r="r" t="t"/>
            <a:pathLst>
              <a:path extrusionOk="0" h="8681185" w="11673966">
                <a:moveTo>
                  <a:pt x="0" y="0"/>
                </a:moveTo>
                <a:lnTo>
                  <a:pt x="11673966" y="0"/>
                </a:lnTo>
                <a:lnTo>
                  <a:pt x="11673966" y="8681186"/>
                </a:lnTo>
                <a:lnTo>
                  <a:pt x="0" y="8681186"/>
                </a:lnTo>
                <a:lnTo>
                  <a:pt x="0" y="0"/>
                </a:lnTo>
                <a:close/>
              </a:path>
            </a:pathLst>
          </a:custGeom>
          <a:blipFill rotWithShape="1">
            <a:blip r:embed="rId3">
              <a:alphaModFix/>
            </a:blip>
            <a:stretch>
              <a:fillRect b="0" l="0" r="0" t="0"/>
            </a:stretch>
          </a:blipFill>
          <a:ln>
            <a:noFill/>
          </a:ln>
        </p:spPr>
      </p:sp>
      <p:sp>
        <p:nvSpPr>
          <p:cNvPr id="142" name="Google Shape;142;p7"/>
          <p:cNvSpPr/>
          <p:nvPr/>
        </p:nvSpPr>
        <p:spPr>
          <a:xfrm>
            <a:off x="1028700" y="2769222"/>
            <a:ext cx="4466157" cy="6155485"/>
          </a:xfrm>
          <a:custGeom>
            <a:rect b="b" l="l" r="r" t="t"/>
            <a:pathLst>
              <a:path extrusionOk="0" h="5168631" w="3750137">
                <a:moveTo>
                  <a:pt x="3000110" y="5168631"/>
                </a:moveTo>
                <a:lnTo>
                  <a:pt x="750027" y="5168631"/>
                </a:lnTo>
                <a:cubicBezTo>
                  <a:pt x="336012" y="5168631"/>
                  <a:pt x="0" y="4705521"/>
                  <a:pt x="0" y="4134905"/>
                </a:cubicBezTo>
                <a:lnTo>
                  <a:pt x="0" y="1033726"/>
                </a:lnTo>
                <a:cubicBezTo>
                  <a:pt x="0" y="463109"/>
                  <a:pt x="336012" y="0"/>
                  <a:pt x="750027" y="0"/>
                </a:cubicBezTo>
                <a:lnTo>
                  <a:pt x="3000110" y="0"/>
                </a:lnTo>
                <a:cubicBezTo>
                  <a:pt x="3414125" y="0"/>
                  <a:pt x="3750137" y="463109"/>
                  <a:pt x="3750137" y="1033726"/>
                </a:cubicBezTo>
                <a:lnTo>
                  <a:pt x="3750137" y="4134905"/>
                </a:lnTo>
                <a:cubicBezTo>
                  <a:pt x="3750137" y="4705521"/>
                  <a:pt x="3414125" y="5168631"/>
                  <a:pt x="3000110" y="5168631"/>
                </a:cubicBezTo>
                <a:close/>
              </a:path>
            </a:pathLst>
          </a:custGeom>
          <a:blipFill rotWithShape="1">
            <a:blip r:embed="rId4">
              <a:alphaModFix/>
            </a:blip>
            <a:stretch>
              <a:fillRect b="0" l="-53428" r="-53426"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txBox="1"/>
          <p:nvPr/>
        </p:nvSpPr>
        <p:spPr>
          <a:xfrm>
            <a:off x="6775614" y="2769222"/>
            <a:ext cx="9745974" cy="762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000" u="none" cap="none" strike="noStrike">
                <a:solidFill>
                  <a:srgbClr val="0A4154"/>
                </a:solidFill>
                <a:latin typeface="Cabin"/>
                <a:ea typeface="Cabin"/>
                <a:cs typeface="Cabin"/>
                <a:sym typeface="Cabin"/>
              </a:rPr>
              <a:t>3. Giới thiệu chung</a:t>
            </a:r>
            <a:endParaRPr/>
          </a:p>
        </p:txBody>
      </p:sp>
      <p:sp>
        <p:nvSpPr>
          <p:cNvPr id="144" name="Google Shape;144;p7"/>
          <p:cNvSpPr txBox="1"/>
          <p:nvPr/>
        </p:nvSpPr>
        <p:spPr>
          <a:xfrm>
            <a:off x="6775614" y="3636848"/>
            <a:ext cx="10483686" cy="5306060"/>
          </a:xfrm>
          <a:prstGeom prst="rect">
            <a:avLst/>
          </a:prstGeom>
          <a:noFill/>
          <a:ln>
            <a:noFill/>
          </a:ln>
        </p:spPr>
        <p:txBody>
          <a:bodyPr anchorCtr="0" anchor="t" bIns="0" lIns="0" spcFirstLastPara="1" rIns="0" wrap="square" tIns="0">
            <a:spAutoFit/>
          </a:bodyPr>
          <a:lstStyle/>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Mạng neural đồ thị (GNN):</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Đồ thị đại diện cho các đối tượng (nút) và mối quan hệ (cạnh).</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GNN sử dụng mạng neural để nắm bắt mối quan hệ trong đồ thị, thu thập thông tin từ các nút lân cận.</a:t>
            </a:r>
            <a:endParaRPr/>
          </a:p>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Ứng dụng của GNN:</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Mạng xã hội: Phân loại nút, dự đoán liên kết, phân cụm.</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Kỹ thuật sinh học và Atlas Kiến thức.</a:t>
            </a:r>
            <a:endParaRPr/>
          </a:p>
          <a:p>
            <a:pPr indent="-261777" lvl="1" marL="523557"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Khả năng của GNN:</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Xử lý hiệu quả dữ liệu cấu trúc đồ thị.</a:t>
            </a:r>
            <a:endParaRPr/>
          </a:p>
          <a:p>
            <a:pPr indent="-349037" lvl="2" marL="1047114" marR="0" rtl="0" algn="l">
              <a:lnSpc>
                <a:spcPct val="160024"/>
              </a:lnSpc>
              <a:spcBef>
                <a:spcPts val="0"/>
              </a:spcBef>
              <a:spcAft>
                <a:spcPts val="0"/>
              </a:spcAft>
              <a:buClr>
                <a:srgbClr val="0A4154"/>
              </a:buClr>
              <a:buSzPts val="2424"/>
              <a:buFont typeface="Arial"/>
              <a:buChar char="⚬"/>
            </a:pPr>
            <a:r>
              <a:rPr b="0" i="0" lang="en-US" sz="2424" u="none" cap="none" strike="noStrike">
                <a:solidFill>
                  <a:srgbClr val="0A4154"/>
                </a:solidFill>
                <a:latin typeface="Arial"/>
                <a:ea typeface="Arial"/>
                <a:cs typeface="Arial"/>
                <a:sym typeface="Arial"/>
              </a:rPr>
              <a:t>Truyền tin nhắn giữa các nút, nắm bắt các mối quan hệ phức tạp.</a:t>
            </a:r>
            <a:endParaRPr/>
          </a:p>
          <a:p>
            <a:pPr indent="0" lvl="0" marL="0" marR="0" rtl="0" algn="l">
              <a:lnSpc>
                <a:spcPct val="160024"/>
              </a:lnSpc>
              <a:spcBef>
                <a:spcPts val="0"/>
              </a:spcBef>
              <a:spcAft>
                <a:spcPts val="0"/>
              </a:spcAft>
              <a:buNone/>
            </a:pPr>
            <a:r>
              <a:t/>
            </a:r>
            <a:endParaRPr b="0" i="0" sz="2424" u="none" cap="none" strike="noStrike">
              <a:solidFill>
                <a:srgbClr val="0A4154"/>
              </a:solidFill>
              <a:latin typeface="Arial"/>
              <a:ea typeface="Arial"/>
              <a:cs typeface="Arial"/>
              <a:sym typeface="Arial"/>
            </a:endParaRPr>
          </a:p>
        </p:txBody>
      </p:sp>
      <p:sp>
        <p:nvSpPr>
          <p:cNvPr id="145" name="Google Shape;145;p7"/>
          <p:cNvSpPr txBox="1"/>
          <p:nvPr/>
        </p:nvSpPr>
        <p:spPr>
          <a:xfrm>
            <a:off x="1028700" y="1028700"/>
            <a:ext cx="8932313" cy="10191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6699" u="none" cap="none" strike="noStrike">
                <a:solidFill>
                  <a:srgbClr val="0A4154"/>
                </a:solidFill>
                <a:latin typeface="Cabin"/>
                <a:ea typeface="Cabin"/>
                <a:cs typeface="Cabin"/>
                <a:sym typeface="Cabin"/>
              </a:rPr>
              <a:t>TỔNG QUAN ĐỀ TÀI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p:nvPr/>
        </p:nvSpPr>
        <p:spPr>
          <a:xfrm rot="2025485">
            <a:off x="10532054" y="-4157918"/>
            <a:ext cx="10941889" cy="8315836"/>
          </a:xfrm>
          <a:custGeom>
            <a:rect b="b" l="l" r="r" t="t"/>
            <a:pathLst>
              <a:path extrusionOk="0" h="8315836" w="10941889">
                <a:moveTo>
                  <a:pt x="0" y="0"/>
                </a:moveTo>
                <a:lnTo>
                  <a:pt x="10941889" y="0"/>
                </a:lnTo>
                <a:lnTo>
                  <a:pt x="10941889" y="8315836"/>
                </a:lnTo>
                <a:lnTo>
                  <a:pt x="0" y="8315836"/>
                </a:lnTo>
                <a:lnTo>
                  <a:pt x="0" y="0"/>
                </a:lnTo>
                <a:close/>
              </a:path>
            </a:pathLst>
          </a:custGeom>
          <a:blipFill rotWithShape="1">
            <a:blip r:embed="rId3">
              <a:alphaModFix/>
            </a:blip>
            <a:stretch>
              <a:fillRect b="0" l="0" r="0" t="0"/>
            </a:stretch>
          </a:blipFill>
          <a:ln>
            <a:noFill/>
          </a:ln>
        </p:spPr>
      </p:sp>
      <p:sp>
        <p:nvSpPr>
          <p:cNvPr id="151" name="Google Shape;151;p8"/>
          <p:cNvSpPr txBox="1"/>
          <p:nvPr/>
        </p:nvSpPr>
        <p:spPr>
          <a:xfrm>
            <a:off x="1028700" y="1028700"/>
            <a:ext cx="8932313" cy="10191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6699" u="none" cap="none" strike="noStrike">
                <a:solidFill>
                  <a:srgbClr val="0A4154"/>
                </a:solidFill>
                <a:latin typeface="Cabin"/>
                <a:ea typeface="Cabin"/>
                <a:cs typeface="Cabin"/>
                <a:sym typeface="Cabin"/>
              </a:rPr>
              <a:t>TỔNG QUAN ĐỀ TÀI</a:t>
            </a:r>
            <a:endParaRPr/>
          </a:p>
        </p:txBody>
      </p:sp>
      <p:sp>
        <p:nvSpPr>
          <p:cNvPr id="152" name="Google Shape;152;p8"/>
          <p:cNvSpPr txBox="1"/>
          <p:nvPr/>
        </p:nvSpPr>
        <p:spPr>
          <a:xfrm>
            <a:off x="1028700" y="2769222"/>
            <a:ext cx="9745974" cy="762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5000" u="none" cap="none" strike="noStrike">
                <a:solidFill>
                  <a:srgbClr val="0A4154"/>
                </a:solidFill>
                <a:latin typeface="Cabin"/>
                <a:ea typeface="Cabin"/>
                <a:cs typeface="Cabin"/>
                <a:sym typeface="Cabin"/>
              </a:rPr>
              <a:t>4. Các công nghệ sử dụng</a:t>
            </a:r>
            <a:endParaRPr/>
          </a:p>
        </p:txBody>
      </p:sp>
      <p:sp>
        <p:nvSpPr>
          <p:cNvPr id="153" name="Google Shape;153;p8"/>
          <p:cNvSpPr txBox="1"/>
          <p:nvPr/>
        </p:nvSpPr>
        <p:spPr>
          <a:xfrm>
            <a:off x="1028700" y="3608273"/>
            <a:ext cx="10483686" cy="1789431"/>
          </a:xfrm>
          <a:prstGeom prst="rect">
            <a:avLst/>
          </a:prstGeom>
          <a:noFill/>
          <a:ln>
            <a:noFill/>
          </a:ln>
        </p:spPr>
        <p:txBody>
          <a:bodyPr anchorCtr="0" anchor="t" bIns="0" lIns="0" spcFirstLastPara="1" rIns="0" wrap="square" tIns="0">
            <a:spAutoFit/>
          </a:bodyPr>
          <a:lstStyle/>
          <a:p>
            <a:pPr indent="-326546" lvl="1" marL="653094" marR="0" rtl="0" algn="l">
              <a:lnSpc>
                <a:spcPct val="160019"/>
              </a:lnSpc>
              <a:spcBef>
                <a:spcPts val="0"/>
              </a:spcBef>
              <a:spcAft>
                <a:spcPts val="0"/>
              </a:spcAft>
              <a:buClr>
                <a:srgbClr val="0A4154"/>
              </a:buClr>
              <a:buSzPts val="3024"/>
              <a:buFont typeface="Arial"/>
              <a:buChar char="•"/>
            </a:pPr>
            <a:r>
              <a:rPr b="0" i="0" lang="en-US" sz="3024" u="none" cap="none" strike="noStrike">
                <a:solidFill>
                  <a:srgbClr val="0A4154"/>
                </a:solidFill>
                <a:latin typeface="Arial"/>
                <a:ea typeface="Arial"/>
                <a:cs typeface="Arial"/>
                <a:sym typeface="Arial"/>
              </a:rPr>
              <a:t>Logistic Regression</a:t>
            </a:r>
            <a:endParaRPr/>
          </a:p>
          <a:p>
            <a:pPr indent="-326546" lvl="1" marL="653094" marR="0" rtl="0" algn="l">
              <a:lnSpc>
                <a:spcPct val="160019"/>
              </a:lnSpc>
              <a:spcBef>
                <a:spcPts val="0"/>
              </a:spcBef>
              <a:spcAft>
                <a:spcPts val="0"/>
              </a:spcAft>
              <a:buClr>
                <a:srgbClr val="0A4154"/>
              </a:buClr>
              <a:buSzPts val="3024"/>
              <a:buFont typeface="Arial"/>
              <a:buChar char="•"/>
            </a:pPr>
            <a:r>
              <a:rPr b="0" i="0" lang="en-US" sz="3024" u="none" cap="none" strike="noStrike">
                <a:solidFill>
                  <a:srgbClr val="0A4154"/>
                </a:solidFill>
                <a:latin typeface="Arial"/>
                <a:ea typeface="Arial"/>
                <a:cs typeface="Arial"/>
                <a:sym typeface="Arial"/>
              </a:rPr>
              <a:t>DeepWalk</a:t>
            </a:r>
            <a:endParaRPr/>
          </a:p>
          <a:p>
            <a:pPr indent="-326546" lvl="1" marL="653094" marR="0" rtl="0" algn="l">
              <a:lnSpc>
                <a:spcPct val="160019"/>
              </a:lnSpc>
              <a:spcBef>
                <a:spcPts val="0"/>
              </a:spcBef>
              <a:spcAft>
                <a:spcPts val="0"/>
              </a:spcAft>
              <a:buClr>
                <a:srgbClr val="0A4154"/>
              </a:buClr>
              <a:buSzPts val="3024"/>
              <a:buFont typeface="Arial"/>
              <a:buChar char="•"/>
            </a:pPr>
            <a:r>
              <a:rPr b="0" i="0" lang="en-US" sz="3024" u="none" cap="none" strike="noStrike">
                <a:solidFill>
                  <a:srgbClr val="0A4154"/>
                </a:solidFill>
                <a:latin typeface="Arial"/>
                <a:ea typeface="Arial"/>
                <a:cs typeface="Arial"/>
                <a:sym typeface="Arial"/>
              </a:rPr>
              <a:t>GraphSAGE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a:off x="-414882" y="0"/>
            <a:ext cx="19117764" cy="10287000"/>
          </a:xfrm>
          <a:custGeom>
            <a:rect b="b" l="l" r="r" t="t"/>
            <a:pathLst>
              <a:path extrusionOk="0" h="10287000" w="19117764">
                <a:moveTo>
                  <a:pt x="0" y="0"/>
                </a:moveTo>
                <a:lnTo>
                  <a:pt x="19117764" y="0"/>
                </a:lnTo>
                <a:lnTo>
                  <a:pt x="19117764" y="10287000"/>
                </a:lnTo>
                <a:lnTo>
                  <a:pt x="0" y="10287000"/>
                </a:lnTo>
                <a:lnTo>
                  <a:pt x="0" y="0"/>
                </a:lnTo>
                <a:close/>
              </a:path>
            </a:pathLst>
          </a:custGeom>
          <a:blipFill rotWithShape="1">
            <a:blip r:embed="rId3">
              <a:alphaModFix/>
            </a:blip>
            <a:stretch>
              <a:fillRect b="0" l="0" r="0" t="0"/>
            </a:stretch>
          </a:blipFill>
          <a:ln>
            <a:noFill/>
          </a:ln>
        </p:spPr>
      </p:sp>
      <p:grpSp>
        <p:nvGrpSpPr>
          <p:cNvPr id="159" name="Google Shape;159;p9"/>
          <p:cNvGrpSpPr/>
          <p:nvPr/>
        </p:nvGrpSpPr>
        <p:grpSpPr>
          <a:xfrm>
            <a:off x="0" y="-144661"/>
            <a:ext cx="18288000" cy="10431661"/>
            <a:chOff x="0" y="-38100"/>
            <a:chExt cx="4816593" cy="2747433"/>
          </a:xfrm>
        </p:grpSpPr>
        <p:sp>
          <p:nvSpPr>
            <p:cNvPr id="160" name="Google Shape;160;p9"/>
            <p:cNvSpPr/>
            <p:nvPr/>
          </p:nvSpPr>
          <p:spPr>
            <a:xfrm>
              <a:off x="0" y="0"/>
              <a:ext cx="4816592" cy="2709333"/>
            </a:xfrm>
            <a:custGeom>
              <a:rect b="b" l="l" r="r" t="t"/>
              <a:pathLst>
                <a:path extrusionOk="0" h="2709333" w="4816592">
                  <a:moveTo>
                    <a:pt x="0" y="0"/>
                  </a:moveTo>
                  <a:lnTo>
                    <a:pt x="4816592" y="0"/>
                  </a:lnTo>
                  <a:lnTo>
                    <a:pt x="4816592" y="2709333"/>
                  </a:lnTo>
                  <a:lnTo>
                    <a:pt x="0" y="2709333"/>
                  </a:lnTo>
                  <a:close/>
                </a:path>
              </a:pathLst>
            </a:custGeom>
            <a:solidFill>
              <a:srgbClr val="000000">
                <a:alpha val="60000"/>
              </a:srgbClr>
            </a:solidFill>
            <a:ln>
              <a:noFill/>
            </a:ln>
          </p:spPr>
        </p:sp>
        <p:sp>
          <p:nvSpPr>
            <p:cNvPr id="161" name="Google Shape;161;p9"/>
            <p:cNvSpPr txBox="1"/>
            <p:nvPr/>
          </p:nvSpPr>
          <p:spPr>
            <a:xfrm>
              <a:off x="0" y="-38100"/>
              <a:ext cx="4816593"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9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9"/>
          <p:cNvSpPr txBox="1"/>
          <p:nvPr/>
        </p:nvSpPr>
        <p:spPr>
          <a:xfrm>
            <a:off x="2010140" y="3043599"/>
            <a:ext cx="14267719" cy="3303982"/>
          </a:xfrm>
          <a:prstGeom prst="rect">
            <a:avLst/>
          </a:prstGeom>
          <a:noFill/>
          <a:ln>
            <a:noFill/>
          </a:ln>
        </p:spPr>
        <p:txBody>
          <a:bodyPr anchorCtr="0" anchor="t" bIns="0" lIns="0" spcFirstLastPara="1" rIns="0" wrap="square" tIns="0">
            <a:spAutoFit/>
          </a:bodyPr>
          <a:lstStyle/>
          <a:p>
            <a:pPr indent="0" lvl="0" marL="0" marR="0" rtl="0" algn="ctr">
              <a:lnSpc>
                <a:spcPct val="116998"/>
              </a:lnSpc>
              <a:spcBef>
                <a:spcPts val="0"/>
              </a:spcBef>
              <a:spcAft>
                <a:spcPts val="0"/>
              </a:spcAft>
              <a:buNone/>
            </a:pPr>
            <a:r>
              <a:rPr b="0" i="0" lang="en-US" sz="11142" u="none" cap="none" strike="noStrike">
                <a:solidFill>
                  <a:srgbClr val="FFFFFF"/>
                </a:solidFill>
                <a:latin typeface="League Spartan"/>
                <a:ea typeface="League Spartan"/>
                <a:cs typeface="League Spartan"/>
                <a:sym typeface="League Spartan"/>
              </a:rPr>
              <a:t>LOGISTIC REGRESSION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