
<file path=[Content_Types].xml><?xml version="1.0" encoding="utf-8"?>
<Types xmlns="http://schemas.openxmlformats.org/package/2006/content-types">
  <Default Extension="bin" ContentType="image/unknown"/>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72" r:id="rId6"/>
    <p:sldId id="264" r:id="rId7"/>
    <p:sldId id="270"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0704" autoAdjust="0"/>
  </p:normalViewPr>
  <p:slideViewPr>
    <p:cSldViewPr snapToGrid="0">
      <p:cViewPr varScale="1">
        <p:scale>
          <a:sx n="104" d="100"/>
          <a:sy n="104" d="100"/>
        </p:scale>
        <p:origin x="15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11/24/2023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bin"/><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sz="2800"/>
              <a:t>Big Data Business Intelligence and Enterprise Technologies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a:t>Hakif Kadriu </a:t>
            </a:r>
            <a:r>
              <a:rPr lang="en-US" err="1"/>
              <a:t>dhe</a:t>
            </a:r>
            <a:r>
              <a:rPr lang="en-US"/>
              <a:t> </a:t>
            </a:r>
            <a:r>
              <a:rPr lang="en-US" err="1"/>
              <a:t>Arbnor</a:t>
            </a:r>
            <a:r>
              <a:rPr lang="en-US"/>
              <a:t> </a:t>
            </a:r>
            <a:r>
              <a:rPr lang="en-US" err="1"/>
              <a:t>Mehana</a:t>
            </a:r>
            <a:endParaRPr lang="en-US"/>
          </a:p>
          <a:p>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3">
            <a:extLst>
              <a:ext uri="{FF2B5EF4-FFF2-40B4-BE49-F238E27FC236}">
                <a16:creationId xmlns:a16="http://schemas.microsoft.com/office/drawing/2014/main" id="{7CE921CB-764B-2EB3-FF25-26098778F504}"/>
              </a:ext>
            </a:extLst>
          </p:cNvPr>
          <p:cNvSpPr>
            <a:spLocks noGrp="1"/>
          </p:cNvSpPr>
          <p:nvPr>
            <p:ph type="title"/>
          </p:nvPr>
        </p:nvSpPr>
        <p:spPr>
          <a:xfrm>
            <a:off x="2236138" y="129310"/>
            <a:ext cx="5226843" cy="997528"/>
          </a:xfrm>
        </p:spPr>
        <p:txBody>
          <a:bodyPr>
            <a:normAutofit/>
          </a:bodyPr>
          <a:lstStyle/>
          <a:p>
            <a:pPr algn="l"/>
            <a:r>
              <a:rPr lang="en-US" sz="2400"/>
              <a:t>Zbatimi i BI-se ne industri</a:t>
            </a:r>
          </a:p>
        </p:txBody>
      </p:sp>
      <p:sp>
        <p:nvSpPr>
          <p:cNvPr id="3" name="TextBox 2">
            <a:extLst>
              <a:ext uri="{FF2B5EF4-FFF2-40B4-BE49-F238E27FC236}">
                <a16:creationId xmlns:a16="http://schemas.microsoft.com/office/drawing/2014/main" id="{40EEFDDF-23C2-36DA-0117-FF9A5D7488C9}"/>
              </a:ext>
            </a:extLst>
          </p:cNvPr>
          <p:cNvSpPr txBox="1"/>
          <p:nvPr/>
        </p:nvSpPr>
        <p:spPr>
          <a:xfrm>
            <a:off x="1394691" y="1209964"/>
            <a:ext cx="7176654" cy="4801314"/>
          </a:xfrm>
          <a:prstGeom prst="rect">
            <a:avLst/>
          </a:prstGeom>
          <a:noFill/>
        </p:spPr>
        <p:txBody>
          <a:bodyPr wrap="square" rtlCol="0">
            <a:spAutoFit/>
          </a:bodyPr>
          <a:lstStyle/>
          <a:p>
            <a:r>
              <a:rPr lang="en-US"/>
              <a:t>Disa shembuj ne jeten reale se ne cilat industri implementohet BI:</a:t>
            </a:r>
          </a:p>
          <a:p>
            <a:endParaRPr lang="en-US"/>
          </a:p>
          <a:p>
            <a:r>
              <a:rPr lang="en-US"/>
              <a:t>- Industria e tregut (retail)</a:t>
            </a:r>
          </a:p>
          <a:p>
            <a:r>
              <a:rPr lang="en-US"/>
              <a:t>- Shendetesi</a:t>
            </a:r>
          </a:p>
          <a:p>
            <a:r>
              <a:rPr lang="en-US"/>
              <a:t>- Financa</a:t>
            </a:r>
          </a:p>
          <a:p>
            <a:r>
              <a:rPr lang="en-US"/>
              <a:t>- Industria e prodhimit</a:t>
            </a:r>
          </a:p>
          <a:p>
            <a:r>
              <a:rPr lang="en-US"/>
              <a:t>- Edukim</a:t>
            </a:r>
          </a:p>
          <a:p>
            <a:endParaRPr lang="en-US"/>
          </a:p>
          <a:p>
            <a:r>
              <a:rPr lang="en-US"/>
              <a:t>Hapat qe duhen te ndermerren per implementimin e BI-se perfshijne:</a:t>
            </a:r>
          </a:p>
          <a:p>
            <a:endParaRPr lang="en-US"/>
          </a:p>
          <a:p>
            <a:r>
              <a:rPr lang="en-US"/>
              <a:t>- Vleresimin e nevojave te biznesit – identifikimi i qellimeve dhe sfidave specifike qe mund te hasen ne biznes.</a:t>
            </a:r>
          </a:p>
          <a:p>
            <a:r>
              <a:rPr lang="en-US"/>
              <a:t>- Integrimin dhe ruajtjen e te dhenave </a:t>
            </a:r>
          </a:p>
          <a:p>
            <a:r>
              <a:rPr lang="en-US"/>
              <a:t>- Trajnimi dhe miratimi – Trajnimi i punetoreve ne softueret e BI-se mundesojne nje proces me te shpejte te vendimmarrjes.</a:t>
            </a:r>
          </a:p>
          <a:p>
            <a:r>
              <a:rPr lang="en-US"/>
              <a:t>- Permiresimi i vazhdueshem – optimizimi i proceseve te BI-se bazuar nga FeedBack-u dhe perparimet teknologjike.</a:t>
            </a:r>
          </a:p>
        </p:txBody>
      </p:sp>
    </p:spTree>
    <p:extLst>
      <p:ext uri="{BB962C8B-B14F-4D97-AF65-F5344CB8AC3E}">
        <p14:creationId xmlns:p14="http://schemas.microsoft.com/office/powerpoint/2010/main" val="374222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 Benefits of Business Intelligence">
            <a:extLst>
              <a:ext uri="{FF2B5EF4-FFF2-40B4-BE49-F238E27FC236}">
                <a16:creationId xmlns:a16="http://schemas.microsoft.com/office/drawing/2014/main" id="{2A9E8E52-69A1-E30D-F8AB-53E6848644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241" b="26454"/>
          <a:stretch/>
        </p:blipFill>
        <p:spPr bwMode="auto">
          <a:xfrm>
            <a:off x="1022694" y="2475388"/>
            <a:ext cx="10146611" cy="1902647"/>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E47A4A3-9929-BBCD-8A84-0FD513E7FD70}"/>
              </a:ext>
            </a:extLst>
          </p:cNvPr>
          <p:cNvSpPr txBox="1"/>
          <p:nvPr/>
        </p:nvSpPr>
        <p:spPr>
          <a:xfrm>
            <a:off x="3911132" y="4378035"/>
            <a:ext cx="1554252" cy="784830"/>
          </a:xfrm>
          <a:prstGeom prst="rect">
            <a:avLst/>
          </a:prstGeom>
          <a:noFill/>
        </p:spPr>
        <p:txBody>
          <a:bodyPr wrap="square" rtlCol="0">
            <a:spAutoFit/>
          </a:bodyPr>
          <a:lstStyle/>
          <a:p>
            <a:pPr algn="ctr"/>
            <a:r>
              <a:rPr lang="en-US" sz="1500"/>
              <a:t>Permiresim i</a:t>
            </a:r>
          </a:p>
          <a:p>
            <a:pPr algn="ctr"/>
            <a:r>
              <a:rPr lang="en-US" sz="1500"/>
              <a:t>Sherbimit ndaj klientit</a:t>
            </a:r>
          </a:p>
        </p:txBody>
      </p:sp>
      <p:sp>
        <p:nvSpPr>
          <p:cNvPr id="7" name="TextBox 6">
            <a:extLst>
              <a:ext uri="{FF2B5EF4-FFF2-40B4-BE49-F238E27FC236}">
                <a16:creationId xmlns:a16="http://schemas.microsoft.com/office/drawing/2014/main" id="{BD64E4D8-EA42-8718-929A-65F944A89E7D}"/>
              </a:ext>
            </a:extLst>
          </p:cNvPr>
          <p:cNvSpPr txBox="1"/>
          <p:nvPr/>
        </p:nvSpPr>
        <p:spPr>
          <a:xfrm>
            <a:off x="2634439" y="4382611"/>
            <a:ext cx="1436254" cy="553998"/>
          </a:xfrm>
          <a:prstGeom prst="rect">
            <a:avLst/>
          </a:prstGeom>
          <a:noFill/>
        </p:spPr>
        <p:txBody>
          <a:bodyPr wrap="square" rtlCol="0">
            <a:spAutoFit/>
          </a:bodyPr>
          <a:lstStyle/>
          <a:p>
            <a:pPr algn="ctr"/>
            <a:r>
              <a:rPr lang="en-US" sz="1500"/>
              <a:t>Vendimmarrje me e mire</a:t>
            </a:r>
          </a:p>
        </p:txBody>
      </p:sp>
      <p:sp>
        <p:nvSpPr>
          <p:cNvPr id="8" name="TextBox 7">
            <a:extLst>
              <a:ext uri="{FF2B5EF4-FFF2-40B4-BE49-F238E27FC236}">
                <a16:creationId xmlns:a16="http://schemas.microsoft.com/office/drawing/2014/main" id="{045E5A5C-4F05-969C-3D21-DE4E90C0C851}"/>
              </a:ext>
            </a:extLst>
          </p:cNvPr>
          <p:cNvSpPr txBox="1"/>
          <p:nvPr/>
        </p:nvSpPr>
        <p:spPr>
          <a:xfrm>
            <a:off x="1239748" y="4378035"/>
            <a:ext cx="1554252" cy="784830"/>
          </a:xfrm>
          <a:prstGeom prst="rect">
            <a:avLst/>
          </a:prstGeom>
          <a:noFill/>
        </p:spPr>
        <p:txBody>
          <a:bodyPr wrap="square" rtlCol="0">
            <a:spAutoFit/>
          </a:bodyPr>
          <a:lstStyle/>
          <a:p>
            <a:pPr algn="ctr"/>
            <a:r>
              <a:rPr lang="en-US" sz="1500"/>
              <a:t>Rritje e efikasitetit dhe produktivitetit</a:t>
            </a:r>
          </a:p>
        </p:txBody>
      </p:sp>
      <p:sp>
        <p:nvSpPr>
          <p:cNvPr id="9" name="TextBox 8">
            <a:extLst>
              <a:ext uri="{FF2B5EF4-FFF2-40B4-BE49-F238E27FC236}">
                <a16:creationId xmlns:a16="http://schemas.microsoft.com/office/drawing/2014/main" id="{2CBFA0A5-EDBE-0E80-5D3B-89C40C39842A}"/>
              </a:ext>
            </a:extLst>
          </p:cNvPr>
          <p:cNvSpPr txBox="1"/>
          <p:nvPr/>
        </p:nvSpPr>
        <p:spPr>
          <a:xfrm>
            <a:off x="5377872" y="4382611"/>
            <a:ext cx="1436254" cy="553998"/>
          </a:xfrm>
          <a:prstGeom prst="rect">
            <a:avLst/>
          </a:prstGeom>
          <a:noFill/>
        </p:spPr>
        <p:txBody>
          <a:bodyPr wrap="square" rtlCol="0">
            <a:spAutoFit/>
          </a:bodyPr>
          <a:lstStyle/>
          <a:p>
            <a:pPr algn="ctr"/>
            <a:r>
              <a:rPr lang="en-US" sz="1500"/>
              <a:t>Informacione te sakta</a:t>
            </a:r>
          </a:p>
        </p:txBody>
      </p:sp>
      <p:sp>
        <p:nvSpPr>
          <p:cNvPr id="10" name="TextBox 9">
            <a:extLst>
              <a:ext uri="{FF2B5EF4-FFF2-40B4-BE49-F238E27FC236}">
                <a16:creationId xmlns:a16="http://schemas.microsoft.com/office/drawing/2014/main" id="{58047ADC-2CEC-192B-33C3-0D2314DB1EB2}"/>
              </a:ext>
            </a:extLst>
          </p:cNvPr>
          <p:cNvSpPr txBox="1"/>
          <p:nvPr/>
        </p:nvSpPr>
        <p:spPr>
          <a:xfrm>
            <a:off x="6743014" y="4382611"/>
            <a:ext cx="1436254" cy="553998"/>
          </a:xfrm>
          <a:prstGeom prst="rect">
            <a:avLst/>
          </a:prstGeom>
          <a:noFill/>
        </p:spPr>
        <p:txBody>
          <a:bodyPr wrap="square" rtlCol="0">
            <a:spAutoFit/>
          </a:bodyPr>
          <a:lstStyle/>
          <a:p>
            <a:pPr algn="ctr"/>
            <a:r>
              <a:rPr lang="en-US" sz="1500"/>
              <a:t>Raporte strategjike</a:t>
            </a:r>
          </a:p>
        </p:txBody>
      </p:sp>
      <p:sp>
        <p:nvSpPr>
          <p:cNvPr id="11" name="TextBox 10">
            <a:extLst>
              <a:ext uri="{FF2B5EF4-FFF2-40B4-BE49-F238E27FC236}">
                <a16:creationId xmlns:a16="http://schemas.microsoft.com/office/drawing/2014/main" id="{A11AF3AD-382E-CDAC-A954-ECD90903DCA7}"/>
              </a:ext>
            </a:extLst>
          </p:cNvPr>
          <p:cNvSpPr txBox="1"/>
          <p:nvPr/>
        </p:nvSpPr>
        <p:spPr>
          <a:xfrm>
            <a:off x="8121307" y="4382611"/>
            <a:ext cx="1436254" cy="553998"/>
          </a:xfrm>
          <a:prstGeom prst="rect">
            <a:avLst/>
          </a:prstGeom>
          <a:noFill/>
        </p:spPr>
        <p:txBody>
          <a:bodyPr wrap="square" rtlCol="0">
            <a:spAutoFit/>
          </a:bodyPr>
          <a:lstStyle/>
          <a:p>
            <a:pPr algn="ctr"/>
            <a:r>
              <a:rPr lang="en-US" sz="1500"/>
              <a:t>Vizualizim i informacionit</a:t>
            </a:r>
          </a:p>
        </p:txBody>
      </p:sp>
      <p:sp>
        <p:nvSpPr>
          <p:cNvPr id="12" name="TextBox 11">
            <a:extLst>
              <a:ext uri="{FF2B5EF4-FFF2-40B4-BE49-F238E27FC236}">
                <a16:creationId xmlns:a16="http://schemas.microsoft.com/office/drawing/2014/main" id="{815FC873-B45E-4EEF-CEA8-002E50AFABD3}"/>
              </a:ext>
            </a:extLst>
          </p:cNvPr>
          <p:cNvSpPr txBox="1"/>
          <p:nvPr/>
        </p:nvSpPr>
        <p:spPr>
          <a:xfrm>
            <a:off x="9485311" y="4382611"/>
            <a:ext cx="1436254" cy="553998"/>
          </a:xfrm>
          <a:prstGeom prst="rect">
            <a:avLst/>
          </a:prstGeom>
          <a:noFill/>
        </p:spPr>
        <p:txBody>
          <a:bodyPr wrap="square" rtlCol="0">
            <a:spAutoFit/>
          </a:bodyPr>
          <a:lstStyle/>
          <a:p>
            <a:pPr algn="ctr"/>
            <a:r>
              <a:rPr lang="en-US" sz="1500"/>
              <a:t>Rritje e te ardhurave</a:t>
            </a:r>
          </a:p>
        </p:txBody>
      </p:sp>
      <p:sp>
        <p:nvSpPr>
          <p:cNvPr id="13" name="TextBox 12">
            <a:extLst>
              <a:ext uri="{FF2B5EF4-FFF2-40B4-BE49-F238E27FC236}">
                <a16:creationId xmlns:a16="http://schemas.microsoft.com/office/drawing/2014/main" id="{69FB70E9-717E-4708-6A7B-C2EF41324A63}"/>
              </a:ext>
            </a:extLst>
          </p:cNvPr>
          <p:cNvSpPr txBox="1"/>
          <p:nvPr/>
        </p:nvSpPr>
        <p:spPr>
          <a:xfrm>
            <a:off x="3694544" y="1879800"/>
            <a:ext cx="4802909" cy="369332"/>
          </a:xfrm>
          <a:prstGeom prst="rect">
            <a:avLst/>
          </a:prstGeom>
          <a:noFill/>
        </p:spPr>
        <p:txBody>
          <a:bodyPr wrap="square" rtlCol="0">
            <a:spAutoFit/>
          </a:bodyPr>
          <a:lstStyle/>
          <a:p>
            <a:pPr algn="ctr"/>
            <a:r>
              <a:rPr lang="en-US" b="1"/>
              <a:t>Benefitet e Inteligjences se Biznesit</a:t>
            </a:r>
          </a:p>
        </p:txBody>
      </p:sp>
    </p:spTree>
    <p:extLst>
      <p:ext uri="{BB962C8B-B14F-4D97-AF65-F5344CB8AC3E}">
        <p14:creationId xmlns:p14="http://schemas.microsoft.com/office/powerpoint/2010/main" val="184742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use of Business Intelligence (BI) tools in Management Information  Systems.">
            <a:extLst>
              <a:ext uri="{FF2B5EF4-FFF2-40B4-BE49-F238E27FC236}">
                <a16:creationId xmlns:a16="http://schemas.microsoft.com/office/drawing/2014/main" id="{2C851B81-0F5C-4167-96AA-71ADCC364AC4}"/>
              </a:ext>
            </a:extLst>
          </p:cNvPr>
          <p:cNvPicPr>
            <a:picLocks noChangeAspect="1"/>
          </p:cNvPicPr>
          <p:nvPr/>
        </p:nvPicPr>
        <p:blipFill rotWithShape="1">
          <a:blip r:embed="rId2">
            <a:extLst>
              <a:ext uri="{28A0092B-C50C-407E-A947-70E740481C1C}">
                <a14:useLocalDpi xmlns:a14="http://schemas.microsoft.com/office/drawing/2010/main" val="0"/>
              </a:ext>
            </a:extLst>
          </a:blip>
          <a:srcRect t="15295"/>
          <a:stretch/>
        </p:blipFill>
        <p:spPr bwMode="auto">
          <a:xfrm>
            <a:off x="1156906" y="2124364"/>
            <a:ext cx="9878188" cy="3184235"/>
          </a:xfrm>
          <a:prstGeom prst="rect">
            <a:avLst/>
          </a:prstGeom>
          <a:noFill/>
          <a:ln>
            <a:noFill/>
          </a:ln>
        </p:spPr>
      </p:pic>
      <p:sp>
        <p:nvSpPr>
          <p:cNvPr id="3" name="TextBox 2">
            <a:extLst>
              <a:ext uri="{FF2B5EF4-FFF2-40B4-BE49-F238E27FC236}">
                <a16:creationId xmlns:a16="http://schemas.microsoft.com/office/drawing/2014/main" id="{1FAF617F-9D94-FBA1-1A7B-D1E8C67B6B74}"/>
              </a:ext>
            </a:extLst>
          </p:cNvPr>
          <p:cNvSpPr txBox="1"/>
          <p:nvPr/>
        </p:nvSpPr>
        <p:spPr>
          <a:xfrm>
            <a:off x="3976254" y="1634714"/>
            <a:ext cx="4239491" cy="369332"/>
          </a:xfrm>
          <a:prstGeom prst="rect">
            <a:avLst/>
          </a:prstGeom>
          <a:noFill/>
        </p:spPr>
        <p:txBody>
          <a:bodyPr wrap="square" rtlCol="0">
            <a:spAutoFit/>
          </a:bodyPr>
          <a:lstStyle/>
          <a:p>
            <a:pPr algn="ctr"/>
            <a:r>
              <a:rPr lang="en-US" b="1"/>
              <a:t>Avantazhet e Inteligjences se Biznesit</a:t>
            </a:r>
          </a:p>
        </p:txBody>
      </p:sp>
    </p:spTree>
    <p:extLst>
      <p:ext uri="{BB962C8B-B14F-4D97-AF65-F5344CB8AC3E}">
        <p14:creationId xmlns:p14="http://schemas.microsoft.com/office/powerpoint/2010/main" val="91280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9FB70E9-717E-4708-6A7B-C2EF41324A63}"/>
              </a:ext>
            </a:extLst>
          </p:cNvPr>
          <p:cNvSpPr txBox="1"/>
          <p:nvPr/>
        </p:nvSpPr>
        <p:spPr>
          <a:xfrm>
            <a:off x="812800" y="337328"/>
            <a:ext cx="5735782" cy="461665"/>
          </a:xfrm>
          <a:prstGeom prst="rect">
            <a:avLst/>
          </a:prstGeom>
          <a:noFill/>
        </p:spPr>
        <p:txBody>
          <a:bodyPr wrap="square" rtlCol="0">
            <a:spAutoFit/>
          </a:bodyPr>
          <a:lstStyle/>
          <a:p>
            <a:r>
              <a:rPr lang="en-US" sz="2400"/>
              <a:t>Disavantazhet e Inteligjences se Biznesit</a:t>
            </a:r>
          </a:p>
        </p:txBody>
      </p:sp>
      <p:sp>
        <p:nvSpPr>
          <p:cNvPr id="2" name="TextBox 1">
            <a:extLst>
              <a:ext uri="{FF2B5EF4-FFF2-40B4-BE49-F238E27FC236}">
                <a16:creationId xmlns:a16="http://schemas.microsoft.com/office/drawing/2014/main" id="{A4A053C8-881B-C1C4-72E2-F6815562B269}"/>
              </a:ext>
            </a:extLst>
          </p:cNvPr>
          <p:cNvSpPr txBox="1"/>
          <p:nvPr/>
        </p:nvSpPr>
        <p:spPr>
          <a:xfrm>
            <a:off x="969818" y="1163782"/>
            <a:ext cx="8737600" cy="4524315"/>
          </a:xfrm>
          <a:prstGeom prst="rect">
            <a:avLst/>
          </a:prstGeom>
          <a:noFill/>
        </p:spPr>
        <p:txBody>
          <a:bodyPr wrap="square" rtlCol="0">
            <a:spAutoFit/>
          </a:bodyPr>
          <a:lstStyle/>
          <a:p>
            <a:r>
              <a:rPr lang="en-US"/>
              <a:t>Inteligjenca e biznesit mund te kete disa kufizime. Disa prej tyre jane:</a:t>
            </a:r>
          </a:p>
          <a:p>
            <a:endParaRPr lang="en-US"/>
          </a:p>
          <a:p>
            <a:pPr marL="285750" indent="-285750">
              <a:buFont typeface="Arial" panose="020B0604020202020204" pitchFamily="34" charset="0"/>
              <a:buChar char="•"/>
            </a:pPr>
            <a:r>
              <a:rPr lang="en-US"/>
              <a:t>Akumulimi i te dhenave historike: Objektivi i nje sistemi te inteligjences se biznesit eshte te perpiloje te dhenat e kaluara te nje kompanie dhe t'i paraqese ato ne nje menyre qe ndihmon ne marrjen e vendimeve. Megjithate, ky informacion mund te mos jete i rendesishem per çdo kompani.</a:t>
            </a:r>
          </a:p>
          <a:p>
            <a:endParaRPr lang="en-US"/>
          </a:p>
          <a:p>
            <a:pPr marL="285750" indent="-285750">
              <a:buFont typeface="Arial" panose="020B0604020202020204" pitchFamily="34" charset="0"/>
              <a:buChar char="•"/>
            </a:pPr>
            <a:r>
              <a:rPr lang="en-US"/>
              <a:t>Kompleksiteti: Mos perpunimi i mire i te dhenave mund te rezultoje ne komplikimin e informacioneve, te cilat jane te veshtira te kuptohen.</a:t>
            </a:r>
          </a:p>
          <a:p>
            <a:endParaRPr lang="en-US"/>
          </a:p>
          <a:p>
            <a:pPr marL="285750" indent="-285750">
              <a:buFont typeface="Arial" panose="020B0604020202020204" pitchFamily="34" charset="0"/>
              <a:buChar char="•"/>
            </a:pPr>
            <a:r>
              <a:rPr lang="en-US"/>
              <a:t>Kostoja: BI mund te gjeneroje nje ROI (Return on Investment) potencialisht te larte, por kjo mund te jete nje pengese per disa kompani.</a:t>
            </a:r>
          </a:p>
          <a:p>
            <a:endParaRPr lang="en-US"/>
          </a:p>
          <a:p>
            <a:pPr marL="285750" indent="-285750">
              <a:buFont typeface="Arial" panose="020B0604020202020204" pitchFamily="34" charset="0"/>
              <a:buChar char="•"/>
            </a:pPr>
            <a:r>
              <a:rPr lang="en-US"/>
              <a:t>Implementimi konsumon kohe: sa me shume te dhena aq me shume kohe i nevojitet kompanise qe te implementoje BI-ne.</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2024702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4985" y="0"/>
            <a:ext cx="5111750" cy="852620"/>
          </a:xfrm>
        </p:spPr>
        <p:txBody>
          <a:bodyPr>
            <a:normAutofit/>
          </a:bodyPr>
          <a:lstStyle/>
          <a:p>
            <a:r>
              <a:rPr lang="en-US" sz="2400" cap="none" dirty="0" err="1"/>
              <a:t>Teknologjite</a:t>
            </a:r>
            <a:r>
              <a:rPr lang="en-US" sz="2400" cap="none" dirty="0"/>
              <a:t> e </a:t>
            </a:r>
            <a:r>
              <a:rPr lang="en-US" sz="2400" cap="none" dirty="0" err="1"/>
              <a:t>Ndermarresise</a:t>
            </a:r>
            <a:endParaRPr lang="en-US" sz="2400" cap="none" dirty="0"/>
          </a:p>
        </p:txBody>
      </p:sp>
      <p:sp>
        <p:nvSpPr>
          <p:cNvPr id="10" name="Text Placeholder 9"/>
          <p:cNvSpPr>
            <a:spLocks noGrp="1"/>
          </p:cNvSpPr>
          <p:nvPr>
            <p:ph type="body" idx="1"/>
          </p:nvPr>
        </p:nvSpPr>
        <p:spPr>
          <a:xfrm>
            <a:off x="854985" y="1193051"/>
            <a:ext cx="5811457" cy="2975020"/>
          </a:xfrm>
        </p:spPr>
        <p:txBody>
          <a:bodyPr>
            <a:normAutofit fontScale="92500" lnSpcReduction="10000"/>
          </a:bodyPr>
          <a:lstStyle/>
          <a:p>
            <a:r>
              <a:rPr lang="sq-AL" sz="1600" dirty="0">
                <a:ea typeface="MS Mincho"/>
              </a:rPr>
              <a:t>Teknologjite e ndermarresise ju referohet softuereve te dizajnuara specifikisht per te plotesuar nevojat e organizatave , duke marr parasysh pamjen me te gjere ne vend te nevojave individuale</a:t>
            </a:r>
            <a:endParaRPr lang="en-US" sz="1600" dirty="0">
              <a:ea typeface="MS Mincho"/>
            </a:endParaRPr>
          </a:p>
          <a:p>
            <a:r>
              <a:rPr lang="en-US" sz="1600" dirty="0" err="1">
                <a:ea typeface="MS Mincho"/>
              </a:rPr>
              <a:t>Segmentet</a:t>
            </a:r>
            <a:r>
              <a:rPr lang="en-US" sz="1600" dirty="0">
                <a:ea typeface="MS Mincho"/>
              </a:rPr>
              <a:t> me </a:t>
            </a:r>
            <a:r>
              <a:rPr lang="en-US" sz="1600" dirty="0" err="1">
                <a:ea typeface="MS Mincho"/>
              </a:rPr>
              <a:t>te</a:t>
            </a:r>
            <a:r>
              <a:rPr lang="en-US" sz="1600" dirty="0">
                <a:ea typeface="MS Mincho"/>
              </a:rPr>
              <a:t> </a:t>
            </a:r>
            <a:r>
              <a:rPr lang="en-US" sz="1600" dirty="0" err="1">
                <a:ea typeface="MS Mincho"/>
              </a:rPr>
              <a:t>perdorura</a:t>
            </a:r>
            <a:r>
              <a:rPr lang="en-US" sz="1600" dirty="0">
                <a:ea typeface="MS Mincho"/>
              </a:rPr>
              <a:t> </a:t>
            </a:r>
            <a:r>
              <a:rPr lang="en-US" sz="1600" dirty="0" err="1">
                <a:ea typeface="MS Mincho"/>
              </a:rPr>
              <a:t>te</a:t>
            </a:r>
            <a:r>
              <a:rPr lang="en-US" sz="1600" dirty="0">
                <a:ea typeface="MS Mincho"/>
              </a:rPr>
              <a:t> </a:t>
            </a:r>
            <a:r>
              <a:rPr lang="en-US" sz="1600" dirty="0" err="1">
                <a:ea typeface="MS Mincho"/>
              </a:rPr>
              <a:t>teknologjise</a:t>
            </a:r>
            <a:r>
              <a:rPr lang="en-US" sz="1600" dirty="0">
                <a:ea typeface="MS Mincho"/>
              </a:rPr>
              <a:t> se </a:t>
            </a:r>
            <a:r>
              <a:rPr lang="en-US" sz="1600" dirty="0" err="1">
                <a:ea typeface="MS Mincho"/>
              </a:rPr>
              <a:t>ndermarresise</a:t>
            </a:r>
            <a:r>
              <a:rPr lang="en-US" sz="1600" dirty="0">
                <a:ea typeface="MS Mincho"/>
              </a:rPr>
              <a:t> </a:t>
            </a:r>
            <a:r>
              <a:rPr lang="en-US" sz="1600" dirty="0" err="1">
                <a:ea typeface="MS Mincho"/>
              </a:rPr>
              <a:t>perfshin</a:t>
            </a:r>
            <a:r>
              <a:rPr lang="en-US" sz="1600" dirty="0">
                <a:ea typeface="MS Mincho"/>
              </a:rPr>
              <a:t> </a:t>
            </a:r>
            <a:r>
              <a:rPr lang="en-US" sz="1600" dirty="0" err="1">
                <a:ea typeface="MS Mincho"/>
              </a:rPr>
              <a:t>internetin</a:t>
            </a:r>
            <a:r>
              <a:rPr lang="en-US" sz="1600" dirty="0">
                <a:ea typeface="MS Mincho"/>
              </a:rPr>
              <a:t> , </a:t>
            </a:r>
            <a:r>
              <a:rPr lang="en-US" sz="1600" dirty="0" err="1">
                <a:ea typeface="MS Mincho"/>
              </a:rPr>
              <a:t>mediat</a:t>
            </a:r>
            <a:r>
              <a:rPr lang="en-US" sz="1600" dirty="0">
                <a:ea typeface="MS Mincho"/>
              </a:rPr>
              <a:t> </a:t>
            </a:r>
            <a:r>
              <a:rPr lang="en-US" sz="1600" dirty="0" err="1">
                <a:ea typeface="MS Mincho"/>
              </a:rPr>
              <a:t>sociale</a:t>
            </a:r>
            <a:r>
              <a:rPr lang="en-US" sz="1600" dirty="0">
                <a:ea typeface="MS Mincho"/>
              </a:rPr>
              <a:t> ,  e-commerce, ERP, </a:t>
            </a:r>
            <a:r>
              <a:rPr lang="en-US" sz="1600" dirty="0" err="1">
                <a:ea typeface="MS Mincho"/>
              </a:rPr>
              <a:t>applikacionet</a:t>
            </a:r>
            <a:r>
              <a:rPr lang="en-US" sz="1600" dirty="0">
                <a:ea typeface="MS Mincho"/>
              </a:rPr>
              <a:t>, </a:t>
            </a:r>
            <a:r>
              <a:rPr lang="en-US" sz="1600" dirty="0" err="1">
                <a:ea typeface="MS Mincho"/>
              </a:rPr>
              <a:t>dhe</a:t>
            </a:r>
            <a:r>
              <a:rPr lang="en-US" sz="1600" dirty="0">
                <a:ea typeface="MS Mincho"/>
              </a:rPr>
              <a:t> video </a:t>
            </a:r>
            <a:r>
              <a:rPr lang="en-US" sz="1600" dirty="0" err="1">
                <a:ea typeface="MS Mincho"/>
              </a:rPr>
              <a:t>lojerat</a:t>
            </a:r>
            <a:endParaRPr lang="en-US" sz="1600" dirty="0">
              <a:ea typeface="MS Mincho"/>
            </a:endParaRPr>
          </a:p>
          <a:p>
            <a:r>
              <a:rPr lang="en-US" sz="1600" dirty="0" err="1">
                <a:ea typeface="MS Mincho"/>
              </a:rPr>
              <a:t>Bizneset</a:t>
            </a:r>
            <a:r>
              <a:rPr lang="en-US" sz="1600" dirty="0">
                <a:ea typeface="MS Mincho"/>
              </a:rPr>
              <a:t> </a:t>
            </a:r>
            <a:r>
              <a:rPr lang="en-US" sz="1600" dirty="0" err="1">
                <a:ea typeface="MS Mincho"/>
              </a:rPr>
              <a:t>mund</a:t>
            </a:r>
            <a:r>
              <a:rPr lang="en-US" sz="1600" dirty="0">
                <a:ea typeface="MS Mincho"/>
              </a:rPr>
              <a:t> </a:t>
            </a:r>
            <a:r>
              <a:rPr lang="en-US" sz="1600" dirty="0" err="1">
                <a:ea typeface="MS Mincho"/>
              </a:rPr>
              <a:t>te</a:t>
            </a:r>
            <a:r>
              <a:rPr lang="en-US" sz="1600" dirty="0">
                <a:ea typeface="MS Mincho"/>
              </a:rPr>
              <a:t> </a:t>
            </a:r>
            <a:r>
              <a:rPr lang="en-US" sz="1600" dirty="0" err="1">
                <a:ea typeface="MS Mincho"/>
              </a:rPr>
              <a:t>transformojne</a:t>
            </a:r>
            <a:r>
              <a:rPr lang="en-US" sz="1600" dirty="0">
                <a:ea typeface="MS Mincho"/>
              </a:rPr>
              <a:t> </a:t>
            </a:r>
            <a:r>
              <a:rPr lang="en-US" sz="1600" dirty="0" err="1">
                <a:ea typeface="MS Mincho"/>
              </a:rPr>
              <a:t>rrenjesisht</a:t>
            </a:r>
            <a:r>
              <a:rPr lang="en-US" sz="1600" dirty="0">
                <a:ea typeface="MS Mincho"/>
              </a:rPr>
              <a:t> </a:t>
            </a:r>
            <a:r>
              <a:rPr lang="en-US" sz="1600" dirty="0" err="1">
                <a:ea typeface="MS Mincho"/>
              </a:rPr>
              <a:t>operacionet</a:t>
            </a:r>
            <a:r>
              <a:rPr lang="en-US" sz="1600" dirty="0">
                <a:ea typeface="MS Mincho"/>
              </a:rPr>
              <a:t> e </a:t>
            </a:r>
            <a:r>
              <a:rPr lang="en-US" sz="1600" dirty="0" err="1">
                <a:ea typeface="MS Mincho"/>
              </a:rPr>
              <a:t>tyre</a:t>
            </a:r>
            <a:r>
              <a:rPr lang="en-US" sz="1600" dirty="0">
                <a:ea typeface="MS Mincho"/>
              </a:rPr>
              <a:t> duke </a:t>
            </a:r>
            <a:r>
              <a:rPr lang="en-US" sz="1600" dirty="0" err="1">
                <a:ea typeface="MS Mincho"/>
              </a:rPr>
              <a:t>perdorur</a:t>
            </a:r>
            <a:r>
              <a:rPr lang="en-US" sz="1600" dirty="0">
                <a:ea typeface="MS Mincho"/>
              </a:rPr>
              <a:t> </a:t>
            </a:r>
            <a:r>
              <a:rPr lang="en-US" sz="1600" dirty="0" err="1">
                <a:ea typeface="MS Mincho"/>
              </a:rPr>
              <a:t>fuqine</a:t>
            </a:r>
            <a:r>
              <a:rPr lang="en-US" sz="1600" dirty="0">
                <a:ea typeface="MS Mincho"/>
              </a:rPr>
              <a:t> e </a:t>
            </a:r>
            <a:r>
              <a:rPr lang="en-US" sz="1600" dirty="0" err="1">
                <a:ea typeface="MS Mincho"/>
              </a:rPr>
              <a:t>teknologjise</a:t>
            </a:r>
            <a:r>
              <a:rPr lang="en-US" sz="1600" dirty="0">
                <a:ea typeface="MS Mincho"/>
              </a:rPr>
              <a:t> se </a:t>
            </a:r>
            <a:r>
              <a:rPr lang="en-US" sz="1600" dirty="0" err="1">
                <a:ea typeface="MS Mincho"/>
              </a:rPr>
              <a:t>ndermarresive</a:t>
            </a:r>
            <a:r>
              <a:rPr lang="en-US" sz="1600" dirty="0">
                <a:ea typeface="MS Mincho"/>
              </a:rPr>
              <a:t>.</a:t>
            </a:r>
          </a:p>
          <a:p>
            <a:r>
              <a:rPr lang="en-US" sz="1600" err="1">
                <a:ea typeface="MS Mincho"/>
              </a:rPr>
              <a:t>Ka</a:t>
            </a:r>
            <a:r>
              <a:rPr lang="en-US" sz="1600">
                <a:ea typeface="MS Mincho"/>
              </a:rPr>
              <a:t> pasur </a:t>
            </a:r>
            <a:r>
              <a:rPr lang="en-US" sz="1600" dirty="0" err="1">
                <a:ea typeface="MS Mincho"/>
              </a:rPr>
              <a:t>nje</a:t>
            </a:r>
            <a:r>
              <a:rPr lang="en-US" sz="1600" dirty="0">
                <a:ea typeface="MS Mincho"/>
              </a:rPr>
              <a:t> </a:t>
            </a:r>
            <a:r>
              <a:rPr lang="en-US" sz="1600" err="1">
                <a:ea typeface="MS Mincho"/>
              </a:rPr>
              <a:t>kerkese</a:t>
            </a:r>
            <a:r>
              <a:rPr lang="en-US" sz="1600">
                <a:ea typeface="MS Mincho"/>
              </a:rPr>
              <a:t> te </a:t>
            </a:r>
            <a:r>
              <a:rPr lang="en-US" sz="1600" dirty="0" err="1">
                <a:ea typeface="MS Mincho"/>
              </a:rPr>
              <a:t>rritur</a:t>
            </a:r>
            <a:r>
              <a:rPr lang="en-US" sz="1600" dirty="0">
                <a:ea typeface="MS Mincho"/>
              </a:rPr>
              <a:t> per </a:t>
            </a:r>
            <a:r>
              <a:rPr lang="en-US" sz="1600" dirty="0" err="1">
                <a:ea typeface="MS Mincho"/>
              </a:rPr>
              <a:t>zgjidhje</a:t>
            </a:r>
            <a:r>
              <a:rPr lang="en-US" sz="1600" dirty="0">
                <a:ea typeface="MS Mincho"/>
              </a:rPr>
              <a:t> </a:t>
            </a:r>
            <a:r>
              <a:rPr lang="en-US" sz="1600" dirty="0" err="1">
                <a:ea typeface="MS Mincho"/>
              </a:rPr>
              <a:t>te</a:t>
            </a:r>
            <a:r>
              <a:rPr lang="en-US" sz="1600" dirty="0">
                <a:ea typeface="MS Mincho"/>
              </a:rPr>
              <a:t> </a:t>
            </a:r>
            <a:r>
              <a:rPr lang="en-US" sz="1600" dirty="0" err="1">
                <a:ea typeface="MS Mincho"/>
              </a:rPr>
              <a:t>ndermarresive</a:t>
            </a:r>
            <a:r>
              <a:rPr lang="en-US" sz="1600" dirty="0">
                <a:ea typeface="MS Mincho"/>
              </a:rPr>
              <a:t> </a:t>
            </a:r>
            <a:r>
              <a:rPr lang="en-US" sz="1600" dirty="0" err="1">
                <a:ea typeface="MS Mincho"/>
              </a:rPr>
              <a:t>biznes</a:t>
            </a:r>
            <a:r>
              <a:rPr lang="en-US" sz="1600" dirty="0">
                <a:ea typeface="MS Mincho"/>
              </a:rPr>
              <a:t> per </a:t>
            </a:r>
            <a:r>
              <a:rPr lang="en-US" sz="1600" dirty="0" err="1">
                <a:ea typeface="MS Mincho"/>
              </a:rPr>
              <a:t>biznes</a:t>
            </a:r>
            <a:r>
              <a:rPr lang="en-US" sz="1600" dirty="0">
                <a:ea typeface="MS Mincho"/>
              </a:rPr>
              <a:t> (B2B) </a:t>
            </a:r>
            <a:r>
              <a:rPr lang="en-US" sz="1600" dirty="0" err="1">
                <a:ea typeface="MS Mincho"/>
              </a:rPr>
              <a:t>qe</a:t>
            </a:r>
            <a:r>
              <a:rPr lang="en-US" sz="1600" dirty="0">
                <a:ea typeface="MS Mincho"/>
              </a:rPr>
              <a:t> </a:t>
            </a:r>
            <a:r>
              <a:rPr lang="en-US" sz="1600" dirty="0" err="1">
                <a:ea typeface="MS Mincho"/>
              </a:rPr>
              <a:t>optimizojne</a:t>
            </a:r>
            <a:r>
              <a:rPr lang="en-US" sz="1600" dirty="0">
                <a:ea typeface="MS Mincho"/>
              </a:rPr>
              <a:t> </a:t>
            </a:r>
            <a:r>
              <a:rPr lang="en-US" sz="1600" dirty="0" err="1">
                <a:ea typeface="MS Mincho"/>
              </a:rPr>
              <a:t>proceset</a:t>
            </a:r>
            <a:r>
              <a:rPr lang="en-US" sz="1600" dirty="0">
                <a:ea typeface="MS Mincho"/>
              </a:rPr>
              <a:t> e </a:t>
            </a:r>
            <a:r>
              <a:rPr lang="en-US" sz="1600" dirty="0" err="1">
                <a:ea typeface="MS Mincho"/>
              </a:rPr>
              <a:t>brendshme</a:t>
            </a:r>
            <a:r>
              <a:rPr lang="en-US" sz="1600" dirty="0">
                <a:ea typeface="MS Mincho"/>
              </a:rPr>
              <a:t> ne </a:t>
            </a:r>
            <a:r>
              <a:rPr lang="en-US" sz="1600" dirty="0" err="1">
                <a:ea typeface="MS Mincho"/>
              </a:rPr>
              <a:t>vitet</a:t>
            </a:r>
            <a:r>
              <a:rPr lang="en-US" sz="1600" dirty="0">
                <a:ea typeface="MS Mincho"/>
              </a:rPr>
              <a:t> e </a:t>
            </a:r>
            <a:r>
              <a:rPr lang="en-US" sz="1600" dirty="0" err="1">
                <a:ea typeface="MS Mincho"/>
              </a:rPr>
              <a:t>fundit</a:t>
            </a:r>
            <a:r>
              <a:rPr lang="en-US" sz="1600" dirty="0">
                <a:ea typeface="MS Mincho"/>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61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495" y="167152"/>
            <a:ext cx="5360696" cy="1204912"/>
          </a:xfrm>
        </p:spPr>
        <p:txBody>
          <a:bodyPr>
            <a:normAutofit/>
          </a:bodyPr>
          <a:lstStyle/>
          <a:p>
            <a:pPr marL="457200" marR="0" lvl="1" algn="l">
              <a:lnSpc>
                <a:spcPct val="107000"/>
              </a:lnSpc>
              <a:spcBef>
                <a:spcPts val="200"/>
              </a:spcBef>
              <a:spcAft>
                <a:spcPts val="0"/>
              </a:spcAft>
            </a:pPr>
            <a:r>
              <a:rPr lang="en-US" sz="2400" kern="100" dirty="0" err="1">
                <a:solidFill>
                  <a:srgbClr val="000000"/>
                </a:solidFill>
                <a:effectLst/>
                <a:latin typeface="+mj-lt"/>
                <a:ea typeface="Times New Roman" panose="02020603050405020304" pitchFamily="18" charset="0"/>
                <a:cs typeface="Times New Roman" panose="02020603050405020304" pitchFamily="18" charset="0"/>
              </a:rPr>
              <a:t>Tipet</a:t>
            </a:r>
            <a:r>
              <a:rPr lang="en-US" sz="2400" kern="100" dirty="0">
                <a:solidFill>
                  <a:srgbClr val="000000"/>
                </a:solidFill>
                <a:effectLst/>
                <a:latin typeface="+mj-lt"/>
                <a:ea typeface="Times New Roman" panose="02020603050405020304" pitchFamily="18" charset="0"/>
                <a:cs typeface="Times New Roman" panose="02020603050405020304" pitchFamily="18" charset="0"/>
              </a:rPr>
              <a:t> e </a:t>
            </a:r>
            <a:r>
              <a:rPr lang="en-US" sz="2400" kern="100" dirty="0" err="1">
                <a:solidFill>
                  <a:srgbClr val="000000"/>
                </a:solidFill>
                <a:effectLst/>
                <a:latin typeface="+mj-lt"/>
                <a:ea typeface="Times New Roman" panose="02020603050405020304" pitchFamily="18" charset="0"/>
                <a:cs typeface="Times New Roman" panose="02020603050405020304" pitchFamily="18" charset="0"/>
              </a:rPr>
              <a:t>Teknologjise</a:t>
            </a:r>
            <a:r>
              <a:rPr lang="en-US" sz="2400" kern="100" dirty="0">
                <a:solidFill>
                  <a:srgbClr val="000000"/>
                </a:solidFill>
                <a:effectLst/>
                <a:latin typeface="+mj-lt"/>
                <a:ea typeface="Times New Roman" panose="02020603050405020304" pitchFamily="18" charset="0"/>
                <a:cs typeface="Times New Roman" panose="02020603050405020304" pitchFamily="18" charset="0"/>
              </a:rPr>
              <a:t> se </a:t>
            </a:r>
            <a:r>
              <a:rPr lang="en-US" sz="2400" kern="100" dirty="0" err="1">
                <a:solidFill>
                  <a:srgbClr val="000000"/>
                </a:solidFill>
                <a:effectLst/>
                <a:latin typeface="+mj-lt"/>
                <a:ea typeface="Times New Roman" panose="02020603050405020304" pitchFamily="18" charset="0"/>
                <a:cs typeface="Times New Roman" panose="02020603050405020304" pitchFamily="18" charset="0"/>
              </a:rPr>
              <a:t>Ndermarresise</a:t>
            </a:r>
            <a:endParaRPr lang="en-US" sz="2400" kern="100" dirty="0">
              <a:solidFill>
                <a:srgbClr val="000000"/>
              </a:solidFill>
              <a:effectLst/>
              <a:latin typeface="+mj-lt"/>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427380" y="1589826"/>
            <a:ext cx="5219029" cy="1622738"/>
          </a:xfrm>
        </p:spPr>
        <p:txBody>
          <a:bodyPr/>
          <a:lstStyle/>
          <a:p>
            <a:r>
              <a:rPr lang="en-US" dirty="0" err="1"/>
              <a:t>Disa</a:t>
            </a:r>
            <a:r>
              <a:rPr lang="en-US" dirty="0"/>
              <a:t> </a:t>
            </a:r>
            <a:r>
              <a:rPr lang="en-US" dirty="0" err="1"/>
              <a:t>prej</a:t>
            </a:r>
            <a:r>
              <a:rPr lang="en-US" dirty="0"/>
              <a:t> </a:t>
            </a:r>
            <a:r>
              <a:rPr lang="en-US" dirty="0" err="1"/>
              <a:t>tipeve</a:t>
            </a:r>
            <a:r>
              <a:rPr lang="en-US" dirty="0"/>
              <a:t> </a:t>
            </a:r>
            <a:r>
              <a:rPr lang="en-US" dirty="0" err="1"/>
              <a:t>te</a:t>
            </a:r>
            <a:r>
              <a:rPr lang="en-US" dirty="0"/>
              <a:t> </a:t>
            </a:r>
            <a:r>
              <a:rPr lang="en-US" dirty="0" err="1"/>
              <a:t>teknologjise</a:t>
            </a:r>
            <a:r>
              <a:rPr lang="en-US" dirty="0"/>
              <a:t> se </a:t>
            </a:r>
            <a:r>
              <a:rPr lang="en-US" dirty="0" err="1"/>
              <a:t>ndermarresise</a:t>
            </a:r>
            <a:r>
              <a:rPr lang="en-US" dirty="0"/>
              <a:t> jane : </a:t>
            </a:r>
          </a:p>
          <a:p>
            <a:pPr marL="285750" indent="-285750">
              <a:buFont typeface="Arial" panose="020B0604020202020204" pitchFamily="34" charset="0"/>
              <a:buChar char="•"/>
            </a:pPr>
            <a:r>
              <a:rPr lang="sq-AL" dirty="0"/>
              <a:t>Sistemet per menagjimin e mirembajtjes(CMS)</a:t>
            </a:r>
            <a:endParaRPr lang="en-US" dirty="0"/>
          </a:p>
          <a:p>
            <a:pPr marL="285750" indent="-285750">
              <a:buFont typeface="Arial" panose="020B0604020202020204" pitchFamily="34" charset="0"/>
              <a:buChar char="•"/>
            </a:pPr>
            <a:r>
              <a:rPr lang="sq-AL" dirty="0"/>
              <a:t>Sistemet per mbikqyrjen e sigurise</a:t>
            </a:r>
            <a:endParaRPr lang="en-US" dirty="0"/>
          </a:p>
          <a:p>
            <a:pPr marL="285750" indent="-285750">
              <a:buFont typeface="Arial" panose="020B0604020202020204" pitchFamily="34" charset="0"/>
              <a:buChar char="•"/>
            </a:pPr>
            <a:r>
              <a:rPr lang="en-US" dirty="0" err="1"/>
              <a:t>Softuere</a:t>
            </a:r>
            <a:r>
              <a:rPr lang="en-US" dirty="0"/>
              <a:t> </a:t>
            </a:r>
            <a:r>
              <a:rPr lang="en-US" dirty="0" err="1"/>
              <a:t>kontabiliteti</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884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075" y="244699"/>
            <a:ext cx="5111750" cy="1223493"/>
          </a:xfrm>
        </p:spPr>
        <p:txBody>
          <a:bodyPr>
            <a:noAutofit/>
          </a:bodyPr>
          <a:lstStyle/>
          <a:p>
            <a:r>
              <a:rPr lang="sq-AL" sz="2400" cap="none" dirty="0"/>
              <a:t>Sistemet </a:t>
            </a:r>
            <a:r>
              <a:rPr lang="en-US" sz="2400" cap="none" dirty="0"/>
              <a:t>p</a:t>
            </a:r>
            <a:r>
              <a:rPr lang="sq-AL" sz="2400" cap="none" dirty="0"/>
              <a:t>er Menagjimin </a:t>
            </a:r>
            <a:r>
              <a:rPr lang="en-US" sz="2400" cap="none" dirty="0"/>
              <a:t>e</a:t>
            </a:r>
            <a:r>
              <a:rPr lang="sq-AL" sz="2400" cap="none" dirty="0"/>
              <a:t> Mirembajtjes(cms)</a:t>
            </a:r>
            <a:br>
              <a:rPr lang="en-US" sz="2400" cap="none" dirty="0"/>
            </a:br>
            <a:endParaRPr lang="en-US" sz="2400" cap="none" dirty="0"/>
          </a:p>
        </p:txBody>
      </p:sp>
      <p:sp>
        <p:nvSpPr>
          <p:cNvPr id="3" name="Text Placeholder 2"/>
          <p:cNvSpPr>
            <a:spLocks noGrp="1"/>
          </p:cNvSpPr>
          <p:nvPr>
            <p:ph type="body" idx="1"/>
          </p:nvPr>
        </p:nvSpPr>
        <p:spPr>
          <a:xfrm>
            <a:off x="1362075" y="1535239"/>
            <a:ext cx="5111750" cy="1786990"/>
          </a:xfrm>
        </p:spPr>
        <p:txBody>
          <a:bodyPr/>
          <a:lstStyle/>
          <a:p>
            <a:r>
              <a:rPr lang="en-US" sz="1600" dirty="0" err="1"/>
              <a:t>Sistemet</a:t>
            </a:r>
            <a:r>
              <a:rPr lang="en-US" sz="1600" dirty="0"/>
              <a:t> e </a:t>
            </a:r>
            <a:r>
              <a:rPr lang="en-US" sz="1600" dirty="0" err="1"/>
              <a:t>menaxhimit</a:t>
            </a:r>
            <a:r>
              <a:rPr lang="en-US" sz="1600" dirty="0"/>
              <a:t> </a:t>
            </a:r>
            <a:r>
              <a:rPr lang="en-US" sz="1600" dirty="0" err="1"/>
              <a:t>te</a:t>
            </a:r>
            <a:r>
              <a:rPr lang="en-US" sz="1600" dirty="0"/>
              <a:t> </a:t>
            </a:r>
            <a:r>
              <a:rPr lang="en-US" sz="1600" dirty="0" err="1"/>
              <a:t>permbajtjes</a:t>
            </a:r>
            <a:r>
              <a:rPr lang="en-US" sz="1600" dirty="0"/>
              <a:t> jane </a:t>
            </a:r>
            <a:r>
              <a:rPr lang="en-US" sz="1600" dirty="0" err="1"/>
              <a:t>nje</a:t>
            </a:r>
            <a:r>
              <a:rPr lang="en-US" sz="1600" dirty="0"/>
              <a:t> </a:t>
            </a:r>
            <a:r>
              <a:rPr lang="en-US" sz="1600" dirty="0" err="1"/>
              <a:t>teknologji</a:t>
            </a:r>
            <a:r>
              <a:rPr lang="en-US" sz="1600" dirty="0"/>
              <a:t> </a:t>
            </a:r>
            <a:r>
              <a:rPr lang="en-US" sz="1600" dirty="0" err="1"/>
              <a:t>gjeresisht</a:t>
            </a:r>
            <a:r>
              <a:rPr lang="en-US" sz="1600" dirty="0"/>
              <a:t> e </a:t>
            </a:r>
            <a:r>
              <a:rPr lang="en-US" sz="1600" dirty="0" err="1"/>
              <a:t>perdorur</a:t>
            </a:r>
            <a:r>
              <a:rPr lang="en-US" sz="1600" dirty="0"/>
              <a:t> ne </a:t>
            </a:r>
            <a:r>
              <a:rPr lang="en-US" sz="1600" dirty="0" err="1"/>
              <a:t>ndermarrje</a:t>
            </a:r>
            <a:r>
              <a:rPr lang="en-US" sz="1600" dirty="0"/>
              <a:t>, </a:t>
            </a:r>
            <a:r>
              <a:rPr lang="en-US" sz="1600" dirty="0" err="1"/>
              <a:t>veçanerisht</a:t>
            </a:r>
            <a:r>
              <a:rPr lang="en-US" sz="1600" dirty="0"/>
              <a:t> ne </a:t>
            </a:r>
            <a:r>
              <a:rPr lang="en-US" sz="1600" dirty="0" err="1"/>
              <a:t>fushen</a:t>
            </a:r>
            <a:r>
              <a:rPr lang="en-US" sz="1600" dirty="0"/>
              <a:t> e </a:t>
            </a:r>
            <a:r>
              <a:rPr lang="en-US" sz="1600" dirty="0" err="1"/>
              <a:t>marketingut</a:t>
            </a:r>
            <a:r>
              <a:rPr lang="en-US" sz="1600" dirty="0"/>
              <a:t>. </a:t>
            </a:r>
          </a:p>
          <a:p>
            <a:r>
              <a:rPr lang="en-US" sz="1600" dirty="0" err="1"/>
              <a:t>Zgjidhjet</a:t>
            </a:r>
            <a:r>
              <a:rPr lang="en-US" sz="1600" dirty="0"/>
              <a:t> </a:t>
            </a:r>
            <a:r>
              <a:rPr lang="en-US" sz="1600" dirty="0" err="1"/>
              <a:t>softuerike</a:t>
            </a:r>
            <a:r>
              <a:rPr lang="en-US" sz="1600" dirty="0"/>
              <a:t> </a:t>
            </a:r>
            <a:r>
              <a:rPr lang="en-US" sz="1600" dirty="0" err="1"/>
              <a:t>perfshin</a:t>
            </a:r>
            <a:r>
              <a:rPr lang="en-US" sz="1600" dirty="0"/>
              <a:t> </a:t>
            </a:r>
            <a:r>
              <a:rPr lang="en-US" sz="1600" dirty="0" err="1"/>
              <a:t>mjete</a:t>
            </a:r>
            <a:r>
              <a:rPr lang="en-US" sz="1600" dirty="0"/>
              <a:t> </a:t>
            </a:r>
            <a:r>
              <a:rPr lang="en-US" sz="1600" dirty="0" err="1"/>
              <a:t>si</a:t>
            </a:r>
            <a:r>
              <a:rPr lang="en-US" sz="1600" dirty="0"/>
              <a:t> WordPress, duke </a:t>
            </a:r>
            <a:r>
              <a:rPr lang="en-US" sz="1600" dirty="0" err="1"/>
              <a:t>lejuar</a:t>
            </a:r>
            <a:r>
              <a:rPr lang="en-US" sz="1600" dirty="0"/>
              <a:t> </a:t>
            </a:r>
            <a:r>
              <a:rPr lang="en-US" sz="1600" dirty="0" err="1"/>
              <a:t>bizneset</a:t>
            </a:r>
            <a:r>
              <a:rPr lang="en-US" sz="1600" dirty="0"/>
              <a:t> </a:t>
            </a:r>
            <a:r>
              <a:rPr lang="en-US" sz="1600" dirty="0" err="1"/>
              <a:t>te</a:t>
            </a:r>
            <a:r>
              <a:rPr lang="en-US" sz="1600" dirty="0"/>
              <a:t> </a:t>
            </a:r>
            <a:r>
              <a:rPr lang="en-US" sz="1600" dirty="0" err="1"/>
              <a:t>menaxhojne</a:t>
            </a:r>
            <a:r>
              <a:rPr lang="en-US" sz="1600" dirty="0"/>
              <a:t> </a:t>
            </a:r>
            <a:r>
              <a:rPr lang="en-US" sz="1600" dirty="0" err="1"/>
              <a:t>dhe</a:t>
            </a:r>
            <a:r>
              <a:rPr lang="en-US" sz="1600" dirty="0"/>
              <a:t> </a:t>
            </a:r>
            <a:r>
              <a:rPr lang="en-US" sz="1600" dirty="0" err="1"/>
              <a:t>ndajne</a:t>
            </a:r>
            <a:r>
              <a:rPr lang="en-US" sz="1600" dirty="0"/>
              <a:t> </a:t>
            </a:r>
            <a:r>
              <a:rPr lang="en-US" sz="1600" dirty="0" err="1"/>
              <a:t>permbajtjen</a:t>
            </a:r>
            <a:r>
              <a:rPr lang="en-US" sz="1600" dirty="0"/>
              <a:t> e </a:t>
            </a:r>
            <a:r>
              <a:rPr lang="en-US" sz="1600" dirty="0" err="1"/>
              <a:t>tyre</a:t>
            </a:r>
            <a:r>
              <a:rPr lang="en-US" sz="1600" dirty="0"/>
              <a:t> </a:t>
            </a:r>
            <a:r>
              <a:rPr lang="en-US" sz="1600" dirty="0" err="1"/>
              <a:t>nepermjet</a:t>
            </a:r>
            <a:r>
              <a:rPr lang="en-US" sz="1600" dirty="0"/>
              <a:t> </a:t>
            </a:r>
            <a:r>
              <a:rPr lang="en-US" sz="1600" dirty="0" err="1"/>
              <a:t>shume</a:t>
            </a:r>
            <a:r>
              <a:rPr lang="en-US" sz="1600" dirty="0"/>
              <a:t> </a:t>
            </a:r>
            <a:r>
              <a:rPr lang="en-US" sz="1600" dirty="0" err="1"/>
              <a:t>kanaleve</a:t>
            </a:r>
            <a:r>
              <a:rPr lang="en-US" sz="1600"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729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0" y="927100"/>
            <a:ext cx="8255000" cy="5003800"/>
          </a:xfrm>
          <a:prstGeom prst="rect">
            <a:avLst/>
          </a:prstGeom>
        </p:spPr>
      </p:pic>
    </p:spTree>
    <p:extLst>
      <p:ext uri="{BB962C8B-B14F-4D97-AF65-F5344CB8AC3E}">
        <p14:creationId xmlns:p14="http://schemas.microsoft.com/office/powerpoint/2010/main" val="175677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075" y="244699"/>
            <a:ext cx="4806905" cy="1339402"/>
          </a:xfrm>
        </p:spPr>
        <p:txBody>
          <a:bodyPr>
            <a:noAutofit/>
          </a:bodyPr>
          <a:lstStyle/>
          <a:p>
            <a:r>
              <a:rPr lang="sq-AL" sz="2400" cap="none" dirty="0"/>
              <a:t>Sistemet </a:t>
            </a:r>
            <a:r>
              <a:rPr lang="en-US" sz="2400" cap="none" dirty="0"/>
              <a:t>p</a:t>
            </a:r>
            <a:r>
              <a:rPr lang="sq-AL" sz="2400" cap="none" dirty="0"/>
              <a:t>er Mbikqyrjen </a:t>
            </a:r>
            <a:r>
              <a:rPr lang="en-US" sz="2400" cap="none" dirty="0"/>
              <a:t>e</a:t>
            </a:r>
            <a:r>
              <a:rPr lang="sq-AL" sz="2400" cap="none" dirty="0"/>
              <a:t> Sigurise</a:t>
            </a:r>
            <a:br>
              <a:rPr lang="en-US" sz="2400" cap="none" dirty="0"/>
            </a:br>
            <a:endParaRPr lang="en-US" sz="2400" cap="none" dirty="0"/>
          </a:p>
        </p:txBody>
      </p:sp>
      <p:sp>
        <p:nvSpPr>
          <p:cNvPr id="3" name="Text Placeholder 2"/>
          <p:cNvSpPr>
            <a:spLocks noGrp="1"/>
          </p:cNvSpPr>
          <p:nvPr>
            <p:ph type="body" idx="1"/>
          </p:nvPr>
        </p:nvSpPr>
        <p:spPr>
          <a:xfrm>
            <a:off x="1362075" y="1584101"/>
            <a:ext cx="5111750" cy="2894572"/>
          </a:xfrm>
        </p:spPr>
        <p:txBody>
          <a:bodyPr/>
          <a:lstStyle/>
          <a:p>
            <a:pPr marL="285750" indent="-285750">
              <a:buFont typeface="Arial" panose="020B0604020202020204" pitchFamily="34" charset="0"/>
              <a:buChar char="•"/>
            </a:pPr>
            <a:r>
              <a:rPr lang="en-US" dirty="0" err="1"/>
              <a:t>Sistemet</a:t>
            </a:r>
            <a:r>
              <a:rPr lang="en-US" dirty="0"/>
              <a:t> e </a:t>
            </a:r>
            <a:r>
              <a:rPr lang="en-US" dirty="0" err="1"/>
              <a:t>monitorimit</a:t>
            </a:r>
            <a:r>
              <a:rPr lang="en-US" dirty="0"/>
              <a:t> </a:t>
            </a:r>
            <a:r>
              <a:rPr lang="en-US" dirty="0" err="1"/>
              <a:t>te</a:t>
            </a:r>
            <a:r>
              <a:rPr lang="en-US" dirty="0"/>
              <a:t> </a:t>
            </a:r>
            <a:r>
              <a:rPr lang="en-US" dirty="0" err="1"/>
              <a:t>sigurise</a:t>
            </a:r>
            <a:r>
              <a:rPr lang="en-US" dirty="0"/>
              <a:t> </a:t>
            </a:r>
            <a:r>
              <a:rPr lang="en-US" dirty="0" err="1"/>
              <a:t>perfshijne</a:t>
            </a:r>
            <a:r>
              <a:rPr lang="en-US" dirty="0"/>
              <a:t> </a:t>
            </a:r>
            <a:r>
              <a:rPr lang="en-US" dirty="0" err="1"/>
              <a:t>nje</a:t>
            </a:r>
            <a:r>
              <a:rPr lang="en-US" dirty="0"/>
              <a:t> rang </a:t>
            </a:r>
            <a:r>
              <a:rPr lang="en-US" dirty="0" err="1"/>
              <a:t>mjetesh</a:t>
            </a:r>
            <a:r>
              <a:rPr lang="en-US" dirty="0"/>
              <a:t> </a:t>
            </a:r>
            <a:r>
              <a:rPr lang="en-US" dirty="0" err="1"/>
              <a:t>te</a:t>
            </a:r>
            <a:r>
              <a:rPr lang="en-US" dirty="0"/>
              <a:t> </a:t>
            </a:r>
            <a:r>
              <a:rPr lang="en-US" dirty="0" err="1"/>
              <a:t>projektuara</a:t>
            </a:r>
            <a:r>
              <a:rPr lang="en-US" dirty="0"/>
              <a:t> per </a:t>
            </a:r>
            <a:r>
              <a:rPr lang="en-US" dirty="0" err="1"/>
              <a:t>te</a:t>
            </a:r>
            <a:r>
              <a:rPr lang="en-US" dirty="0"/>
              <a:t> </a:t>
            </a:r>
            <a:r>
              <a:rPr lang="en-US" dirty="0" err="1"/>
              <a:t>mbrojtur</a:t>
            </a:r>
            <a:r>
              <a:rPr lang="en-US" dirty="0"/>
              <a:t> </a:t>
            </a:r>
            <a:r>
              <a:rPr lang="en-US" dirty="0" err="1"/>
              <a:t>bizneset</a:t>
            </a:r>
            <a:r>
              <a:rPr lang="en-US" dirty="0"/>
              <a:t> </a:t>
            </a:r>
            <a:r>
              <a:rPr lang="en-US" dirty="0" err="1"/>
              <a:t>kunder</a:t>
            </a:r>
            <a:r>
              <a:rPr lang="en-US" dirty="0"/>
              <a:t> </a:t>
            </a:r>
            <a:r>
              <a:rPr lang="en-US" dirty="0" err="1"/>
              <a:t>kercenimeve</a:t>
            </a:r>
            <a:r>
              <a:rPr lang="en-US" dirty="0"/>
              <a:t> </a:t>
            </a:r>
            <a:r>
              <a:rPr lang="en-US" dirty="0" err="1"/>
              <a:t>te</a:t>
            </a:r>
            <a:r>
              <a:rPr lang="en-US" dirty="0"/>
              <a:t> </a:t>
            </a:r>
            <a:r>
              <a:rPr lang="en-US" dirty="0" err="1"/>
              <a:t>sigurise</a:t>
            </a:r>
            <a:r>
              <a:rPr lang="en-US" dirty="0"/>
              <a:t> </a:t>
            </a:r>
            <a:r>
              <a:rPr lang="en-US" dirty="0" err="1"/>
              <a:t>kiberneike</a:t>
            </a:r>
            <a:r>
              <a:rPr lang="en-US" dirty="0"/>
              <a:t>.</a:t>
            </a:r>
          </a:p>
          <a:p>
            <a:pPr marL="285750" indent="-285750">
              <a:buFont typeface="Arial" panose="020B0604020202020204" pitchFamily="34" charset="0"/>
              <a:buChar char="•"/>
            </a:pPr>
            <a:r>
              <a:rPr lang="en-US" dirty="0"/>
              <a:t>Ata </a:t>
            </a:r>
            <a:r>
              <a:rPr lang="en-US" dirty="0" err="1"/>
              <a:t>ndihmojne</a:t>
            </a:r>
            <a:r>
              <a:rPr lang="en-US" dirty="0"/>
              <a:t> ne </a:t>
            </a:r>
            <a:r>
              <a:rPr lang="en-US" dirty="0" err="1"/>
              <a:t>monitorimin</a:t>
            </a:r>
            <a:r>
              <a:rPr lang="en-US" dirty="0"/>
              <a:t> e </a:t>
            </a:r>
            <a:r>
              <a:rPr lang="en-US" dirty="0" err="1"/>
              <a:t>shume</a:t>
            </a:r>
            <a:r>
              <a:rPr lang="en-US" dirty="0"/>
              <a:t> </a:t>
            </a:r>
            <a:r>
              <a:rPr lang="en-US" dirty="0" err="1"/>
              <a:t>aspekteve</a:t>
            </a:r>
            <a:r>
              <a:rPr lang="en-US" dirty="0"/>
              <a:t> </a:t>
            </a:r>
            <a:r>
              <a:rPr lang="en-US" dirty="0" err="1"/>
              <a:t>te</a:t>
            </a:r>
            <a:r>
              <a:rPr lang="en-US" dirty="0"/>
              <a:t> </a:t>
            </a:r>
            <a:r>
              <a:rPr lang="en-US" dirty="0" err="1"/>
              <a:t>nje</a:t>
            </a:r>
            <a:r>
              <a:rPr lang="en-US" dirty="0"/>
              <a:t> </a:t>
            </a:r>
            <a:r>
              <a:rPr lang="en-US" dirty="0" err="1"/>
              <a:t>kompanie</a:t>
            </a:r>
            <a:r>
              <a:rPr lang="en-US" dirty="0"/>
              <a:t>, </a:t>
            </a:r>
            <a:r>
              <a:rPr lang="en-US" dirty="0" err="1"/>
              <a:t>si</a:t>
            </a:r>
            <a:r>
              <a:rPr lang="en-US" dirty="0"/>
              <a:t> </a:t>
            </a:r>
            <a:r>
              <a:rPr lang="en-US" dirty="0" err="1"/>
              <a:t>aktiviteti</a:t>
            </a:r>
            <a:r>
              <a:rPr lang="en-US" dirty="0"/>
              <a:t> </a:t>
            </a:r>
            <a:r>
              <a:rPr lang="en-US" dirty="0" err="1"/>
              <a:t>i</a:t>
            </a:r>
            <a:r>
              <a:rPr lang="en-US" dirty="0"/>
              <a:t> </a:t>
            </a:r>
            <a:r>
              <a:rPr lang="en-US" dirty="0" err="1"/>
              <a:t>rrjetit</a:t>
            </a:r>
            <a:r>
              <a:rPr lang="en-US" dirty="0"/>
              <a:t>, </a:t>
            </a:r>
            <a:r>
              <a:rPr lang="en-US" dirty="0" err="1"/>
              <a:t>pikat</a:t>
            </a:r>
            <a:r>
              <a:rPr lang="en-US" dirty="0"/>
              <a:t> e </a:t>
            </a:r>
            <a:r>
              <a:rPr lang="en-US" dirty="0" err="1"/>
              <a:t>fundit</a:t>
            </a:r>
            <a:r>
              <a:rPr lang="en-US" dirty="0"/>
              <a:t>, </a:t>
            </a:r>
            <a:r>
              <a:rPr lang="en-US" dirty="0" err="1"/>
              <a:t>pajisjet</a:t>
            </a:r>
            <a:r>
              <a:rPr lang="en-US" dirty="0"/>
              <a:t>,  </a:t>
            </a:r>
            <a:r>
              <a:rPr lang="en-US" dirty="0" err="1"/>
              <a:t>dhe</a:t>
            </a:r>
            <a:r>
              <a:rPr lang="en-US" dirty="0"/>
              <a:t> </a:t>
            </a:r>
            <a:r>
              <a:rPr lang="en-US" dirty="0" err="1"/>
              <a:t>hyrjen</a:t>
            </a:r>
            <a:r>
              <a:rPr lang="en-US" dirty="0"/>
              <a:t> ne </a:t>
            </a:r>
            <a:r>
              <a:rPr lang="en-US" dirty="0" err="1"/>
              <a:t>llogari</a:t>
            </a:r>
            <a:r>
              <a:rPr lang="en-US" dirty="0"/>
              <a:t>, per </a:t>
            </a:r>
            <a:r>
              <a:rPr lang="en-US" dirty="0" err="1"/>
              <a:t>te</a:t>
            </a:r>
            <a:r>
              <a:rPr lang="en-US" dirty="0"/>
              <a:t> </a:t>
            </a:r>
            <a:r>
              <a:rPr lang="en-US" dirty="0" err="1"/>
              <a:t>siguruar</a:t>
            </a:r>
            <a:r>
              <a:rPr lang="en-US" dirty="0"/>
              <a:t> </a:t>
            </a:r>
            <a:r>
              <a:rPr lang="en-US" dirty="0" err="1"/>
              <a:t>sigurine</a:t>
            </a:r>
            <a:r>
              <a:rPr lang="en-US" dirty="0"/>
              <a:t>.</a:t>
            </a:r>
          </a:p>
          <a:p>
            <a:pPr marL="285750" indent="-285750">
              <a:buFont typeface="Arial" panose="020B0604020202020204" pitchFamily="34" charset="0"/>
              <a:buChar char="•"/>
            </a:pPr>
            <a:r>
              <a:rPr lang="en-US" dirty="0"/>
              <a:t>Duke </a:t>
            </a:r>
            <a:r>
              <a:rPr lang="en-US" dirty="0" err="1"/>
              <a:t>perdorur</a:t>
            </a:r>
            <a:r>
              <a:rPr lang="en-US" dirty="0"/>
              <a:t> </a:t>
            </a:r>
            <a:r>
              <a:rPr lang="en-US" dirty="0" err="1"/>
              <a:t>sistemet</a:t>
            </a:r>
            <a:r>
              <a:rPr lang="en-US" dirty="0"/>
              <a:t> e </a:t>
            </a:r>
            <a:r>
              <a:rPr lang="en-US" dirty="0" err="1"/>
              <a:t>monitorimit</a:t>
            </a:r>
            <a:r>
              <a:rPr lang="en-US" dirty="0"/>
              <a:t> </a:t>
            </a:r>
            <a:r>
              <a:rPr lang="en-US" dirty="0" err="1"/>
              <a:t>te</a:t>
            </a:r>
            <a:r>
              <a:rPr lang="en-US" dirty="0"/>
              <a:t> </a:t>
            </a:r>
            <a:r>
              <a:rPr lang="en-US" dirty="0" err="1"/>
              <a:t>sigurise</a:t>
            </a:r>
            <a:r>
              <a:rPr lang="en-US" dirty="0"/>
              <a:t>, </a:t>
            </a:r>
            <a:r>
              <a:rPr lang="en-US" dirty="0" err="1"/>
              <a:t>bizneset</a:t>
            </a:r>
            <a:r>
              <a:rPr lang="en-US" dirty="0"/>
              <a:t> </a:t>
            </a:r>
            <a:r>
              <a:rPr lang="en-US" dirty="0" err="1"/>
              <a:t>mund</a:t>
            </a:r>
            <a:r>
              <a:rPr lang="en-US" dirty="0"/>
              <a:t> </a:t>
            </a:r>
            <a:r>
              <a:rPr lang="en-US" dirty="0" err="1"/>
              <a:t>te</a:t>
            </a:r>
            <a:r>
              <a:rPr lang="en-US" dirty="0"/>
              <a:t> </a:t>
            </a:r>
            <a:r>
              <a:rPr lang="en-US" dirty="0" err="1"/>
              <a:t>mbrojne</a:t>
            </a:r>
            <a:r>
              <a:rPr lang="en-US" dirty="0"/>
              <a:t> </a:t>
            </a:r>
            <a:r>
              <a:rPr lang="en-US" dirty="0" err="1"/>
              <a:t>rrjetet</a:t>
            </a:r>
            <a:r>
              <a:rPr lang="en-US" dirty="0"/>
              <a:t> e </a:t>
            </a:r>
            <a:r>
              <a:rPr lang="en-US" dirty="0" err="1"/>
              <a:t>tyre</a:t>
            </a:r>
            <a:r>
              <a:rPr lang="en-US" dirty="0"/>
              <a:t> </a:t>
            </a:r>
            <a:r>
              <a:rPr lang="en-US" dirty="0" err="1"/>
              <a:t>dhe</a:t>
            </a:r>
            <a:r>
              <a:rPr lang="en-US" dirty="0"/>
              <a:t> </a:t>
            </a:r>
            <a:r>
              <a:rPr lang="en-US" dirty="0" err="1"/>
              <a:t>te</a:t>
            </a:r>
            <a:r>
              <a:rPr lang="en-US" dirty="0"/>
              <a:t> </a:t>
            </a:r>
            <a:r>
              <a:rPr lang="en-US" dirty="0" err="1"/>
              <a:t>dhenat</a:t>
            </a:r>
            <a:r>
              <a:rPr lang="en-US" dirty="0"/>
              <a:t> e </a:t>
            </a:r>
            <a:r>
              <a:rPr lang="en-US" dirty="0" err="1"/>
              <a:t>ndjeshme</a:t>
            </a:r>
            <a:r>
              <a:rPr lang="en-US" dirty="0"/>
              <a:t> </a:t>
            </a:r>
            <a:r>
              <a:rPr lang="en-US" dirty="0" err="1"/>
              <a:t>nga</a:t>
            </a:r>
            <a:r>
              <a:rPr lang="en-US" dirty="0"/>
              <a:t> </a:t>
            </a:r>
            <a:r>
              <a:rPr lang="en-US" dirty="0" err="1"/>
              <a:t>shkeljet</a:t>
            </a:r>
            <a:r>
              <a:rPr lang="en-US" dirty="0"/>
              <a:t> </a:t>
            </a:r>
            <a:r>
              <a:rPr lang="en-US" dirty="0" err="1"/>
              <a:t>potenciale</a:t>
            </a:r>
            <a:r>
              <a:rPr lang="en-US" dirty="0"/>
              <a:t> </a:t>
            </a:r>
            <a:r>
              <a:rPr lang="en-US" dirty="0" err="1"/>
              <a:t>dhe</a:t>
            </a:r>
            <a:r>
              <a:rPr lang="en-US" dirty="0"/>
              <a:t> </a:t>
            </a:r>
            <a:r>
              <a:rPr lang="en-US" dirty="0" err="1"/>
              <a:t>sulmet</a:t>
            </a:r>
            <a:r>
              <a:rPr lang="en-US" dirty="0"/>
              <a:t> </a:t>
            </a:r>
            <a:r>
              <a:rPr lang="en-US" dirty="0" err="1"/>
              <a:t>kibernetike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80095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864" y="609600"/>
            <a:ext cx="5111750" cy="434110"/>
          </a:xfrm>
        </p:spPr>
        <p:txBody>
          <a:bodyPr>
            <a:noAutofit/>
          </a:bodyPr>
          <a:lstStyle/>
          <a:p>
            <a:r>
              <a:rPr lang="en-US" sz="2400" cap="none" err="1"/>
              <a:t>Softuere</a:t>
            </a:r>
            <a:r>
              <a:rPr lang="en-US" sz="2400" cap="none"/>
              <a:t> Kontabiliteti</a:t>
            </a:r>
            <a:endParaRPr lang="en-US" sz="2400" cap="none" dirty="0"/>
          </a:p>
        </p:txBody>
      </p:sp>
      <p:sp>
        <p:nvSpPr>
          <p:cNvPr id="3" name="Text Placeholder 2"/>
          <p:cNvSpPr>
            <a:spLocks noGrp="1"/>
          </p:cNvSpPr>
          <p:nvPr>
            <p:ph type="body" idx="1"/>
          </p:nvPr>
        </p:nvSpPr>
        <p:spPr>
          <a:xfrm>
            <a:off x="1490864" y="1506230"/>
            <a:ext cx="5111750" cy="2971846"/>
          </a:xfrm>
        </p:spPr>
        <p:txBody>
          <a:bodyPr>
            <a:noAutofit/>
          </a:bodyPr>
          <a:lstStyle/>
          <a:p>
            <a:pPr marL="285750" indent="-285750">
              <a:buFont typeface="Arial" panose="020B0604020202020204" pitchFamily="34" charset="0"/>
              <a:buChar char="•"/>
            </a:pPr>
            <a:r>
              <a:rPr lang="en-US" sz="1500" dirty="0" err="1"/>
              <a:t>Softueri</a:t>
            </a:r>
            <a:r>
              <a:rPr lang="en-US" sz="1500" dirty="0"/>
              <a:t> </a:t>
            </a:r>
            <a:r>
              <a:rPr lang="en-US" sz="1500" dirty="0" err="1"/>
              <a:t>i</a:t>
            </a:r>
            <a:r>
              <a:rPr lang="en-US" sz="1500" dirty="0"/>
              <a:t> </a:t>
            </a:r>
            <a:r>
              <a:rPr lang="en-US" sz="1500" dirty="0" err="1"/>
              <a:t>kontabilitetit</a:t>
            </a:r>
            <a:r>
              <a:rPr lang="en-US" sz="1500" dirty="0"/>
              <a:t> </a:t>
            </a:r>
            <a:r>
              <a:rPr lang="en-US" sz="1500" dirty="0" err="1"/>
              <a:t>eshte</a:t>
            </a:r>
            <a:r>
              <a:rPr lang="en-US" sz="1500" dirty="0"/>
              <a:t> </a:t>
            </a:r>
            <a:r>
              <a:rPr lang="en-US" sz="1500" dirty="0" err="1"/>
              <a:t>nje</a:t>
            </a:r>
            <a:r>
              <a:rPr lang="en-US" sz="1500" dirty="0"/>
              <a:t> program </a:t>
            </a:r>
            <a:r>
              <a:rPr lang="en-US" sz="1500" dirty="0" err="1"/>
              <a:t>kompjuterik</a:t>
            </a:r>
            <a:r>
              <a:rPr lang="en-US" sz="1500" dirty="0"/>
              <a:t> </a:t>
            </a:r>
            <a:r>
              <a:rPr lang="en-US" sz="1500" dirty="0" err="1"/>
              <a:t>qe</a:t>
            </a:r>
            <a:r>
              <a:rPr lang="en-US" sz="1500" dirty="0"/>
              <a:t> </a:t>
            </a:r>
            <a:r>
              <a:rPr lang="en-US" sz="1500" dirty="0" err="1"/>
              <a:t>ndihmon</a:t>
            </a:r>
            <a:r>
              <a:rPr lang="en-US" sz="1500" dirty="0"/>
              <a:t> </a:t>
            </a:r>
            <a:r>
              <a:rPr lang="en-US" sz="1500" dirty="0" err="1"/>
              <a:t>libraret</a:t>
            </a:r>
            <a:r>
              <a:rPr lang="en-US" sz="1500" dirty="0"/>
              <a:t> </a:t>
            </a:r>
            <a:r>
              <a:rPr lang="en-US" sz="1500" dirty="0" err="1"/>
              <a:t>dhe</a:t>
            </a:r>
            <a:r>
              <a:rPr lang="en-US" sz="1500" dirty="0"/>
              <a:t> </a:t>
            </a:r>
            <a:r>
              <a:rPr lang="en-US" sz="1500" dirty="0" err="1"/>
              <a:t>kontabilistet</a:t>
            </a:r>
            <a:r>
              <a:rPr lang="en-US" sz="1500" dirty="0"/>
              <a:t> ne </a:t>
            </a:r>
            <a:r>
              <a:rPr lang="en-US" sz="1500" dirty="0" err="1"/>
              <a:t>regjistrimin</a:t>
            </a:r>
            <a:r>
              <a:rPr lang="en-US" sz="1500" dirty="0"/>
              <a:t> </a:t>
            </a:r>
            <a:r>
              <a:rPr lang="en-US" sz="1500" dirty="0" err="1"/>
              <a:t>dhe</a:t>
            </a:r>
            <a:r>
              <a:rPr lang="en-US" sz="1500" dirty="0"/>
              <a:t> </a:t>
            </a:r>
            <a:r>
              <a:rPr lang="en-US" sz="1500" dirty="0" err="1"/>
              <a:t>raportimin</a:t>
            </a:r>
            <a:r>
              <a:rPr lang="en-US" sz="1500" dirty="0"/>
              <a:t> e </a:t>
            </a:r>
            <a:r>
              <a:rPr lang="en-US" sz="1500" dirty="0" err="1"/>
              <a:t>transaksioneve</a:t>
            </a:r>
            <a:r>
              <a:rPr lang="en-US" sz="1500" dirty="0"/>
              <a:t> </a:t>
            </a:r>
            <a:r>
              <a:rPr lang="en-US" sz="1500" dirty="0" err="1"/>
              <a:t>financiare</a:t>
            </a:r>
            <a:r>
              <a:rPr lang="en-US" sz="1500" dirty="0"/>
              <a:t> </a:t>
            </a:r>
            <a:r>
              <a:rPr lang="en-US" sz="1500" dirty="0" err="1"/>
              <a:t>te</a:t>
            </a:r>
            <a:r>
              <a:rPr lang="en-US" sz="1500" dirty="0"/>
              <a:t> </a:t>
            </a:r>
            <a:r>
              <a:rPr lang="en-US" sz="1500" dirty="0" err="1"/>
              <a:t>nje</a:t>
            </a:r>
            <a:r>
              <a:rPr lang="en-US" sz="1500" dirty="0"/>
              <a:t> </a:t>
            </a:r>
            <a:r>
              <a:rPr lang="en-US" sz="1500" dirty="0" err="1"/>
              <a:t>firme</a:t>
            </a:r>
            <a:r>
              <a:rPr lang="en-US" sz="1500" dirty="0"/>
              <a:t>.</a:t>
            </a:r>
          </a:p>
          <a:p>
            <a:pPr marL="285750" indent="-285750">
              <a:buFont typeface="Arial" panose="020B0604020202020204" pitchFamily="34" charset="0"/>
              <a:buChar char="•"/>
            </a:pPr>
            <a:r>
              <a:rPr lang="en-US" sz="1500" dirty="0" err="1"/>
              <a:t>Funksionaliteti</a:t>
            </a:r>
            <a:r>
              <a:rPr lang="en-US" sz="1500" dirty="0"/>
              <a:t> </a:t>
            </a:r>
            <a:r>
              <a:rPr lang="en-US" sz="1500" dirty="0" err="1"/>
              <a:t>i</a:t>
            </a:r>
            <a:r>
              <a:rPr lang="en-US" sz="1500" dirty="0"/>
              <a:t> </a:t>
            </a:r>
            <a:r>
              <a:rPr lang="en-US" sz="1500" dirty="0" err="1"/>
              <a:t>softuerit</a:t>
            </a:r>
            <a:r>
              <a:rPr lang="en-US" sz="1500" dirty="0"/>
              <a:t> </a:t>
            </a:r>
            <a:r>
              <a:rPr lang="en-US" sz="1500" dirty="0" err="1"/>
              <a:t>te</a:t>
            </a:r>
            <a:r>
              <a:rPr lang="en-US" sz="1500" dirty="0"/>
              <a:t> </a:t>
            </a:r>
            <a:r>
              <a:rPr lang="en-US" sz="1500" dirty="0" err="1"/>
              <a:t>kontabilitetit</a:t>
            </a:r>
            <a:r>
              <a:rPr lang="en-US" sz="1500" dirty="0"/>
              <a:t> </a:t>
            </a:r>
            <a:r>
              <a:rPr lang="en-US" sz="1500" dirty="0" err="1"/>
              <a:t>ndryshon</a:t>
            </a:r>
            <a:r>
              <a:rPr lang="en-US" sz="1500" dirty="0"/>
              <a:t> </a:t>
            </a:r>
            <a:r>
              <a:rPr lang="en-US" sz="1500" dirty="0" err="1"/>
              <a:t>nga</a:t>
            </a:r>
            <a:r>
              <a:rPr lang="en-US" sz="1500" dirty="0"/>
              <a:t> </a:t>
            </a:r>
            <a:r>
              <a:rPr lang="en-US" sz="1500" dirty="0" err="1"/>
              <a:t>produkti</a:t>
            </a:r>
            <a:r>
              <a:rPr lang="en-US" sz="1500" dirty="0"/>
              <a:t> ne </a:t>
            </a:r>
            <a:r>
              <a:rPr lang="en-US" sz="1500" dirty="0" err="1"/>
              <a:t>produkt</a:t>
            </a:r>
            <a:r>
              <a:rPr lang="en-US" sz="1500" dirty="0"/>
              <a:t>.</a:t>
            </a:r>
          </a:p>
          <a:p>
            <a:pPr marL="285750" indent="-285750">
              <a:buFont typeface="Arial" panose="020B0604020202020204" pitchFamily="34" charset="0"/>
              <a:buChar char="•"/>
            </a:pPr>
            <a:r>
              <a:rPr lang="en-US" sz="1500" dirty="0" err="1"/>
              <a:t>Firmat</a:t>
            </a:r>
            <a:r>
              <a:rPr lang="en-US" sz="1500" dirty="0"/>
              <a:t> me </a:t>
            </a:r>
            <a:r>
              <a:rPr lang="en-US" sz="1500" dirty="0" err="1"/>
              <a:t>te</a:t>
            </a:r>
            <a:r>
              <a:rPr lang="en-US" sz="1500" dirty="0"/>
              <a:t> </a:t>
            </a:r>
            <a:r>
              <a:rPr lang="en-US" sz="1500" dirty="0" err="1"/>
              <a:t>medha</a:t>
            </a:r>
            <a:r>
              <a:rPr lang="en-US" sz="1500" dirty="0"/>
              <a:t> </a:t>
            </a:r>
            <a:r>
              <a:rPr lang="en-US" sz="1500" dirty="0" err="1"/>
              <a:t>mund</a:t>
            </a:r>
            <a:r>
              <a:rPr lang="en-US" sz="1500" dirty="0"/>
              <a:t> </a:t>
            </a:r>
            <a:r>
              <a:rPr lang="en-US" sz="1500" dirty="0" err="1"/>
              <a:t>te</a:t>
            </a:r>
            <a:r>
              <a:rPr lang="en-US" sz="1500" dirty="0"/>
              <a:t> </a:t>
            </a:r>
            <a:r>
              <a:rPr lang="en-US" sz="1500" dirty="0" err="1"/>
              <a:t>zgjedhin</a:t>
            </a:r>
            <a:r>
              <a:rPr lang="en-US" sz="1500" dirty="0"/>
              <a:t> </a:t>
            </a:r>
            <a:r>
              <a:rPr lang="en-US" sz="1500" dirty="0" err="1"/>
              <a:t>te</a:t>
            </a:r>
            <a:r>
              <a:rPr lang="en-US" sz="1500" dirty="0"/>
              <a:t> </a:t>
            </a:r>
            <a:r>
              <a:rPr lang="en-US" sz="1500" dirty="0" err="1"/>
              <a:t>implementojne</a:t>
            </a:r>
            <a:r>
              <a:rPr lang="en-US" sz="1500" dirty="0"/>
              <a:t> </a:t>
            </a:r>
            <a:r>
              <a:rPr lang="en-US" sz="1500" dirty="0" err="1"/>
              <a:t>nje</a:t>
            </a:r>
            <a:r>
              <a:rPr lang="en-US" sz="1500" dirty="0"/>
              <a:t> </a:t>
            </a:r>
            <a:r>
              <a:rPr lang="en-US" sz="1500" dirty="0" err="1"/>
              <a:t>zgjidhje</a:t>
            </a:r>
            <a:r>
              <a:rPr lang="en-US" sz="1500" dirty="0"/>
              <a:t> </a:t>
            </a:r>
            <a:r>
              <a:rPr lang="en-US" sz="1500" dirty="0" err="1"/>
              <a:t>te</a:t>
            </a:r>
            <a:r>
              <a:rPr lang="en-US" sz="1500" dirty="0"/>
              <a:t> </a:t>
            </a:r>
            <a:r>
              <a:rPr lang="en-US" sz="1500" dirty="0" err="1"/>
              <a:t>personalizuar</a:t>
            </a:r>
            <a:r>
              <a:rPr lang="en-US" sz="1500" dirty="0"/>
              <a:t> </a:t>
            </a:r>
            <a:r>
              <a:rPr lang="en-US" sz="1500" dirty="0" err="1"/>
              <a:t>qe</a:t>
            </a:r>
            <a:r>
              <a:rPr lang="en-US" sz="1500" dirty="0"/>
              <a:t> </a:t>
            </a:r>
            <a:r>
              <a:rPr lang="en-US" sz="1500" dirty="0" err="1"/>
              <a:t>integron</a:t>
            </a:r>
            <a:r>
              <a:rPr lang="en-US" sz="1500" dirty="0"/>
              <a:t> </a:t>
            </a:r>
            <a:r>
              <a:rPr lang="en-US" sz="1500" dirty="0" err="1"/>
              <a:t>nje</a:t>
            </a:r>
            <a:r>
              <a:rPr lang="en-US" sz="1500" dirty="0"/>
              <a:t> </a:t>
            </a:r>
            <a:r>
              <a:rPr lang="en-US" sz="1500" dirty="0" err="1"/>
              <a:t>sasi</a:t>
            </a:r>
            <a:r>
              <a:rPr lang="en-US" sz="1500" dirty="0"/>
              <a:t> </a:t>
            </a:r>
            <a:r>
              <a:rPr lang="en-US" sz="1500" dirty="0" err="1"/>
              <a:t>te</a:t>
            </a:r>
            <a:r>
              <a:rPr lang="en-US" sz="1500" dirty="0"/>
              <a:t> </a:t>
            </a:r>
            <a:r>
              <a:rPr lang="en-US" sz="1500" dirty="0" err="1"/>
              <a:t>madhe</a:t>
            </a:r>
            <a:r>
              <a:rPr lang="en-US" sz="1500" dirty="0"/>
              <a:t> </a:t>
            </a:r>
            <a:r>
              <a:rPr lang="en-US" sz="1500" dirty="0" err="1"/>
              <a:t>te</a:t>
            </a:r>
            <a:r>
              <a:rPr lang="en-US" sz="1500" dirty="0"/>
              <a:t> </a:t>
            </a:r>
            <a:r>
              <a:rPr lang="en-US" sz="1500" dirty="0" err="1"/>
              <a:t>te</a:t>
            </a:r>
            <a:r>
              <a:rPr lang="en-US" sz="1500" dirty="0"/>
              <a:t> </a:t>
            </a:r>
            <a:r>
              <a:rPr lang="en-US" sz="1500" dirty="0" err="1"/>
              <a:t>dhenave</a:t>
            </a:r>
            <a:r>
              <a:rPr lang="en-US" sz="1500" dirty="0"/>
              <a:t> </a:t>
            </a:r>
            <a:r>
              <a:rPr lang="en-US" sz="1500" dirty="0" err="1"/>
              <a:t>nga</a:t>
            </a:r>
            <a:r>
              <a:rPr lang="en-US" sz="1500" dirty="0"/>
              <a:t> </a:t>
            </a:r>
            <a:r>
              <a:rPr lang="en-US" sz="1500" dirty="0" err="1"/>
              <a:t>shume</a:t>
            </a:r>
            <a:r>
              <a:rPr lang="en-US" sz="1500" dirty="0"/>
              <a:t> </a:t>
            </a:r>
            <a:r>
              <a:rPr lang="en-US" sz="1500" dirty="0" err="1"/>
              <a:t>departamente</a:t>
            </a:r>
            <a:r>
              <a:rPr lang="en-US" sz="1500" dirty="0"/>
              <a:t> </a:t>
            </a:r>
            <a:r>
              <a:rPr lang="en-US" sz="1500" dirty="0" err="1"/>
              <a:t>te</a:t>
            </a:r>
            <a:r>
              <a:rPr lang="en-US" sz="1500" dirty="0"/>
              <a:t> </a:t>
            </a:r>
            <a:r>
              <a:rPr lang="en-US" sz="1500" dirty="0" err="1"/>
              <a:t>ndryshme</a:t>
            </a:r>
            <a:r>
              <a:rPr lang="en-US" sz="1500" dirty="0"/>
              <a:t>.</a:t>
            </a:r>
          </a:p>
          <a:p>
            <a:pPr marL="285750" indent="-285750">
              <a:buFont typeface="Arial" panose="020B0604020202020204" pitchFamily="34" charset="0"/>
              <a:buChar char="•"/>
            </a:pPr>
            <a:r>
              <a:rPr lang="en-US" sz="1500" dirty="0"/>
              <a:t> </a:t>
            </a:r>
            <a:r>
              <a:rPr lang="en-US" sz="1500" dirty="0" err="1"/>
              <a:t>Firmat</a:t>
            </a:r>
            <a:r>
              <a:rPr lang="en-US" sz="1500" dirty="0"/>
              <a:t> e </a:t>
            </a:r>
            <a:r>
              <a:rPr lang="en-US" sz="1500" dirty="0" err="1"/>
              <a:t>vogla</a:t>
            </a:r>
            <a:r>
              <a:rPr lang="en-US" sz="1500" dirty="0"/>
              <a:t> </a:t>
            </a:r>
            <a:r>
              <a:rPr lang="en-US" sz="1500" dirty="0" err="1"/>
              <a:t>shpesh</a:t>
            </a:r>
            <a:r>
              <a:rPr lang="en-US" sz="1500" dirty="0"/>
              <a:t> </a:t>
            </a:r>
            <a:r>
              <a:rPr lang="en-US" sz="1500" dirty="0" err="1"/>
              <a:t>zgjedhin</a:t>
            </a:r>
            <a:r>
              <a:rPr lang="en-US" sz="1500" dirty="0"/>
              <a:t> </a:t>
            </a:r>
            <a:r>
              <a:rPr lang="en-US" sz="1500" dirty="0" err="1"/>
              <a:t>nje</a:t>
            </a:r>
            <a:r>
              <a:rPr lang="en-US" sz="1500" dirty="0"/>
              <a:t> </a:t>
            </a:r>
            <a:r>
              <a:rPr lang="en-US" sz="1500" dirty="0" err="1"/>
              <a:t>produkt</a:t>
            </a:r>
            <a:r>
              <a:rPr lang="en-US" sz="1500" dirty="0"/>
              <a:t> </a:t>
            </a:r>
            <a:r>
              <a:rPr lang="en-US" sz="1500" dirty="0" err="1"/>
              <a:t>gati</a:t>
            </a:r>
            <a:r>
              <a:rPr lang="en-US" sz="1500" dirty="0"/>
              <a:t> </a:t>
            </a:r>
            <a:r>
              <a:rPr lang="en-US" sz="1500" dirty="0" err="1"/>
              <a:t>te</a:t>
            </a:r>
            <a:r>
              <a:rPr lang="en-US" sz="1500" dirty="0"/>
              <a:t> </a:t>
            </a:r>
            <a:r>
              <a:rPr lang="en-US" sz="1500" dirty="0" err="1"/>
              <a:t>pergatitur</a:t>
            </a:r>
            <a:r>
              <a:rPr lang="en-US" sz="1500" dirty="0"/>
              <a:t> ne </a:t>
            </a:r>
            <a:r>
              <a:rPr lang="en-US" sz="1500" dirty="0" err="1"/>
              <a:t>treg</a:t>
            </a:r>
            <a:r>
              <a:rPr lang="en-US" sz="1500" dirty="0"/>
              <a:t>.</a:t>
            </a:r>
          </a:p>
          <a:p>
            <a:pPr marL="285750" indent="-285750">
              <a:buFont typeface="Arial" panose="020B0604020202020204" pitchFamily="34" charset="0"/>
              <a:buChar char="•"/>
            </a:pPr>
            <a:endParaRPr lang="en-US" sz="1500" dirty="0"/>
          </a:p>
        </p:txBody>
      </p:sp>
    </p:spTree>
    <p:extLst>
      <p:ext uri="{BB962C8B-B14F-4D97-AF65-F5344CB8AC3E}">
        <p14:creationId xmlns:p14="http://schemas.microsoft.com/office/powerpoint/2010/main" val="322513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466726"/>
            <a:ext cx="5111750" cy="1204912"/>
          </a:xfrm>
        </p:spPr>
        <p:txBody>
          <a:bodyPr/>
          <a:lstStyle/>
          <a:p>
            <a:r>
              <a:rPr lang="en-US" err="1"/>
              <a:t>Permbajtja</a:t>
            </a:r>
            <a:endParaRPr lang="en-US"/>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903411"/>
            <a:ext cx="5111750" cy="3869315"/>
          </a:xfrm>
        </p:spPr>
        <p:txBody>
          <a:bodyPr>
            <a:normAutofit/>
          </a:bodyPr>
          <a:lstStyle/>
          <a:p>
            <a:pPr marL="342900" indent="-342900">
              <a:buFont typeface="+mj-lt"/>
              <a:buAutoNum type="arabicPeriod"/>
            </a:pPr>
            <a:r>
              <a:rPr lang="en-US" err="1"/>
              <a:t>Inteligjenca</a:t>
            </a:r>
            <a:r>
              <a:rPr lang="en-US"/>
              <a:t> e </a:t>
            </a:r>
            <a:r>
              <a:rPr lang="en-US" err="1"/>
              <a:t>Biznesit</a:t>
            </a:r>
            <a:r>
              <a:rPr lang="en-US"/>
              <a:t> e </a:t>
            </a:r>
            <a:r>
              <a:rPr lang="en-US" err="1"/>
              <a:t>te</a:t>
            </a:r>
            <a:r>
              <a:rPr lang="en-US"/>
              <a:t> </a:t>
            </a:r>
            <a:r>
              <a:rPr lang="en-US" err="1"/>
              <a:t>dhenave</a:t>
            </a:r>
            <a:r>
              <a:rPr lang="en-US"/>
              <a:t> </a:t>
            </a:r>
            <a:r>
              <a:rPr lang="en-US" err="1"/>
              <a:t>te</a:t>
            </a:r>
            <a:r>
              <a:rPr lang="en-US"/>
              <a:t> </a:t>
            </a:r>
            <a:r>
              <a:rPr lang="en-US" err="1"/>
              <a:t>medha</a:t>
            </a:r>
            <a:endParaRPr lang="en-US"/>
          </a:p>
          <a:p>
            <a:pPr marL="342900" indent="-342900">
              <a:buFont typeface="+mj-lt"/>
              <a:buAutoNum type="arabicPeriod"/>
            </a:pPr>
            <a:r>
              <a:rPr lang="en-US" err="1"/>
              <a:t>Rendesia</a:t>
            </a:r>
            <a:r>
              <a:rPr lang="en-US"/>
              <a:t> e </a:t>
            </a:r>
            <a:r>
              <a:rPr lang="en-US" err="1"/>
              <a:t>Inteligjences</a:t>
            </a:r>
            <a:r>
              <a:rPr lang="en-US"/>
              <a:t> se </a:t>
            </a:r>
            <a:r>
              <a:rPr lang="en-US" err="1"/>
              <a:t>Biznesit</a:t>
            </a:r>
            <a:endParaRPr lang="en-US"/>
          </a:p>
          <a:p>
            <a:pPr marL="342900" indent="-342900">
              <a:buFont typeface="+mj-lt"/>
              <a:buAutoNum type="arabicPeriod"/>
            </a:pPr>
            <a:r>
              <a:rPr lang="en-US"/>
              <a:t>Proceset e BI-se</a:t>
            </a:r>
          </a:p>
          <a:p>
            <a:pPr marL="342900" indent="-342900">
              <a:buFont typeface="+mj-lt"/>
              <a:buAutoNum type="arabicPeriod"/>
            </a:pPr>
            <a:r>
              <a:rPr lang="en-US"/>
              <a:t>Zbatimi i BI-se ne industri</a:t>
            </a:r>
          </a:p>
          <a:p>
            <a:pPr marL="342900" indent="-342900">
              <a:buFont typeface="+mj-lt"/>
              <a:buAutoNum type="arabicPeriod"/>
            </a:pPr>
            <a:r>
              <a:rPr lang="en-US"/>
              <a:t>Teknologjit</a:t>
            </a:r>
            <a:r>
              <a:rPr lang="sq-AL"/>
              <a:t>e</a:t>
            </a:r>
            <a:r>
              <a:rPr lang="en-US"/>
              <a:t> e ndermarrjeve</a:t>
            </a:r>
          </a:p>
          <a:p>
            <a:pPr marL="342900" indent="-342900">
              <a:buFont typeface="+mj-lt"/>
              <a:buAutoNum type="arabicPeriod"/>
            </a:pPr>
            <a:r>
              <a:rPr lang="en-US"/>
              <a:t>Tipet e teknologjise se ndermarresive</a:t>
            </a:r>
          </a:p>
          <a:p>
            <a:pPr marL="342900" indent="-342900">
              <a:buFont typeface="+mj-lt"/>
              <a:buAutoNum type="arabicPeriod"/>
            </a:pPr>
            <a:r>
              <a:rPr lang="en-US"/>
              <a:t>Avantazhet e teknologjise se ndermarresise</a:t>
            </a:r>
          </a:p>
          <a:p>
            <a:pPr marL="342900" indent="-342900">
              <a:buFont typeface="+mj-lt"/>
              <a:buAutoNum type="arabicPeriod"/>
            </a:pPr>
            <a:r>
              <a:rPr lang="en-US"/>
              <a:t>Impletmentimi I teknologjise se ndermarresise</a:t>
            </a:r>
          </a:p>
        </p:txBody>
      </p:sp>
    </p:spTree>
    <p:extLst>
      <p:ext uri="{BB962C8B-B14F-4D97-AF65-F5344CB8AC3E}">
        <p14:creationId xmlns:p14="http://schemas.microsoft.com/office/powerpoint/2010/main" val="160763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49" y="636847"/>
            <a:ext cx="7507432" cy="5255202"/>
          </a:xfrm>
          <a:prstGeom prst="rect">
            <a:avLst/>
          </a:prstGeom>
        </p:spPr>
      </p:pic>
    </p:spTree>
    <p:extLst>
      <p:ext uri="{BB962C8B-B14F-4D97-AF65-F5344CB8AC3E}">
        <p14:creationId xmlns:p14="http://schemas.microsoft.com/office/powerpoint/2010/main" val="426278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075" y="591128"/>
            <a:ext cx="6276398" cy="440094"/>
          </a:xfrm>
        </p:spPr>
        <p:txBody>
          <a:bodyPr>
            <a:noAutofit/>
          </a:bodyPr>
          <a:lstStyle/>
          <a:p>
            <a:r>
              <a:rPr lang="sq-AL" sz="2400" cap="none"/>
              <a:t>Si </a:t>
            </a:r>
            <a:r>
              <a:rPr lang="en-US" sz="2400" cap="none"/>
              <a:t>n</a:t>
            </a:r>
            <a:r>
              <a:rPr lang="sq-AL" sz="2400" cap="none"/>
              <a:t>dertohet </a:t>
            </a:r>
            <a:r>
              <a:rPr lang="sq-AL" sz="2400" cap="none" dirty="0"/>
              <a:t>Softueri </a:t>
            </a:r>
            <a:r>
              <a:rPr lang="en-US" sz="2400" cap="none" err="1"/>
              <a:t>i</a:t>
            </a:r>
            <a:r>
              <a:rPr lang="sq-AL" sz="2400" cap="none"/>
              <a:t> Ndermarresive</a:t>
            </a:r>
            <a:endParaRPr lang="en-US" sz="2400" cap="none" dirty="0"/>
          </a:p>
        </p:txBody>
      </p:sp>
      <p:sp>
        <p:nvSpPr>
          <p:cNvPr id="3" name="Text Placeholder 2"/>
          <p:cNvSpPr>
            <a:spLocks noGrp="1"/>
          </p:cNvSpPr>
          <p:nvPr>
            <p:ph type="body" idx="1"/>
          </p:nvPr>
        </p:nvSpPr>
        <p:spPr>
          <a:xfrm>
            <a:off x="1362075" y="1465331"/>
            <a:ext cx="5111750" cy="2830178"/>
          </a:xfrm>
        </p:spPr>
        <p:txBody>
          <a:bodyPr>
            <a:normAutofit/>
          </a:bodyPr>
          <a:lstStyle/>
          <a:p>
            <a:pPr marL="285750" indent="-285750">
              <a:buFont typeface="Arial" panose="020B0604020202020204" pitchFamily="34" charset="0"/>
              <a:buChar char="•"/>
            </a:pPr>
            <a:r>
              <a:rPr lang="en-US" dirty="0" err="1"/>
              <a:t>Softueret</a:t>
            </a:r>
            <a:r>
              <a:rPr lang="en-US" dirty="0"/>
              <a:t> e </a:t>
            </a:r>
            <a:r>
              <a:rPr lang="en-US" dirty="0" err="1"/>
              <a:t>ndermarresise</a:t>
            </a:r>
            <a:r>
              <a:rPr lang="en-US" dirty="0"/>
              <a:t> </a:t>
            </a:r>
            <a:r>
              <a:rPr lang="en-US" dirty="0" err="1"/>
              <a:t>ndertohet</a:t>
            </a:r>
            <a:r>
              <a:rPr lang="en-US" dirty="0"/>
              <a:t> ne </a:t>
            </a:r>
            <a:r>
              <a:rPr lang="en-US" dirty="0" err="1"/>
              <a:t>menyre</a:t>
            </a:r>
            <a:r>
              <a:rPr lang="en-US" dirty="0"/>
              <a:t> </a:t>
            </a:r>
            <a:r>
              <a:rPr lang="en-US" dirty="0" err="1"/>
              <a:t>te</a:t>
            </a:r>
            <a:r>
              <a:rPr lang="en-US" dirty="0"/>
              <a:t> </a:t>
            </a:r>
            <a:r>
              <a:rPr lang="en-US" dirty="0" err="1"/>
              <a:t>ngjashme</a:t>
            </a:r>
            <a:r>
              <a:rPr lang="en-US" dirty="0"/>
              <a:t> me </a:t>
            </a:r>
            <a:r>
              <a:rPr lang="en-US" dirty="0" err="1"/>
              <a:t>krijimin</a:t>
            </a:r>
            <a:r>
              <a:rPr lang="en-US" dirty="0"/>
              <a:t> e </a:t>
            </a:r>
            <a:r>
              <a:rPr lang="en-US" dirty="0" err="1"/>
              <a:t>çdo</a:t>
            </a:r>
            <a:r>
              <a:rPr lang="en-US" dirty="0"/>
              <a:t> </a:t>
            </a:r>
            <a:r>
              <a:rPr lang="en-US" dirty="0" err="1"/>
              <a:t>lloj</a:t>
            </a:r>
            <a:r>
              <a:rPr lang="en-US" dirty="0"/>
              <a:t> </a:t>
            </a:r>
            <a:r>
              <a:rPr lang="en-US" dirty="0" err="1"/>
              <a:t>softueri</a:t>
            </a:r>
            <a:r>
              <a:rPr lang="en-US" dirty="0"/>
              <a:t> </a:t>
            </a:r>
            <a:r>
              <a:rPr lang="en-US" dirty="0" err="1"/>
              <a:t>tjeter</a:t>
            </a:r>
            <a:r>
              <a:rPr lang="en-US" dirty="0"/>
              <a:t>. </a:t>
            </a:r>
            <a:r>
              <a:rPr lang="en-US" dirty="0" err="1"/>
              <a:t>Fillon</a:t>
            </a:r>
            <a:r>
              <a:rPr lang="en-US" dirty="0"/>
              <a:t> duke </a:t>
            </a:r>
            <a:r>
              <a:rPr lang="en-US" dirty="0" err="1"/>
              <a:t>identifikuar</a:t>
            </a:r>
            <a:r>
              <a:rPr lang="en-US" dirty="0"/>
              <a:t> </a:t>
            </a:r>
            <a:r>
              <a:rPr lang="en-US" dirty="0" err="1"/>
              <a:t>nje</a:t>
            </a:r>
            <a:r>
              <a:rPr lang="en-US" dirty="0"/>
              <a:t> problem </a:t>
            </a:r>
            <a:r>
              <a:rPr lang="en-US" dirty="0" err="1"/>
              <a:t>qe</a:t>
            </a:r>
            <a:r>
              <a:rPr lang="en-US" dirty="0"/>
              <a:t> </a:t>
            </a:r>
            <a:r>
              <a:rPr lang="en-US" dirty="0" err="1"/>
              <a:t>perdoruesi</a:t>
            </a:r>
            <a:r>
              <a:rPr lang="en-US" dirty="0"/>
              <a:t> </a:t>
            </a:r>
            <a:r>
              <a:rPr lang="en-US" dirty="0" err="1"/>
              <a:t>ka</a:t>
            </a:r>
            <a:r>
              <a:rPr lang="en-US" dirty="0"/>
              <a:t> </a:t>
            </a:r>
            <a:r>
              <a:rPr lang="en-US" dirty="0" err="1"/>
              <a:t>nevoje</a:t>
            </a:r>
            <a:r>
              <a:rPr lang="en-US" dirty="0"/>
              <a:t> </a:t>
            </a:r>
            <a:r>
              <a:rPr lang="en-US" dirty="0" err="1"/>
              <a:t>te</a:t>
            </a:r>
            <a:r>
              <a:rPr lang="en-US" dirty="0"/>
              <a:t> </a:t>
            </a:r>
            <a:r>
              <a:rPr lang="en-US" dirty="0" err="1"/>
              <a:t>zgjidhe</a:t>
            </a:r>
            <a:r>
              <a:rPr lang="en-US" dirty="0"/>
              <a:t> </a:t>
            </a:r>
            <a:r>
              <a:rPr lang="en-US" dirty="0" err="1"/>
              <a:t>dhe</a:t>
            </a:r>
            <a:r>
              <a:rPr lang="en-US" dirty="0"/>
              <a:t> </a:t>
            </a:r>
            <a:r>
              <a:rPr lang="en-US" dirty="0" err="1"/>
              <a:t>pastaj</a:t>
            </a:r>
            <a:r>
              <a:rPr lang="en-US" dirty="0"/>
              <a:t> duke </a:t>
            </a:r>
            <a:r>
              <a:rPr lang="en-US" dirty="0" err="1"/>
              <a:t>krijuar</a:t>
            </a:r>
            <a:r>
              <a:rPr lang="en-US" dirty="0"/>
              <a:t> </a:t>
            </a:r>
            <a:r>
              <a:rPr lang="en-US" dirty="0" err="1"/>
              <a:t>nje</a:t>
            </a:r>
            <a:r>
              <a:rPr lang="en-US" dirty="0"/>
              <a:t> </a:t>
            </a:r>
            <a:r>
              <a:rPr lang="en-US" dirty="0" err="1"/>
              <a:t>mjet</a:t>
            </a:r>
            <a:r>
              <a:rPr lang="en-US" dirty="0"/>
              <a:t> </a:t>
            </a:r>
            <a:r>
              <a:rPr lang="en-US" dirty="0" err="1"/>
              <a:t>qe</a:t>
            </a:r>
            <a:r>
              <a:rPr lang="en-US" dirty="0"/>
              <a:t> </a:t>
            </a:r>
            <a:r>
              <a:rPr lang="en-US" dirty="0" err="1"/>
              <a:t>mund</a:t>
            </a:r>
            <a:r>
              <a:rPr lang="en-US" dirty="0"/>
              <a:t> ta </a:t>
            </a:r>
            <a:r>
              <a:rPr lang="en-US" dirty="0" err="1"/>
              <a:t>zgjidhe</a:t>
            </a:r>
            <a:r>
              <a:rPr lang="en-US" dirty="0"/>
              <a:t> ate problem.</a:t>
            </a:r>
          </a:p>
          <a:p>
            <a:pPr marL="285750" indent="-285750">
              <a:buFont typeface="Arial" panose="020B0604020202020204" pitchFamily="34" charset="0"/>
              <a:buChar char="•"/>
            </a:pPr>
            <a:r>
              <a:rPr lang="en-US" dirty="0" err="1"/>
              <a:t>Kjo</a:t>
            </a:r>
            <a:r>
              <a:rPr lang="en-US" dirty="0"/>
              <a:t> do </a:t>
            </a:r>
            <a:r>
              <a:rPr lang="en-US" dirty="0" err="1"/>
              <a:t>te</a:t>
            </a:r>
            <a:r>
              <a:rPr lang="en-US" dirty="0"/>
              <a:t> </a:t>
            </a:r>
            <a:r>
              <a:rPr lang="en-US" dirty="0" err="1"/>
              <a:t>thote</a:t>
            </a:r>
            <a:r>
              <a:rPr lang="en-US" dirty="0"/>
              <a:t> </a:t>
            </a:r>
            <a:r>
              <a:rPr lang="en-US" dirty="0" err="1"/>
              <a:t>krijimin</a:t>
            </a:r>
            <a:r>
              <a:rPr lang="en-US" dirty="0"/>
              <a:t> e </a:t>
            </a:r>
            <a:r>
              <a:rPr lang="en-US" dirty="0" err="1"/>
              <a:t>nje</a:t>
            </a:r>
            <a:r>
              <a:rPr lang="en-US" dirty="0"/>
              <a:t> </a:t>
            </a:r>
            <a:r>
              <a:rPr lang="en-US" dirty="0" err="1"/>
              <a:t>softueri</a:t>
            </a:r>
            <a:r>
              <a:rPr lang="en-US" dirty="0"/>
              <a:t> </a:t>
            </a:r>
            <a:r>
              <a:rPr lang="en-US" dirty="0" err="1"/>
              <a:t>qe</a:t>
            </a:r>
            <a:r>
              <a:rPr lang="en-US" dirty="0"/>
              <a:t> </a:t>
            </a:r>
            <a:r>
              <a:rPr lang="en-US" dirty="0" err="1"/>
              <a:t>thjesht</a:t>
            </a:r>
            <a:r>
              <a:rPr lang="en-US" dirty="0"/>
              <a:t> </a:t>
            </a:r>
            <a:r>
              <a:rPr lang="en-US" dirty="0" err="1"/>
              <a:t>automatizon</a:t>
            </a:r>
            <a:r>
              <a:rPr lang="en-US" dirty="0"/>
              <a:t> </a:t>
            </a:r>
            <a:r>
              <a:rPr lang="en-US" dirty="0" err="1"/>
              <a:t>nje</a:t>
            </a:r>
            <a:r>
              <a:rPr lang="en-US" dirty="0"/>
              <a:t> </a:t>
            </a:r>
            <a:r>
              <a:rPr lang="en-US" dirty="0" err="1"/>
              <a:t>detyre</a:t>
            </a:r>
            <a:r>
              <a:rPr lang="en-US" dirty="0"/>
              <a:t> </a:t>
            </a:r>
            <a:r>
              <a:rPr lang="en-US" dirty="0" err="1"/>
              <a:t>kohore</a:t>
            </a:r>
            <a:r>
              <a:rPr lang="en-US" dirty="0"/>
              <a:t>. </a:t>
            </a:r>
            <a:r>
              <a:rPr lang="en-US" dirty="0" err="1"/>
              <a:t>Ose</a:t>
            </a:r>
            <a:r>
              <a:rPr lang="en-US" dirty="0"/>
              <a:t> </a:t>
            </a:r>
            <a:r>
              <a:rPr lang="en-US" dirty="0" err="1"/>
              <a:t>te</a:t>
            </a:r>
            <a:r>
              <a:rPr lang="en-US" dirty="0"/>
              <a:t> </a:t>
            </a:r>
            <a:r>
              <a:rPr lang="en-US" dirty="0" err="1"/>
              <a:t>thote</a:t>
            </a:r>
            <a:r>
              <a:rPr lang="en-US" dirty="0"/>
              <a:t> </a:t>
            </a:r>
            <a:r>
              <a:rPr lang="en-US" dirty="0" err="1"/>
              <a:t>nje</a:t>
            </a:r>
            <a:r>
              <a:rPr lang="en-US" dirty="0"/>
              <a:t> </a:t>
            </a:r>
            <a:r>
              <a:rPr lang="en-US" dirty="0" err="1"/>
              <a:t>zgjidhje</a:t>
            </a:r>
            <a:r>
              <a:rPr lang="en-US" dirty="0"/>
              <a:t> </a:t>
            </a:r>
            <a:r>
              <a:rPr lang="en-US" dirty="0" err="1"/>
              <a:t>teresisht</a:t>
            </a:r>
            <a:r>
              <a:rPr lang="en-US" dirty="0"/>
              <a:t> </a:t>
            </a:r>
            <a:r>
              <a:rPr lang="en-US" dirty="0" err="1"/>
              <a:t>te</a:t>
            </a:r>
            <a:r>
              <a:rPr lang="en-US" dirty="0"/>
              <a:t> re </a:t>
            </a:r>
            <a:r>
              <a:rPr lang="en-US" dirty="0" err="1"/>
              <a:t>qe</a:t>
            </a:r>
            <a:r>
              <a:rPr lang="en-US" dirty="0"/>
              <a:t> </a:t>
            </a:r>
            <a:r>
              <a:rPr lang="en-US" dirty="0" err="1"/>
              <a:t>eshte</a:t>
            </a:r>
            <a:r>
              <a:rPr lang="en-US" dirty="0"/>
              <a:t> e </a:t>
            </a:r>
            <a:r>
              <a:rPr lang="en-US" dirty="0" err="1"/>
              <a:t>mundur</a:t>
            </a:r>
            <a:r>
              <a:rPr lang="en-US" dirty="0"/>
              <a:t> </a:t>
            </a:r>
            <a:r>
              <a:rPr lang="en-US" dirty="0" err="1"/>
              <a:t>vetem</a:t>
            </a:r>
            <a:r>
              <a:rPr lang="en-US" dirty="0"/>
              <a:t> </a:t>
            </a:r>
            <a:r>
              <a:rPr lang="en-US" dirty="0" err="1"/>
              <a:t>permes</a:t>
            </a:r>
            <a:r>
              <a:rPr lang="en-US" dirty="0"/>
              <a:t> </a:t>
            </a:r>
            <a:r>
              <a:rPr lang="en-US" dirty="0" err="1"/>
              <a:t>softuerit</a:t>
            </a:r>
            <a:r>
              <a:rPr lang="en-US" dirty="0"/>
              <a:t>, </a:t>
            </a:r>
            <a:r>
              <a:rPr lang="en-US" dirty="0" err="1"/>
              <a:t>si</a:t>
            </a:r>
            <a:r>
              <a:rPr lang="en-US" dirty="0"/>
              <a:t> </a:t>
            </a:r>
            <a:r>
              <a:rPr lang="en-US" dirty="0" err="1"/>
              <a:t>nje</a:t>
            </a:r>
            <a:r>
              <a:rPr lang="en-US" dirty="0"/>
              <a:t> </a:t>
            </a:r>
            <a:r>
              <a:rPr lang="en-US" dirty="0" err="1"/>
              <a:t>tavoline</a:t>
            </a:r>
            <a:r>
              <a:rPr lang="en-US" dirty="0"/>
              <a:t> </a:t>
            </a:r>
            <a:r>
              <a:rPr lang="en-US" dirty="0" err="1"/>
              <a:t>kanban</a:t>
            </a:r>
            <a:r>
              <a:rPr lang="en-US" dirty="0"/>
              <a:t> e </a:t>
            </a:r>
            <a:r>
              <a:rPr lang="en-US" dirty="0" err="1"/>
              <a:t>bashkepunimit</a:t>
            </a:r>
            <a:r>
              <a:rPr lang="en-US" dirty="0"/>
              <a:t> ne </a:t>
            </a:r>
            <a:r>
              <a:rPr lang="en-US" dirty="0" err="1"/>
              <a:t>kohe</a:t>
            </a:r>
            <a:r>
              <a:rPr lang="en-US" dirty="0"/>
              <a:t> </a:t>
            </a:r>
            <a:r>
              <a:rPr lang="en-US" dirty="0" err="1"/>
              <a:t>reale</a:t>
            </a:r>
            <a:r>
              <a:rPr lang="en-US" dirty="0"/>
              <a:t> e </a:t>
            </a:r>
            <a:r>
              <a:rPr lang="en-US" dirty="0" err="1"/>
              <a:t>bazuar</a:t>
            </a:r>
            <a:r>
              <a:rPr lang="en-US" dirty="0"/>
              <a:t> ne </a:t>
            </a:r>
            <a:r>
              <a:rPr lang="en-US" dirty="0" err="1"/>
              <a:t>rrjet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57487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074" y="397164"/>
            <a:ext cx="5798579" cy="716924"/>
          </a:xfrm>
        </p:spPr>
        <p:txBody>
          <a:bodyPr>
            <a:noAutofit/>
          </a:bodyPr>
          <a:lstStyle/>
          <a:p>
            <a:r>
              <a:rPr lang="en-US" sz="2400" cap="none"/>
              <a:t>Avantazhet </a:t>
            </a:r>
            <a:r>
              <a:rPr lang="en-US" sz="2400" cap="none" dirty="0"/>
              <a:t>e </a:t>
            </a:r>
            <a:r>
              <a:rPr lang="en-US" sz="2400" cap="none" dirty="0" err="1"/>
              <a:t>Teknologjise</a:t>
            </a:r>
            <a:r>
              <a:rPr lang="en-US" sz="2400" cap="none" dirty="0"/>
              <a:t> </a:t>
            </a:r>
            <a:r>
              <a:rPr lang="en-US" sz="2400" cap="none"/>
              <a:t>se Ndermarresise</a:t>
            </a:r>
            <a:endParaRPr lang="en-US" sz="2400" cap="none" dirty="0"/>
          </a:p>
        </p:txBody>
      </p:sp>
      <p:sp>
        <p:nvSpPr>
          <p:cNvPr id="3" name="Text Placeholder 2"/>
          <p:cNvSpPr>
            <a:spLocks noGrp="1"/>
          </p:cNvSpPr>
          <p:nvPr>
            <p:ph type="body" idx="1"/>
          </p:nvPr>
        </p:nvSpPr>
        <p:spPr>
          <a:xfrm>
            <a:off x="1362074" y="1326524"/>
            <a:ext cx="5111750" cy="4494727"/>
          </a:xfrm>
        </p:spPr>
        <p:txBody>
          <a:bodyPr>
            <a:normAutofit/>
          </a:bodyPr>
          <a:lstStyle/>
          <a:p>
            <a:pPr marL="285750" indent="-285750">
              <a:buFont typeface="Arial" panose="020B0604020202020204" pitchFamily="34" charset="0"/>
              <a:buChar char="•"/>
            </a:pPr>
            <a:r>
              <a:rPr lang="en-US" dirty="0" err="1"/>
              <a:t>Avantazhet</a:t>
            </a:r>
            <a:r>
              <a:rPr lang="en-US" dirty="0"/>
              <a:t> e </a:t>
            </a:r>
            <a:r>
              <a:rPr lang="en-US" dirty="0" err="1"/>
              <a:t>teknologjise</a:t>
            </a:r>
            <a:r>
              <a:rPr lang="en-US" dirty="0"/>
              <a:t> se </a:t>
            </a:r>
            <a:r>
              <a:rPr lang="en-US" dirty="0" err="1"/>
              <a:t>ndermarresise</a:t>
            </a:r>
            <a:r>
              <a:rPr lang="en-US" dirty="0"/>
              <a:t> jane: </a:t>
            </a:r>
            <a:r>
              <a:rPr lang="en-US" dirty="0" err="1"/>
              <a:t>menagjimi</a:t>
            </a:r>
            <a:r>
              <a:rPr lang="en-US" dirty="0"/>
              <a:t> me </a:t>
            </a:r>
            <a:r>
              <a:rPr lang="en-US" dirty="0" err="1"/>
              <a:t>i</a:t>
            </a:r>
            <a:r>
              <a:rPr lang="en-US" dirty="0"/>
              <a:t> mire </a:t>
            </a:r>
            <a:r>
              <a:rPr lang="en-US" dirty="0" err="1"/>
              <a:t>i</a:t>
            </a:r>
            <a:r>
              <a:rPr lang="en-US" dirty="0"/>
              <a:t> </a:t>
            </a:r>
            <a:r>
              <a:rPr lang="en-US" dirty="0" err="1"/>
              <a:t>proceseve</a:t>
            </a:r>
            <a:r>
              <a:rPr lang="en-US" dirty="0"/>
              <a:t>, </a:t>
            </a:r>
            <a:r>
              <a:rPr lang="en-US" dirty="0" err="1"/>
              <a:t>kursimi</a:t>
            </a:r>
            <a:r>
              <a:rPr lang="en-US" dirty="0"/>
              <a:t> </a:t>
            </a:r>
            <a:r>
              <a:rPr lang="en-US" dirty="0" err="1"/>
              <a:t>kohes</a:t>
            </a:r>
            <a:r>
              <a:rPr lang="en-US" dirty="0"/>
              <a:t>, </a:t>
            </a:r>
            <a:r>
              <a:rPr lang="en-US" dirty="0" err="1"/>
              <a:t>promovimi</a:t>
            </a:r>
            <a:r>
              <a:rPr lang="en-US" dirty="0"/>
              <a:t> </a:t>
            </a:r>
            <a:r>
              <a:rPr lang="en-US" dirty="0" err="1"/>
              <a:t>bashkpunimit</a:t>
            </a:r>
            <a:r>
              <a:rPr lang="en-US" dirty="0"/>
              <a:t> , </a:t>
            </a:r>
            <a:r>
              <a:rPr lang="en-US" dirty="0" err="1"/>
              <a:t>shpejtesia</a:t>
            </a:r>
            <a:r>
              <a:rPr lang="en-US" dirty="0"/>
              <a:t>, </a:t>
            </a:r>
            <a:r>
              <a:rPr lang="en-US" dirty="0" err="1"/>
              <a:t>perforcimi</a:t>
            </a:r>
            <a:r>
              <a:rPr lang="en-US" dirty="0"/>
              <a:t> </a:t>
            </a:r>
            <a:r>
              <a:rPr lang="en-US" dirty="0" err="1"/>
              <a:t>i</a:t>
            </a:r>
            <a:r>
              <a:rPr lang="en-US" dirty="0"/>
              <a:t> </a:t>
            </a:r>
            <a:r>
              <a:rPr lang="en-US" dirty="0" err="1"/>
              <a:t>sigurise</a:t>
            </a:r>
            <a:r>
              <a:rPr lang="en-US" dirty="0"/>
              <a:t>.</a:t>
            </a:r>
          </a:p>
          <a:p>
            <a:pPr marL="285750" indent="-285750">
              <a:buFont typeface="Arial" panose="020B0604020202020204" pitchFamily="34" charset="0"/>
              <a:buChar char="•"/>
            </a:pPr>
            <a:r>
              <a:rPr lang="en-US" dirty="0" err="1"/>
              <a:t>Kompanite</a:t>
            </a:r>
            <a:r>
              <a:rPr lang="en-US" dirty="0"/>
              <a:t> </a:t>
            </a:r>
            <a:r>
              <a:rPr lang="en-US" dirty="0" err="1"/>
              <a:t>qe</a:t>
            </a:r>
            <a:r>
              <a:rPr lang="en-US" dirty="0"/>
              <a:t> </a:t>
            </a:r>
            <a:r>
              <a:rPr lang="en-US" dirty="0" err="1"/>
              <a:t>shohin</a:t>
            </a:r>
            <a:r>
              <a:rPr lang="en-US" dirty="0"/>
              <a:t> </a:t>
            </a:r>
            <a:r>
              <a:rPr lang="en-US" dirty="0" err="1"/>
              <a:t>perpara</a:t>
            </a:r>
            <a:r>
              <a:rPr lang="en-US" dirty="0"/>
              <a:t> </a:t>
            </a:r>
            <a:r>
              <a:rPr lang="en-US" dirty="0" err="1"/>
              <a:t>kuptojne</a:t>
            </a:r>
            <a:r>
              <a:rPr lang="en-US" dirty="0"/>
              <a:t> se </a:t>
            </a:r>
            <a:r>
              <a:rPr lang="en-US" dirty="0" err="1"/>
              <a:t>zgjidhjet</a:t>
            </a:r>
            <a:r>
              <a:rPr lang="en-US" dirty="0"/>
              <a:t> e </a:t>
            </a:r>
            <a:r>
              <a:rPr lang="en-US" dirty="0" err="1"/>
              <a:t>teknologjise</a:t>
            </a:r>
            <a:r>
              <a:rPr lang="en-US" dirty="0"/>
              <a:t> se </a:t>
            </a:r>
            <a:r>
              <a:rPr lang="en-US" dirty="0" err="1"/>
              <a:t>ndermarresive</a:t>
            </a:r>
            <a:r>
              <a:rPr lang="en-US" dirty="0"/>
              <a:t> </a:t>
            </a:r>
            <a:r>
              <a:rPr lang="en-US" dirty="0" err="1"/>
              <a:t>mund</a:t>
            </a:r>
            <a:r>
              <a:rPr lang="en-US" dirty="0"/>
              <a:t> </a:t>
            </a:r>
            <a:r>
              <a:rPr lang="en-US" dirty="0" err="1"/>
              <a:t>te</a:t>
            </a:r>
            <a:r>
              <a:rPr lang="en-US" dirty="0"/>
              <a:t> </a:t>
            </a:r>
            <a:r>
              <a:rPr lang="en-US" dirty="0" err="1"/>
              <a:t>ndihmojne</a:t>
            </a:r>
            <a:r>
              <a:rPr lang="en-US" dirty="0"/>
              <a:t> ne </a:t>
            </a:r>
            <a:r>
              <a:rPr lang="en-US" dirty="0" err="1"/>
              <a:t>arritjen</a:t>
            </a:r>
            <a:r>
              <a:rPr lang="en-US" dirty="0"/>
              <a:t> e </a:t>
            </a:r>
            <a:r>
              <a:rPr lang="en-US" dirty="0" err="1"/>
              <a:t>rezultateve</a:t>
            </a:r>
            <a:r>
              <a:rPr lang="en-US" dirty="0"/>
              <a:t> </a:t>
            </a:r>
            <a:r>
              <a:rPr lang="en-US" dirty="0" err="1"/>
              <a:t>te</a:t>
            </a:r>
            <a:r>
              <a:rPr lang="en-US" dirty="0"/>
              <a:t> </a:t>
            </a:r>
            <a:r>
              <a:rPr lang="en-US" dirty="0" err="1"/>
              <a:t>vlefshme</a:t>
            </a:r>
            <a:r>
              <a:rPr lang="en-US" dirty="0"/>
              <a:t> </a:t>
            </a:r>
            <a:r>
              <a:rPr lang="en-US" dirty="0" err="1"/>
              <a:t>neper</a:t>
            </a:r>
            <a:r>
              <a:rPr lang="en-US" dirty="0"/>
              <a:t> </a:t>
            </a:r>
            <a:r>
              <a:rPr lang="en-US" dirty="0" err="1"/>
              <a:t>operacionet</a:t>
            </a:r>
            <a:r>
              <a:rPr lang="en-US" dirty="0"/>
              <a:t> e </a:t>
            </a:r>
            <a:r>
              <a:rPr lang="en-US" dirty="0" err="1"/>
              <a:t>tyre</a:t>
            </a:r>
            <a:r>
              <a:rPr lang="en-US" dirty="0"/>
              <a:t>.</a:t>
            </a:r>
          </a:p>
          <a:p>
            <a:pPr marL="285750" indent="-285750">
              <a:buFont typeface="Arial" panose="020B0604020202020204" pitchFamily="34" charset="0"/>
              <a:buChar char="•"/>
            </a:pPr>
            <a:r>
              <a:rPr lang="en-US" dirty="0" err="1"/>
              <a:t>Automatizimi</a:t>
            </a:r>
            <a:r>
              <a:rPr lang="en-US" dirty="0"/>
              <a:t> </a:t>
            </a:r>
            <a:r>
              <a:rPr lang="en-US" dirty="0" err="1"/>
              <a:t>i</a:t>
            </a:r>
            <a:r>
              <a:rPr lang="en-US" dirty="0"/>
              <a:t> </a:t>
            </a:r>
            <a:r>
              <a:rPr lang="en-US" dirty="0" err="1"/>
              <a:t>proceseve</a:t>
            </a:r>
            <a:r>
              <a:rPr lang="en-US" dirty="0"/>
              <a:t> </a:t>
            </a:r>
            <a:r>
              <a:rPr lang="en-US" dirty="0" err="1"/>
              <a:t>rutine</a:t>
            </a:r>
            <a:r>
              <a:rPr lang="en-US" dirty="0"/>
              <a:t> </a:t>
            </a:r>
            <a:r>
              <a:rPr lang="en-US" dirty="0" err="1"/>
              <a:t>permes</a:t>
            </a:r>
            <a:r>
              <a:rPr lang="en-US" dirty="0"/>
              <a:t> </a:t>
            </a:r>
            <a:r>
              <a:rPr lang="en-US" dirty="0" err="1"/>
              <a:t>sistemave</a:t>
            </a:r>
            <a:r>
              <a:rPr lang="en-US" dirty="0"/>
              <a:t> </a:t>
            </a:r>
            <a:r>
              <a:rPr lang="en-US" dirty="0" err="1"/>
              <a:t>te</a:t>
            </a:r>
            <a:r>
              <a:rPr lang="en-US" dirty="0"/>
              <a:t> </a:t>
            </a:r>
            <a:r>
              <a:rPr lang="en-US" dirty="0" err="1"/>
              <a:t>integruara</a:t>
            </a:r>
            <a:r>
              <a:rPr lang="en-US" dirty="0"/>
              <a:t> </a:t>
            </a:r>
            <a:r>
              <a:rPr lang="en-US" dirty="0" err="1"/>
              <a:t>ju</a:t>
            </a:r>
            <a:r>
              <a:rPr lang="en-US" dirty="0"/>
              <a:t> </a:t>
            </a:r>
            <a:r>
              <a:rPr lang="en-US" dirty="0" err="1"/>
              <a:t>lejon</a:t>
            </a:r>
            <a:r>
              <a:rPr lang="en-US" dirty="0"/>
              <a:t> </a:t>
            </a:r>
            <a:r>
              <a:rPr lang="en-US" dirty="0" err="1"/>
              <a:t>te</a:t>
            </a:r>
            <a:r>
              <a:rPr lang="en-US" dirty="0"/>
              <a:t> </a:t>
            </a:r>
            <a:r>
              <a:rPr lang="en-US" dirty="0" err="1"/>
              <a:t>kryeni</a:t>
            </a:r>
            <a:r>
              <a:rPr lang="en-US" dirty="0"/>
              <a:t> </a:t>
            </a:r>
            <a:r>
              <a:rPr lang="en-US" dirty="0" err="1"/>
              <a:t>punen</a:t>
            </a:r>
            <a:r>
              <a:rPr lang="en-US" dirty="0"/>
              <a:t> ne </a:t>
            </a:r>
            <a:r>
              <a:rPr lang="en-US" dirty="0" err="1"/>
              <a:t>menyr</a:t>
            </a:r>
            <a:r>
              <a:rPr lang="en-US" dirty="0"/>
              <a:t> me </a:t>
            </a:r>
            <a:r>
              <a:rPr lang="en-US" dirty="0" err="1"/>
              <a:t>efikase</a:t>
            </a:r>
            <a:r>
              <a:rPr lang="en-US" dirty="0"/>
              <a:t>.</a:t>
            </a:r>
          </a:p>
          <a:p>
            <a:pPr marL="285750" indent="-285750">
              <a:buFont typeface="Arial" panose="020B0604020202020204" pitchFamily="34" charset="0"/>
              <a:buChar char="•"/>
            </a:pPr>
            <a:r>
              <a:rPr lang="en-US" dirty="0" err="1"/>
              <a:t>Teknologjite</a:t>
            </a:r>
            <a:r>
              <a:rPr lang="en-US" dirty="0"/>
              <a:t> e </a:t>
            </a:r>
            <a:r>
              <a:rPr lang="en-US" dirty="0" err="1"/>
              <a:t>ndermarresive</a:t>
            </a:r>
            <a:r>
              <a:rPr lang="en-US" dirty="0"/>
              <a:t> </a:t>
            </a:r>
            <a:r>
              <a:rPr lang="en-US" dirty="0" err="1"/>
              <a:t>shkeputin</a:t>
            </a:r>
            <a:r>
              <a:rPr lang="en-US" dirty="0"/>
              <a:t> </a:t>
            </a:r>
            <a:r>
              <a:rPr lang="en-US" dirty="0" err="1"/>
              <a:t>izolimin</a:t>
            </a:r>
            <a:r>
              <a:rPr lang="en-US" dirty="0"/>
              <a:t> e </a:t>
            </a:r>
            <a:r>
              <a:rPr lang="en-US" dirty="0" err="1"/>
              <a:t>informacionit</a:t>
            </a:r>
            <a:r>
              <a:rPr lang="en-US" dirty="0"/>
              <a:t>.</a:t>
            </a:r>
          </a:p>
          <a:p>
            <a:pPr marL="285750" indent="-285750">
              <a:buFont typeface="Arial" panose="020B0604020202020204" pitchFamily="34" charset="0"/>
              <a:buChar char="•"/>
            </a:pPr>
            <a:r>
              <a:rPr lang="en-US" dirty="0" err="1"/>
              <a:t>Platformat</a:t>
            </a:r>
            <a:r>
              <a:rPr lang="en-US" dirty="0"/>
              <a:t> e </a:t>
            </a:r>
            <a:r>
              <a:rPr lang="en-US" dirty="0" err="1"/>
              <a:t>integruara</a:t>
            </a:r>
            <a:r>
              <a:rPr lang="en-US" dirty="0"/>
              <a:t> </a:t>
            </a:r>
            <a:r>
              <a:rPr lang="en-US" dirty="0" err="1"/>
              <a:t>gjithashtu</a:t>
            </a:r>
            <a:r>
              <a:rPr lang="en-US" dirty="0"/>
              <a:t> </a:t>
            </a:r>
            <a:r>
              <a:rPr lang="en-US" dirty="0" err="1"/>
              <a:t>ofrojne</a:t>
            </a:r>
            <a:r>
              <a:rPr lang="en-US" dirty="0"/>
              <a:t> </a:t>
            </a:r>
            <a:r>
              <a:rPr lang="en-US" dirty="0" err="1"/>
              <a:t>avantazhe</a:t>
            </a:r>
            <a:r>
              <a:rPr lang="en-US" dirty="0"/>
              <a:t> </a:t>
            </a:r>
            <a:r>
              <a:rPr lang="en-US" dirty="0" err="1"/>
              <a:t>te</a:t>
            </a:r>
            <a:r>
              <a:rPr lang="en-US" dirty="0"/>
              <a:t> </a:t>
            </a:r>
            <a:r>
              <a:rPr lang="en-US" dirty="0" err="1"/>
              <a:t>adaptueshme</a:t>
            </a:r>
            <a:r>
              <a:rPr lang="en-US" dirty="0"/>
              <a:t>.</a:t>
            </a:r>
          </a:p>
          <a:p>
            <a:pPr marL="285750" indent="-285750">
              <a:buFont typeface="Arial" panose="020B0604020202020204" pitchFamily="34" charset="0"/>
              <a:buChar char="•"/>
            </a:pPr>
            <a:r>
              <a:rPr lang="en-US" dirty="0" err="1"/>
              <a:t>Kapacitetet</a:t>
            </a:r>
            <a:r>
              <a:rPr lang="en-US" dirty="0"/>
              <a:t> e </a:t>
            </a:r>
            <a:r>
              <a:rPr lang="en-US" dirty="0" err="1"/>
              <a:t>forta</a:t>
            </a:r>
            <a:r>
              <a:rPr lang="en-US" dirty="0"/>
              <a:t> </a:t>
            </a:r>
            <a:r>
              <a:rPr lang="en-US" dirty="0" err="1"/>
              <a:t>te</a:t>
            </a:r>
            <a:r>
              <a:rPr lang="en-US" dirty="0"/>
              <a:t> </a:t>
            </a:r>
            <a:r>
              <a:rPr lang="en-US" dirty="0" err="1"/>
              <a:t>sigurise</a:t>
            </a:r>
            <a:r>
              <a:rPr lang="en-US" dirty="0"/>
              <a:t> jane </a:t>
            </a:r>
            <a:r>
              <a:rPr lang="en-US" dirty="0" err="1"/>
              <a:t>kritike</a:t>
            </a:r>
            <a:r>
              <a:rPr lang="en-US" dirty="0"/>
              <a:t>.</a:t>
            </a:r>
          </a:p>
        </p:txBody>
      </p:sp>
    </p:spTree>
    <p:extLst>
      <p:ext uri="{BB962C8B-B14F-4D97-AF65-F5344CB8AC3E}">
        <p14:creationId xmlns:p14="http://schemas.microsoft.com/office/powerpoint/2010/main" val="2883831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820" y="147781"/>
            <a:ext cx="5111750" cy="734487"/>
          </a:xfrm>
        </p:spPr>
        <p:txBody>
          <a:bodyPr>
            <a:noAutofit/>
          </a:bodyPr>
          <a:lstStyle/>
          <a:p>
            <a:r>
              <a:rPr lang="en-US" sz="2400" b="1" cap="none"/>
              <a:t>Implimentimi </a:t>
            </a:r>
            <a:r>
              <a:rPr lang="en-US" sz="2400" b="1" cap="none" dirty="0" err="1"/>
              <a:t>i</a:t>
            </a:r>
            <a:r>
              <a:rPr lang="en-US" sz="2400" b="1" cap="none" dirty="0"/>
              <a:t> </a:t>
            </a:r>
            <a:r>
              <a:rPr lang="en-US" sz="2400" b="1" cap="none" dirty="0" err="1"/>
              <a:t>Teknologjise</a:t>
            </a:r>
            <a:r>
              <a:rPr lang="en-US" sz="2400" b="1" cap="none" dirty="0"/>
              <a:t> </a:t>
            </a:r>
            <a:r>
              <a:rPr lang="en-US" sz="2400" b="1" cap="none"/>
              <a:t>se Ndermarresise</a:t>
            </a:r>
            <a:endParaRPr lang="en-US" sz="2400" cap="none" dirty="0"/>
          </a:p>
        </p:txBody>
      </p:sp>
      <p:sp>
        <p:nvSpPr>
          <p:cNvPr id="3" name="Text Placeholder 2"/>
          <p:cNvSpPr>
            <a:spLocks noGrp="1"/>
          </p:cNvSpPr>
          <p:nvPr>
            <p:ph type="body" idx="1"/>
          </p:nvPr>
        </p:nvSpPr>
        <p:spPr>
          <a:xfrm>
            <a:off x="687820" y="1094705"/>
            <a:ext cx="5111750" cy="3486531"/>
          </a:xfrm>
        </p:spPr>
        <p:txBody>
          <a:bodyPr>
            <a:normAutofit lnSpcReduction="10000"/>
          </a:bodyPr>
          <a:lstStyle/>
          <a:p>
            <a:pPr marL="342900" indent="-342900">
              <a:buFont typeface="Arial" panose="020B0604020202020204" pitchFamily="34" charset="0"/>
              <a:buChar char="•"/>
            </a:pPr>
            <a:r>
              <a:rPr lang="en-US" dirty="0" err="1"/>
              <a:t>Implimentimi</a:t>
            </a:r>
            <a:r>
              <a:rPr lang="en-US" dirty="0"/>
              <a:t> </a:t>
            </a:r>
            <a:r>
              <a:rPr lang="en-US" dirty="0" err="1"/>
              <a:t>i</a:t>
            </a:r>
            <a:r>
              <a:rPr lang="en-US" dirty="0"/>
              <a:t> </a:t>
            </a:r>
            <a:r>
              <a:rPr lang="en-US" dirty="0" err="1"/>
              <a:t>teknologjise</a:t>
            </a:r>
            <a:r>
              <a:rPr lang="en-US" dirty="0"/>
              <a:t> se </a:t>
            </a:r>
            <a:r>
              <a:rPr lang="en-US" dirty="0" err="1"/>
              <a:t>ndermarresise</a:t>
            </a:r>
            <a:r>
              <a:rPr lang="en-US" dirty="0"/>
              <a:t> </a:t>
            </a:r>
            <a:r>
              <a:rPr lang="en-US" dirty="0" err="1"/>
              <a:t>ndahet</a:t>
            </a:r>
            <a:r>
              <a:rPr lang="en-US" dirty="0"/>
              <a:t> ne </a:t>
            </a:r>
            <a:r>
              <a:rPr lang="en-US" dirty="0" err="1"/>
              <a:t>shume</a:t>
            </a:r>
            <a:r>
              <a:rPr lang="en-US" dirty="0"/>
              <a:t> </a:t>
            </a:r>
            <a:r>
              <a:rPr lang="en-US" dirty="0" err="1"/>
              <a:t>faza</a:t>
            </a:r>
            <a:endParaRPr lang="en-US" dirty="0"/>
          </a:p>
          <a:p>
            <a:pPr marL="342900" indent="-342900">
              <a:buFont typeface="+mj-lt"/>
              <a:buAutoNum type="arabicPeriod"/>
            </a:pPr>
            <a:r>
              <a:rPr lang="en-US" dirty="0" err="1"/>
              <a:t>Hapi</a:t>
            </a:r>
            <a:r>
              <a:rPr lang="en-US" dirty="0"/>
              <a:t> </a:t>
            </a:r>
            <a:r>
              <a:rPr lang="en-US" dirty="0" err="1"/>
              <a:t>i</a:t>
            </a:r>
            <a:r>
              <a:rPr lang="en-US" dirty="0"/>
              <a:t> pare ne </a:t>
            </a:r>
            <a:r>
              <a:rPr lang="en-US" dirty="0" err="1"/>
              <a:t>zbatimin</a:t>
            </a:r>
            <a:r>
              <a:rPr lang="en-US" dirty="0"/>
              <a:t> </a:t>
            </a:r>
            <a:r>
              <a:rPr lang="en-US" dirty="0" err="1"/>
              <a:t>praktik</a:t>
            </a:r>
            <a:r>
              <a:rPr lang="en-US" dirty="0"/>
              <a:t> </a:t>
            </a:r>
            <a:r>
              <a:rPr lang="en-US" dirty="0" err="1"/>
              <a:t>te</a:t>
            </a:r>
            <a:r>
              <a:rPr lang="en-US" dirty="0"/>
              <a:t> </a:t>
            </a:r>
            <a:r>
              <a:rPr lang="en-US" dirty="0" err="1"/>
              <a:t>teknologjise</a:t>
            </a:r>
            <a:r>
              <a:rPr lang="en-US" dirty="0"/>
              <a:t> se </a:t>
            </a:r>
            <a:r>
              <a:rPr lang="en-US" dirty="0" err="1"/>
              <a:t>ndermarresive</a:t>
            </a:r>
            <a:r>
              <a:rPr lang="en-US" dirty="0"/>
              <a:t> </a:t>
            </a:r>
            <a:r>
              <a:rPr lang="en-US" dirty="0" err="1"/>
              <a:t>eshte</a:t>
            </a:r>
            <a:r>
              <a:rPr lang="en-US" dirty="0"/>
              <a:t> </a:t>
            </a:r>
            <a:r>
              <a:rPr lang="en-US" dirty="0" err="1"/>
              <a:t>zgjedhja</a:t>
            </a:r>
            <a:r>
              <a:rPr lang="en-US" dirty="0"/>
              <a:t> e </a:t>
            </a:r>
            <a:r>
              <a:rPr lang="en-US" dirty="0" err="1"/>
              <a:t>softuerit</a:t>
            </a:r>
            <a:r>
              <a:rPr lang="en-US" dirty="0"/>
              <a:t>. </a:t>
            </a:r>
          </a:p>
          <a:p>
            <a:pPr marL="342900" indent="-342900">
              <a:buFont typeface="+mj-lt"/>
              <a:buAutoNum type="arabicPeriod"/>
            </a:pPr>
            <a:r>
              <a:rPr lang="en-US" dirty="0" err="1"/>
              <a:t>Tani</a:t>
            </a:r>
            <a:r>
              <a:rPr lang="en-US" dirty="0"/>
              <a:t> </a:t>
            </a:r>
            <a:r>
              <a:rPr lang="en-US" dirty="0" err="1"/>
              <a:t>qe</a:t>
            </a:r>
            <a:r>
              <a:rPr lang="en-US" dirty="0"/>
              <a:t> </a:t>
            </a:r>
            <a:r>
              <a:rPr lang="en-US" dirty="0" err="1"/>
              <a:t>keni</a:t>
            </a:r>
            <a:r>
              <a:rPr lang="en-US" dirty="0"/>
              <a:t> </a:t>
            </a:r>
            <a:r>
              <a:rPr lang="en-US" dirty="0" err="1"/>
              <a:t>zgjedhur</a:t>
            </a:r>
            <a:r>
              <a:rPr lang="en-US" dirty="0"/>
              <a:t> </a:t>
            </a:r>
            <a:r>
              <a:rPr lang="en-US" dirty="0" err="1"/>
              <a:t>softuerin</a:t>
            </a:r>
            <a:r>
              <a:rPr lang="en-US" dirty="0"/>
              <a:t>, </a:t>
            </a:r>
            <a:r>
              <a:rPr lang="en-US" dirty="0" err="1"/>
              <a:t>eshte</a:t>
            </a:r>
            <a:r>
              <a:rPr lang="en-US" dirty="0"/>
              <a:t> </a:t>
            </a:r>
            <a:r>
              <a:rPr lang="en-US" dirty="0" err="1"/>
              <a:t>koha</a:t>
            </a:r>
            <a:r>
              <a:rPr lang="en-US" dirty="0"/>
              <a:t> </a:t>
            </a:r>
            <a:r>
              <a:rPr lang="en-US" dirty="0" err="1"/>
              <a:t>te</a:t>
            </a:r>
            <a:r>
              <a:rPr lang="en-US" dirty="0"/>
              <a:t> </a:t>
            </a:r>
            <a:r>
              <a:rPr lang="en-US" dirty="0" err="1"/>
              <a:t>hartoni</a:t>
            </a:r>
            <a:r>
              <a:rPr lang="en-US" dirty="0"/>
              <a:t> </a:t>
            </a:r>
            <a:r>
              <a:rPr lang="en-US" dirty="0" err="1"/>
              <a:t>planin</a:t>
            </a:r>
            <a:r>
              <a:rPr lang="en-US" dirty="0"/>
              <a:t> e </a:t>
            </a:r>
            <a:r>
              <a:rPr lang="en-US" dirty="0" err="1"/>
              <a:t>zbatimit</a:t>
            </a:r>
            <a:r>
              <a:rPr lang="en-US" dirty="0"/>
              <a:t>. Ne </a:t>
            </a:r>
            <a:r>
              <a:rPr lang="en-US" dirty="0" err="1"/>
              <a:t>periudhen</a:t>
            </a:r>
            <a:r>
              <a:rPr lang="en-US" dirty="0"/>
              <a:t> e </a:t>
            </a:r>
            <a:r>
              <a:rPr lang="en-US" dirty="0" err="1"/>
              <a:t>planifikimit</a:t>
            </a:r>
            <a:r>
              <a:rPr lang="en-US" dirty="0"/>
              <a:t>, </a:t>
            </a:r>
            <a:r>
              <a:rPr lang="en-US" dirty="0" err="1"/>
              <a:t>duhet</a:t>
            </a:r>
            <a:r>
              <a:rPr lang="en-US" dirty="0"/>
              <a:t> </a:t>
            </a:r>
            <a:r>
              <a:rPr lang="en-US" dirty="0" err="1"/>
              <a:t>te</a:t>
            </a:r>
            <a:r>
              <a:rPr lang="en-US" dirty="0"/>
              <a:t> </a:t>
            </a:r>
            <a:r>
              <a:rPr lang="en-US" dirty="0" err="1"/>
              <a:t>siguroheni</a:t>
            </a:r>
            <a:r>
              <a:rPr lang="en-US" dirty="0"/>
              <a:t> </a:t>
            </a:r>
            <a:r>
              <a:rPr lang="en-US" dirty="0" err="1"/>
              <a:t>qe</a:t>
            </a:r>
            <a:r>
              <a:rPr lang="en-US" dirty="0"/>
              <a:t> </a:t>
            </a:r>
            <a:r>
              <a:rPr lang="en-US" dirty="0" err="1"/>
              <a:t>plani</a:t>
            </a:r>
            <a:r>
              <a:rPr lang="en-US" dirty="0"/>
              <a:t> </a:t>
            </a:r>
            <a:r>
              <a:rPr lang="en-US" dirty="0" err="1"/>
              <a:t>te</a:t>
            </a:r>
            <a:r>
              <a:rPr lang="en-US" dirty="0"/>
              <a:t> </a:t>
            </a:r>
            <a:r>
              <a:rPr lang="en-US" dirty="0" err="1"/>
              <a:t>perputhet</a:t>
            </a:r>
            <a:r>
              <a:rPr lang="en-US" dirty="0"/>
              <a:t> me </a:t>
            </a:r>
            <a:r>
              <a:rPr lang="en-US" dirty="0" err="1"/>
              <a:t>nevojat</a:t>
            </a:r>
            <a:r>
              <a:rPr lang="en-US" dirty="0"/>
              <a:t> e </a:t>
            </a:r>
            <a:r>
              <a:rPr lang="en-US" dirty="0" err="1"/>
              <a:t>organizates</a:t>
            </a:r>
            <a:r>
              <a:rPr lang="en-US" dirty="0"/>
              <a:t> </a:t>
            </a:r>
            <a:r>
              <a:rPr lang="en-US" dirty="0" err="1"/>
              <a:t>suaj</a:t>
            </a:r>
            <a:r>
              <a:rPr lang="en-US" dirty="0"/>
              <a:t>.</a:t>
            </a:r>
          </a:p>
          <a:p>
            <a:pPr marL="342900" indent="-342900">
              <a:buFont typeface="+mj-lt"/>
              <a:buAutoNum type="arabicPeriod"/>
            </a:pPr>
            <a:r>
              <a:rPr lang="en-US" dirty="0"/>
              <a:t>Me </a:t>
            </a:r>
            <a:r>
              <a:rPr lang="en-US" dirty="0" err="1"/>
              <a:t>planin</a:t>
            </a:r>
            <a:r>
              <a:rPr lang="en-US" dirty="0"/>
              <a:t> e </a:t>
            </a:r>
            <a:r>
              <a:rPr lang="en-US" dirty="0" err="1"/>
              <a:t>zbatimit</a:t>
            </a:r>
            <a:r>
              <a:rPr lang="en-US" dirty="0"/>
              <a:t> </a:t>
            </a:r>
            <a:r>
              <a:rPr lang="en-US" dirty="0" err="1"/>
              <a:t>te</a:t>
            </a:r>
            <a:r>
              <a:rPr lang="en-US" dirty="0"/>
              <a:t> </a:t>
            </a:r>
            <a:r>
              <a:rPr lang="en-US" dirty="0" err="1"/>
              <a:t>konsoliduar</a:t>
            </a:r>
            <a:r>
              <a:rPr lang="en-US" dirty="0"/>
              <a:t>, </a:t>
            </a:r>
            <a:r>
              <a:rPr lang="en-US" dirty="0" err="1"/>
              <a:t>eshte</a:t>
            </a:r>
            <a:r>
              <a:rPr lang="en-US" dirty="0"/>
              <a:t> </a:t>
            </a:r>
            <a:r>
              <a:rPr lang="en-US" dirty="0" err="1"/>
              <a:t>koha</a:t>
            </a:r>
            <a:r>
              <a:rPr lang="en-US" dirty="0"/>
              <a:t> </a:t>
            </a:r>
            <a:r>
              <a:rPr lang="en-US" dirty="0" err="1"/>
              <a:t>te</a:t>
            </a:r>
            <a:r>
              <a:rPr lang="en-US" dirty="0"/>
              <a:t> </a:t>
            </a:r>
            <a:r>
              <a:rPr lang="en-US" dirty="0" err="1"/>
              <a:t>fillohet</a:t>
            </a:r>
            <a:r>
              <a:rPr lang="en-US" dirty="0"/>
              <a:t> </a:t>
            </a:r>
            <a:r>
              <a:rPr lang="en-US" dirty="0" err="1"/>
              <a:t>faza</a:t>
            </a:r>
            <a:r>
              <a:rPr lang="en-US" dirty="0"/>
              <a:t> e </a:t>
            </a:r>
            <a:r>
              <a:rPr lang="en-US" dirty="0" err="1"/>
              <a:t>dizajnit</a:t>
            </a:r>
            <a:r>
              <a:rPr lang="en-US" dirty="0"/>
              <a:t>. </a:t>
            </a:r>
          </a:p>
          <a:p>
            <a:pPr marL="342900" indent="-342900">
              <a:buFont typeface="+mj-lt"/>
              <a:buAutoNum type="arabicPeriod"/>
            </a:pPr>
            <a:r>
              <a:rPr lang="en-US" dirty="0"/>
              <a:t>Pas </a:t>
            </a:r>
            <a:r>
              <a:rPr lang="en-US" dirty="0" err="1"/>
              <a:t>perfundimit</a:t>
            </a:r>
            <a:r>
              <a:rPr lang="en-US" dirty="0"/>
              <a:t> </a:t>
            </a:r>
            <a:r>
              <a:rPr lang="en-US" dirty="0" err="1"/>
              <a:t>te</a:t>
            </a:r>
            <a:r>
              <a:rPr lang="en-US" dirty="0"/>
              <a:t> fazes se </a:t>
            </a:r>
            <a:r>
              <a:rPr lang="en-US" dirty="0" err="1"/>
              <a:t>dizajnimit</a:t>
            </a:r>
            <a:r>
              <a:rPr lang="en-US" dirty="0"/>
              <a:t>, </a:t>
            </a:r>
            <a:r>
              <a:rPr lang="en-US" dirty="0" err="1"/>
              <a:t>eshte</a:t>
            </a:r>
            <a:r>
              <a:rPr lang="en-US" dirty="0"/>
              <a:t> </a:t>
            </a:r>
            <a:r>
              <a:rPr lang="en-US" dirty="0" err="1"/>
              <a:t>koha</a:t>
            </a:r>
            <a:r>
              <a:rPr lang="en-US" dirty="0"/>
              <a:t> </a:t>
            </a:r>
            <a:r>
              <a:rPr lang="en-US" dirty="0" err="1"/>
              <a:t>te</a:t>
            </a:r>
            <a:r>
              <a:rPr lang="en-US" dirty="0"/>
              <a:t> </a:t>
            </a:r>
            <a:r>
              <a:rPr lang="en-US" dirty="0" err="1"/>
              <a:t>kalohet</a:t>
            </a:r>
            <a:r>
              <a:rPr lang="en-US" dirty="0"/>
              <a:t> ne </a:t>
            </a:r>
            <a:r>
              <a:rPr lang="en-US" dirty="0" err="1"/>
              <a:t>fazen</a:t>
            </a:r>
            <a:r>
              <a:rPr lang="en-US" dirty="0"/>
              <a:t> e </a:t>
            </a:r>
            <a:r>
              <a:rPr lang="en-US" dirty="0" err="1"/>
              <a:t>ndertimit</a:t>
            </a:r>
            <a:r>
              <a:rPr lang="en-US" dirty="0"/>
              <a:t>. </a:t>
            </a:r>
          </a:p>
          <a:p>
            <a:pPr marL="342900" indent="-342900">
              <a:buFont typeface="+mj-lt"/>
              <a:buAutoNum type="arabicPeriod"/>
            </a:pPr>
            <a:r>
              <a:rPr lang="en-US" dirty="0" err="1"/>
              <a:t>Testimi</a:t>
            </a:r>
            <a:r>
              <a:rPr lang="en-US" dirty="0"/>
              <a:t> </a:t>
            </a:r>
            <a:r>
              <a:rPr lang="en-US" dirty="0" err="1"/>
              <a:t>eshte</a:t>
            </a:r>
            <a:r>
              <a:rPr lang="en-US" dirty="0"/>
              <a:t> </a:t>
            </a:r>
            <a:r>
              <a:rPr lang="en-US" dirty="0" err="1"/>
              <a:t>nje</a:t>
            </a:r>
            <a:r>
              <a:rPr lang="en-US" dirty="0"/>
              <a:t> hap </a:t>
            </a:r>
            <a:r>
              <a:rPr lang="en-US" dirty="0" err="1"/>
              <a:t>kritik</a:t>
            </a:r>
            <a:r>
              <a:rPr lang="en-US" dirty="0"/>
              <a:t> ne </a:t>
            </a:r>
            <a:r>
              <a:rPr lang="en-US" dirty="0" err="1"/>
              <a:t>procesin</a:t>
            </a:r>
            <a:r>
              <a:rPr lang="en-US" dirty="0"/>
              <a:t> e </a:t>
            </a:r>
            <a:r>
              <a:rPr lang="en-US" dirty="0" err="1"/>
              <a:t>zbatimit</a:t>
            </a:r>
            <a:r>
              <a:rPr lang="en-US" dirty="0"/>
              <a:t> </a:t>
            </a:r>
            <a:r>
              <a:rPr lang="en-US" dirty="0" err="1"/>
              <a:t>te</a:t>
            </a:r>
            <a:r>
              <a:rPr lang="en-US" dirty="0"/>
              <a:t> </a:t>
            </a:r>
            <a:r>
              <a:rPr lang="en-US" dirty="0" err="1"/>
              <a:t>softuerit</a:t>
            </a:r>
            <a:r>
              <a:rPr lang="en-US"/>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326" y="1094705"/>
            <a:ext cx="4849091" cy="3611439"/>
          </a:xfrm>
          <a:prstGeom prst="rect">
            <a:avLst/>
          </a:prstGeom>
        </p:spPr>
      </p:pic>
      <p:sp>
        <p:nvSpPr>
          <p:cNvPr id="5" name="TextBox 4">
            <a:extLst>
              <a:ext uri="{FF2B5EF4-FFF2-40B4-BE49-F238E27FC236}">
                <a16:creationId xmlns:a16="http://schemas.microsoft.com/office/drawing/2014/main" id="{0DA1942D-6651-870F-D411-856AD1ABAA39}"/>
              </a:ext>
            </a:extLst>
          </p:cNvPr>
          <p:cNvSpPr txBox="1"/>
          <p:nvPr/>
        </p:nvSpPr>
        <p:spPr>
          <a:xfrm>
            <a:off x="687820" y="4706144"/>
            <a:ext cx="7089198" cy="1231106"/>
          </a:xfrm>
          <a:prstGeom prst="rect">
            <a:avLst/>
          </a:prstGeom>
          <a:noFill/>
        </p:spPr>
        <p:txBody>
          <a:bodyPr wrap="square" rtlCol="0">
            <a:spAutoFit/>
          </a:bodyPr>
          <a:lstStyle/>
          <a:p>
            <a:pPr marL="342900" indent="-342900">
              <a:buFont typeface="+mj-lt"/>
              <a:buAutoNum type="arabicPeriod" startAt="6"/>
            </a:pPr>
            <a:r>
              <a:rPr lang="en-US" sz="1400"/>
              <a:t>Pas perfundimit te testimet dhe pasi keni kujdesur per te gjitha problemet, eshte koha te nisni operacionet operative. </a:t>
            </a:r>
          </a:p>
          <a:p>
            <a:pPr marL="342900" indent="-342900">
              <a:buFont typeface="+mj-lt"/>
              <a:buAutoNum type="arabicPeriod" startAt="6"/>
            </a:pPr>
            <a:r>
              <a:rPr lang="en-US" sz="1400"/>
              <a:t>Ketu, kompanite adresojne çdo problem. Kjo faze eshte gjithashtu nje mundesi per te zbuluar optimizime dhe avantazhe biznesi qe mund te fitoni nga sistemi i ri.</a:t>
            </a:r>
          </a:p>
          <a:p>
            <a:endParaRPr lang="en-US"/>
          </a:p>
        </p:txBody>
      </p:sp>
    </p:spTree>
    <p:extLst>
      <p:ext uri="{BB962C8B-B14F-4D97-AF65-F5344CB8AC3E}">
        <p14:creationId xmlns:p14="http://schemas.microsoft.com/office/powerpoint/2010/main" val="387523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85673" y="2373745"/>
            <a:ext cx="4179570" cy="896035"/>
          </a:xfrm>
        </p:spPr>
        <p:txBody>
          <a:bodyPr/>
          <a:lstStyle/>
          <a:p>
            <a:pPr algn="ctr"/>
            <a:r>
              <a:rPr lang="en-US" sz="2800"/>
              <a:t>Faleminderit per vemendje</a:t>
            </a:r>
          </a:p>
        </p:txBody>
      </p:sp>
      <p:sp>
        <p:nvSpPr>
          <p:cNvPr id="8" name="Title 1">
            <a:extLst>
              <a:ext uri="{FF2B5EF4-FFF2-40B4-BE49-F238E27FC236}">
                <a16:creationId xmlns:a16="http://schemas.microsoft.com/office/drawing/2014/main" id="{1A3A06E6-D479-AC73-A396-9C8CE3BF1977}"/>
              </a:ext>
            </a:extLst>
          </p:cNvPr>
          <p:cNvSpPr txBox="1">
            <a:spLocks/>
          </p:cNvSpPr>
          <p:nvPr/>
        </p:nvSpPr>
        <p:spPr>
          <a:xfrm>
            <a:off x="4285673" y="3588221"/>
            <a:ext cx="4941771" cy="5601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sz="1600"/>
              <a:t>Big Data Business Intelligence and Enterprise Technologies</a:t>
            </a:r>
          </a:p>
        </p:txBody>
      </p:sp>
      <p:sp>
        <p:nvSpPr>
          <p:cNvPr id="9" name="Subtitle 2">
            <a:extLst>
              <a:ext uri="{FF2B5EF4-FFF2-40B4-BE49-F238E27FC236}">
                <a16:creationId xmlns:a16="http://schemas.microsoft.com/office/drawing/2014/main" id="{769EAA2F-184E-E030-023C-E69ACAE5CE34}"/>
              </a:ext>
            </a:extLst>
          </p:cNvPr>
          <p:cNvSpPr>
            <a:spLocks noGrp="1"/>
          </p:cNvSpPr>
          <p:nvPr>
            <p:ph type="subTitle" idx="1"/>
          </p:nvPr>
        </p:nvSpPr>
        <p:spPr>
          <a:xfrm>
            <a:off x="4285673" y="4148390"/>
            <a:ext cx="4941770" cy="396660"/>
          </a:xfrm>
        </p:spPr>
        <p:txBody>
          <a:bodyPr>
            <a:normAutofit/>
          </a:bodyPr>
          <a:lstStyle/>
          <a:p>
            <a:r>
              <a:rPr lang="en-US" sz="1200"/>
              <a:t>Hakif Kadriu </a:t>
            </a:r>
            <a:r>
              <a:rPr lang="en-US" sz="1200" err="1"/>
              <a:t>dhe</a:t>
            </a:r>
            <a:r>
              <a:rPr lang="en-US" sz="1200"/>
              <a:t> </a:t>
            </a:r>
            <a:r>
              <a:rPr lang="en-US" sz="1200" err="1"/>
              <a:t>Arbnor</a:t>
            </a:r>
            <a:r>
              <a:rPr lang="en-US" sz="1200"/>
              <a:t> </a:t>
            </a:r>
            <a:r>
              <a:rPr lang="en-US" sz="1200" err="1"/>
              <a:t>Mehana</a:t>
            </a:r>
            <a:endParaRPr lang="en-US" sz="1200"/>
          </a:p>
          <a:p>
            <a:endParaRPr lang="en-US" sz="120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6312BF9-6B1C-77AB-8906-FD5807EEA5D4}"/>
              </a:ext>
            </a:extLst>
          </p:cNvPr>
          <p:cNvSpPr>
            <a:spLocks noGrp="1"/>
          </p:cNvSpPr>
          <p:nvPr>
            <p:ph type="title"/>
          </p:nvPr>
        </p:nvSpPr>
        <p:spPr>
          <a:xfrm>
            <a:off x="582830" y="101601"/>
            <a:ext cx="8164007" cy="997528"/>
          </a:xfrm>
        </p:spPr>
        <p:txBody>
          <a:bodyPr>
            <a:normAutofit/>
          </a:bodyPr>
          <a:lstStyle/>
          <a:p>
            <a:pPr algn="l"/>
            <a:r>
              <a:rPr lang="en-US" sz="2400"/>
              <a:t>Inteligjenca e Biznesit e te dhenave te medha</a:t>
            </a:r>
          </a:p>
        </p:txBody>
      </p:sp>
      <p:sp>
        <p:nvSpPr>
          <p:cNvPr id="57" name="TextBox 56">
            <a:extLst>
              <a:ext uri="{FF2B5EF4-FFF2-40B4-BE49-F238E27FC236}">
                <a16:creationId xmlns:a16="http://schemas.microsoft.com/office/drawing/2014/main" id="{94282E10-82E3-F71A-F555-4ABA44161DA4}"/>
              </a:ext>
            </a:extLst>
          </p:cNvPr>
          <p:cNvSpPr txBox="1"/>
          <p:nvPr/>
        </p:nvSpPr>
        <p:spPr>
          <a:xfrm>
            <a:off x="582830" y="1099129"/>
            <a:ext cx="5596296" cy="2800767"/>
          </a:xfrm>
          <a:prstGeom prst="rect">
            <a:avLst/>
          </a:prstGeom>
          <a:noFill/>
        </p:spPr>
        <p:txBody>
          <a:bodyPr wrap="square" rtlCol="0">
            <a:spAutoFit/>
          </a:bodyPr>
          <a:lstStyle/>
          <a:p>
            <a:r>
              <a:rPr lang="en-US" sz="1600" b="1"/>
              <a:t>- Big Data Business Intelligence (BI) </a:t>
            </a:r>
            <a:r>
              <a:rPr lang="en-US" sz="1600"/>
              <a:t>i referohet perdorimit te analitikes se avancuar dhe teknikave te perpunimit te te dhenave ne Datasete te medha dhe komplekse per te nxjerre informacione te cilat na nevojiten per vendime strategjike te biznesit. </a:t>
            </a:r>
          </a:p>
          <a:p>
            <a:r>
              <a:rPr lang="en-US" sz="1600"/>
              <a:t>- Ajo perfshin mbledhjen, perpunimin dhe analizimin e vellimeve masive te te dhenave nga burime te ndryshme per te zbuluar informacione te tjera domethenese. </a:t>
            </a:r>
          </a:p>
          <a:p>
            <a:r>
              <a:rPr lang="en-US" sz="1600"/>
              <a:t>- Qellimi eshte qe te sigurohet nje inteligjence vepruese qe mund te permiresoje proceset e vendimmarrjes brenda nje organizate.</a:t>
            </a:r>
          </a:p>
        </p:txBody>
      </p:sp>
      <p:pic>
        <p:nvPicPr>
          <p:cNvPr id="58" name="Picture 57">
            <a:extLst>
              <a:ext uri="{FF2B5EF4-FFF2-40B4-BE49-F238E27FC236}">
                <a16:creationId xmlns:a16="http://schemas.microsoft.com/office/drawing/2014/main" id="{8F8EE2BA-13E8-11B8-1F56-492E6F3589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99129"/>
            <a:ext cx="5556546" cy="2992580"/>
          </a:xfrm>
          <a:prstGeom prst="rect">
            <a:avLst/>
          </a:prstGeom>
          <a:noFill/>
          <a:ln>
            <a:noFill/>
          </a:ln>
        </p:spPr>
      </p:pic>
      <p:sp>
        <p:nvSpPr>
          <p:cNvPr id="59" name="TextBox 58">
            <a:extLst>
              <a:ext uri="{FF2B5EF4-FFF2-40B4-BE49-F238E27FC236}">
                <a16:creationId xmlns:a16="http://schemas.microsoft.com/office/drawing/2014/main" id="{59BFB090-4BB0-8FE3-2D8E-A9F1223FF56D}"/>
              </a:ext>
            </a:extLst>
          </p:cNvPr>
          <p:cNvSpPr txBox="1"/>
          <p:nvPr/>
        </p:nvSpPr>
        <p:spPr>
          <a:xfrm>
            <a:off x="582830" y="3899896"/>
            <a:ext cx="10298546" cy="2031325"/>
          </a:xfrm>
          <a:prstGeom prst="rect">
            <a:avLst/>
          </a:prstGeom>
          <a:noFill/>
        </p:spPr>
        <p:txBody>
          <a:bodyPr wrap="square" rtlCol="0">
            <a:spAutoFit/>
          </a:bodyPr>
          <a:lstStyle/>
          <a:p>
            <a:r>
              <a:rPr lang="en-US" sz="1800"/>
              <a:t>Sistemi i Inteligjences se biznesit perbehet nga 4 pjese kryesore:</a:t>
            </a:r>
          </a:p>
          <a:p>
            <a:pPr marL="342900" indent="-342900">
              <a:buAutoNum type="arabicPeriod"/>
            </a:pPr>
            <a:r>
              <a:rPr lang="en-US" sz="1800"/>
              <a:t>Nje DataWarehouse</a:t>
            </a:r>
          </a:p>
          <a:p>
            <a:pPr marL="342900" indent="-342900">
              <a:buAutoNum type="arabicPeriod"/>
            </a:pPr>
            <a:r>
              <a:rPr lang="en-US" sz="1800"/>
              <a:t>Mjete per analitikat e biznesit dhe menaxhimin e te dhenave</a:t>
            </a:r>
          </a:p>
          <a:p>
            <a:pPr marL="342900" indent="-342900">
              <a:buAutoNum type="arabicPeriod"/>
            </a:pPr>
            <a:r>
              <a:rPr lang="en-US" sz="1800"/>
              <a:t>Mjete per menaxhimin e performances se biznesit</a:t>
            </a:r>
          </a:p>
          <a:p>
            <a:pPr marL="342900" indent="-342900">
              <a:buAutoNum type="arabicPeriod"/>
            </a:pPr>
            <a:r>
              <a:rPr lang="en-US" sz="1800"/>
              <a:t>Nje User Interface</a:t>
            </a:r>
          </a:p>
          <a:p>
            <a:endParaRPr lang="en-US"/>
          </a:p>
          <a:p>
            <a:r>
              <a:rPr lang="en-US"/>
              <a:t>Sistemi i BI-se perpos qe eshte i shpejte, eshte edhe nderveprues dhe i arritshem.</a:t>
            </a:r>
          </a:p>
        </p:txBody>
      </p:sp>
    </p:spTree>
    <p:extLst>
      <p:ext uri="{BB962C8B-B14F-4D97-AF65-F5344CB8AC3E}">
        <p14:creationId xmlns:p14="http://schemas.microsoft.com/office/powerpoint/2010/main" val="261930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0B144E-A191-18FE-110A-9CA6CB8C505E}"/>
              </a:ext>
            </a:extLst>
          </p:cNvPr>
          <p:cNvSpPr txBox="1"/>
          <p:nvPr/>
        </p:nvSpPr>
        <p:spPr>
          <a:xfrm>
            <a:off x="3527136" y="92304"/>
            <a:ext cx="5137728" cy="461665"/>
          </a:xfrm>
          <a:prstGeom prst="rect">
            <a:avLst/>
          </a:prstGeom>
          <a:noFill/>
        </p:spPr>
        <p:txBody>
          <a:bodyPr wrap="square" rtlCol="0">
            <a:spAutoFit/>
          </a:bodyPr>
          <a:lstStyle/>
          <a:p>
            <a:r>
              <a:rPr lang="en-US" sz="2400"/>
              <a:t>Rendesia e Inteligjences se Biznesit</a:t>
            </a:r>
          </a:p>
        </p:txBody>
      </p:sp>
      <p:sp>
        <p:nvSpPr>
          <p:cNvPr id="11" name="TextBox 10">
            <a:extLst>
              <a:ext uri="{FF2B5EF4-FFF2-40B4-BE49-F238E27FC236}">
                <a16:creationId xmlns:a16="http://schemas.microsoft.com/office/drawing/2014/main" id="{B77C9382-4B06-8EED-FF1E-6869C4A45CBB}"/>
              </a:ext>
            </a:extLst>
          </p:cNvPr>
          <p:cNvSpPr txBox="1"/>
          <p:nvPr/>
        </p:nvSpPr>
        <p:spPr>
          <a:xfrm>
            <a:off x="701964" y="988290"/>
            <a:ext cx="7490691" cy="3693319"/>
          </a:xfrm>
          <a:prstGeom prst="rect">
            <a:avLst/>
          </a:prstGeom>
          <a:noFill/>
        </p:spPr>
        <p:txBody>
          <a:bodyPr wrap="square" rtlCol="0">
            <a:spAutoFit/>
          </a:bodyPr>
          <a:lstStyle/>
          <a:p>
            <a:r>
              <a:rPr lang="en-US"/>
              <a:t>Me BI, kompanite mund te marrin vendime me te zgjuara, te bazuara ne te dhena. Ata mund te analizojne sjelljen e klienteve dhe madje te krahasojne te dhenat e tyre me konkurrentet, duke ndihmuar kompanite te funksionojne pa probleme, me efikasitet, duke rritur produktivitetin, te ardhurat, etj.</a:t>
            </a:r>
          </a:p>
          <a:p>
            <a:endParaRPr lang="en-US"/>
          </a:p>
          <a:p>
            <a:r>
              <a:rPr lang="en-US"/>
              <a:t>Disa nga arsyet kryesore pse BI eshte i domosdoshem jane:</a:t>
            </a:r>
          </a:p>
          <a:p>
            <a:r>
              <a:rPr lang="en-US"/>
              <a:t>- Vendimmarrja e informuar</a:t>
            </a:r>
          </a:p>
          <a:p>
            <a:r>
              <a:rPr lang="en-US"/>
              <a:t>- Efikasiteti operacional</a:t>
            </a:r>
          </a:p>
          <a:p>
            <a:r>
              <a:rPr lang="en-US"/>
              <a:t>- Avantazh konkurrues</a:t>
            </a:r>
          </a:p>
          <a:p>
            <a:r>
              <a:rPr lang="en-US"/>
              <a:t>- Permiresim i pervojes se klientit</a:t>
            </a:r>
          </a:p>
          <a:p>
            <a:r>
              <a:rPr lang="en-US"/>
              <a:t>- Menaxhimi i rreziqeve</a:t>
            </a:r>
          </a:p>
          <a:p>
            <a:r>
              <a:rPr lang="en-US"/>
              <a:t>- Rritja e te ardhurave</a:t>
            </a:r>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6312BF9-6B1C-77AB-8906-FD5807EEA5D4}"/>
              </a:ext>
            </a:extLst>
          </p:cNvPr>
          <p:cNvSpPr>
            <a:spLocks noGrp="1"/>
          </p:cNvSpPr>
          <p:nvPr>
            <p:ph type="title"/>
          </p:nvPr>
        </p:nvSpPr>
        <p:spPr>
          <a:xfrm>
            <a:off x="647484" y="230910"/>
            <a:ext cx="5226843" cy="997528"/>
          </a:xfrm>
        </p:spPr>
        <p:txBody>
          <a:bodyPr>
            <a:normAutofit/>
          </a:bodyPr>
          <a:lstStyle/>
          <a:p>
            <a:pPr algn="l"/>
            <a:r>
              <a:rPr lang="en-US" sz="2400"/>
              <a:t>Proceset e Inteligjences se biznesit</a:t>
            </a:r>
          </a:p>
        </p:txBody>
      </p:sp>
      <p:sp>
        <p:nvSpPr>
          <p:cNvPr id="2" name="TextBox 1">
            <a:extLst>
              <a:ext uri="{FF2B5EF4-FFF2-40B4-BE49-F238E27FC236}">
                <a16:creationId xmlns:a16="http://schemas.microsoft.com/office/drawing/2014/main" id="{D9A12E33-CA5B-B768-97A8-D587EA689EE3}"/>
              </a:ext>
            </a:extLst>
          </p:cNvPr>
          <p:cNvSpPr txBox="1"/>
          <p:nvPr/>
        </p:nvSpPr>
        <p:spPr>
          <a:xfrm>
            <a:off x="647484" y="1468582"/>
            <a:ext cx="8294254" cy="3139321"/>
          </a:xfrm>
          <a:prstGeom prst="rect">
            <a:avLst/>
          </a:prstGeom>
          <a:noFill/>
        </p:spPr>
        <p:txBody>
          <a:bodyPr wrap="square" rtlCol="0">
            <a:spAutoFit/>
          </a:bodyPr>
          <a:lstStyle/>
          <a:p>
            <a:r>
              <a:rPr lang="en-US"/>
              <a:t>Kompanite duhet te analizojne sakte te dhenat per te kuptuar sjelljen e klienteve, per te permiresuar operacionet, per te optimizuar zinxhirin e furnizimit, etj.</a:t>
            </a:r>
          </a:p>
          <a:p>
            <a:endParaRPr lang="en-US"/>
          </a:p>
          <a:p>
            <a:r>
              <a:rPr lang="en-US"/>
              <a:t>Inteligjenca e biznesit kombinon analitiken e biznesit, nxjerrjen e te dhenave dhe vizualizimin e tyre per te ofruar akses ne informacione te sakta, te kuptueshme dhe te zbatueshme sipas kerkeses, duke u mundesuar organizatave te marrin vendime te informuara biznesi.</a:t>
            </a:r>
          </a:p>
          <a:p>
            <a:endParaRPr lang="en-US"/>
          </a:p>
          <a:p>
            <a:r>
              <a:rPr lang="en-US"/>
              <a:t>Procesi i Inteligjences se Biznesit (BI) perfshin nje sere hapash te krijuar per te mbledhur, analizuar dhe paraqitur informacionin perkates te biznesit per te mbeshtetur vendimmarrjen.</a:t>
            </a:r>
          </a:p>
        </p:txBody>
      </p:sp>
    </p:spTree>
    <p:extLst>
      <p:ext uri="{BB962C8B-B14F-4D97-AF65-F5344CB8AC3E}">
        <p14:creationId xmlns:p14="http://schemas.microsoft.com/office/powerpoint/2010/main" val="111219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3">
            <a:extLst>
              <a:ext uri="{FF2B5EF4-FFF2-40B4-BE49-F238E27FC236}">
                <a16:creationId xmlns:a16="http://schemas.microsoft.com/office/drawing/2014/main" id="{2FA6CD17-6981-47A5-2F66-CF3D794D1ECC}"/>
              </a:ext>
            </a:extLst>
          </p:cNvPr>
          <p:cNvSpPr>
            <a:spLocks noGrp="1"/>
          </p:cNvSpPr>
          <p:nvPr>
            <p:ph type="title"/>
          </p:nvPr>
        </p:nvSpPr>
        <p:spPr>
          <a:xfrm>
            <a:off x="2587120" y="101601"/>
            <a:ext cx="6418335" cy="757381"/>
          </a:xfrm>
        </p:spPr>
        <p:txBody>
          <a:bodyPr>
            <a:normAutofit/>
          </a:bodyPr>
          <a:lstStyle/>
          <a:p>
            <a:pPr algn="l"/>
            <a:r>
              <a:rPr lang="en-US" sz="2400"/>
              <a:t>Proceset e Inteligjences se biznesit</a:t>
            </a:r>
          </a:p>
        </p:txBody>
      </p:sp>
      <p:sp>
        <p:nvSpPr>
          <p:cNvPr id="3" name="TextBox 2">
            <a:extLst>
              <a:ext uri="{FF2B5EF4-FFF2-40B4-BE49-F238E27FC236}">
                <a16:creationId xmlns:a16="http://schemas.microsoft.com/office/drawing/2014/main" id="{9495EC38-8641-AB33-9BCA-979989C65423}"/>
              </a:ext>
            </a:extLst>
          </p:cNvPr>
          <p:cNvSpPr txBox="1"/>
          <p:nvPr/>
        </p:nvSpPr>
        <p:spPr>
          <a:xfrm>
            <a:off x="1209964" y="1246909"/>
            <a:ext cx="8654473" cy="3970318"/>
          </a:xfrm>
          <a:prstGeom prst="rect">
            <a:avLst/>
          </a:prstGeom>
          <a:noFill/>
        </p:spPr>
        <p:txBody>
          <a:bodyPr wrap="square" rtlCol="0">
            <a:spAutoFit/>
          </a:bodyPr>
          <a:lstStyle/>
          <a:p>
            <a:r>
              <a:rPr lang="en-US"/>
              <a:t>Disa prej fazave tipike qe gjenden ne procesin e Inteligjences se Biznesit jane:</a:t>
            </a:r>
          </a:p>
          <a:p>
            <a:endParaRPr lang="en-US"/>
          </a:p>
          <a:p>
            <a:pPr marL="342900" indent="-342900">
              <a:buAutoNum type="arabicPeriod"/>
            </a:pPr>
            <a:r>
              <a:rPr lang="en-US"/>
              <a:t>Mbledhja e te dhenave nga burime te ndryshme si Internal Databases, External Databases, spreadsheets.</a:t>
            </a:r>
          </a:p>
          <a:p>
            <a:pPr marL="342900" indent="-342900">
              <a:buAutoNum type="arabicPeriod"/>
            </a:pPr>
            <a:r>
              <a:rPr lang="en-US"/>
              <a:t>Ruajtja e te dhenave ne DataWarehouse.</a:t>
            </a:r>
          </a:p>
          <a:p>
            <a:pPr marL="342900" indent="-342900">
              <a:buAutoNum type="arabicPeriod"/>
            </a:pPr>
            <a:r>
              <a:rPr lang="en-US"/>
              <a:t>Perpunimi i te dhenave – OLAP (Online Analytical Processing). Mjetet e OLAP perdoren per te kryer analiza shumedimensionale. </a:t>
            </a:r>
          </a:p>
          <a:p>
            <a:pPr marL="342900" indent="-342900">
              <a:buAutoNum type="arabicPeriod"/>
            </a:pPr>
            <a:r>
              <a:rPr lang="en-US"/>
              <a:t>Analiza e te dhenave – Perfshin gjenerimin e raporteve, paneleve dhe kartave te rezultateve per te permbledhur dhe vizualizuar Treguesit Kryesore te Performances (KPI – key performance indicator). </a:t>
            </a:r>
          </a:p>
          <a:p>
            <a:pPr marL="342900" indent="-342900">
              <a:buAutoNum type="arabicPeriod"/>
            </a:pPr>
            <a:r>
              <a:rPr lang="en-US"/>
              <a:t>Vizualizimi i te dhenave – Nenkupton perdorimin e llojeve te ndryshme te Graphs dhe Charts (bar charts, pie charts, line graphs, etj) per te mundesuar kuptimin me te lehte dhe te shpejte te te dhenave.</a:t>
            </a:r>
          </a:p>
          <a:p>
            <a:pPr marL="342900" indent="-342900">
              <a:buAutoNum type="arabicPeriod"/>
            </a:pPr>
            <a:r>
              <a:rPr lang="en-US"/>
              <a:t>Monitorimi dhe Optimizimi i vazhdueshem.</a:t>
            </a:r>
          </a:p>
        </p:txBody>
      </p:sp>
    </p:spTree>
    <p:extLst>
      <p:ext uri="{BB962C8B-B14F-4D97-AF65-F5344CB8AC3E}">
        <p14:creationId xmlns:p14="http://schemas.microsoft.com/office/powerpoint/2010/main" val="355510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ata Warehousing - Defintion, Guide, Pros, Cons">
            <a:extLst>
              <a:ext uri="{FF2B5EF4-FFF2-40B4-BE49-F238E27FC236}">
                <a16:creationId xmlns:a16="http://schemas.microsoft.com/office/drawing/2014/main" id="{BBE91AA7-3A12-2FB7-2249-FBDA686B42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0484" y="979055"/>
            <a:ext cx="9175730" cy="4525125"/>
          </a:xfrm>
          <a:prstGeom prst="rect">
            <a:avLst/>
          </a:prstGeom>
          <a:noFill/>
          <a:ln>
            <a:noFill/>
          </a:ln>
        </p:spPr>
      </p:pic>
    </p:spTree>
    <p:extLst>
      <p:ext uri="{BB962C8B-B14F-4D97-AF65-F5344CB8AC3E}">
        <p14:creationId xmlns:p14="http://schemas.microsoft.com/office/powerpoint/2010/main" val="245934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What Is OLAP? OLAP Defined | NetSuite">
            <a:extLst>
              <a:ext uri="{FF2B5EF4-FFF2-40B4-BE49-F238E27FC236}">
                <a16:creationId xmlns:a16="http://schemas.microsoft.com/office/drawing/2014/main" id="{7E107C9B-51EB-99D8-4B73-E6E4283DF9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9216" y="157020"/>
            <a:ext cx="9234051" cy="5837380"/>
          </a:xfrm>
          <a:prstGeom prst="rect">
            <a:avLst/>
          </a:prstGeom>
          <a:noFill/>
          <a:ln>
            <a:noFill/>
          </a:ln>
        </p:spPr>
      </p:pic>
    </p:spTree>
    <p:extLst>
      <p:ext uri="{BB962C8B-B14F-4D97-AF65-F5344CB8AC3E}">
        <p14:creationId xmlns:p14="http://schemas.microsoft.com/office/powerpoint/2010/main" val="230021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6312BF9-6B1C-77AB-8906-FD5807EEA5D4}"/>
              </a:ext>
            </a:extLst>
          </p:cNvPr>
          <p:cNvSpPr>
            <a:spLocks noGrp="1"/>
          </p:cNvSpPr>
          <p:nvPr>
            <p:ph type="title"/>
          </p:nvPr>
        </p:nvSpPr>
        <p:spPr>
          <a:xfrm>
            <a:off x="647484" y="258619"/>
            <a:ext cx="5226843" cy="997528"/>
          </a:xfrm>
        </p:spPr>
        <p:txBody>
          <a:bodyPr>
            <a:normAutofit/>
          </a:bodyPr>
          <a:lstStyle/>
          <a:p>
            <a:pPr algn="l"/>
            <a:r>
              <a:rPr lang="en-US" sz="2400"/>
              <a:t>Zbatimi i BI-se ne industri</a:t>
            </a:r>
          </a:p>
        </p:txBody>
      </p:sp>
      <p:sp>
        <p:nvSpPr>
          <p:cNvPr id="2" name="TextBox 1">
            <a:extLst>
              <a:ext uri="{FF2B5EF4-FFF2-40B4-BE49-F238E27FC236}">
                <a16:creationId xmlns:a16="http://schemas.microsoft.com/office/drawing/2014/main" id="{D9A12E33-CA5B-B768-97A8-D587EA689EE3}"/>
              </a:ext>
            </a:extLst>
          </p:cNvPr>
          <p:cNvSpPr txBox="1"/>
          <p:nvPr/>
        </p:nvSpPr>
        <p:spPr>
          <a:xfrm>
            <a:off x="647484" y="1256147"/>
            <a:ext cx="8294254" cy="4524315"/>
          </a:xfrm>
          <a:prstGeom prst="rect">
            <a:avLst/>
          </a:prstGeom>
          <a:noFill/>
        </p:spPr>
        <p:txBody>
          <a:bodyPr wrap="square" rtlCol="0">
            <a:spAutoFit/>
          </a:bodyPr>
          <a:lstStyle/>
          <a:p>
            <a:r>
              <a:rPr lang="en-US"/>
              <a:t>Industrite implementojne Inteligjencen e Biznesit (BI) ne menyra te ndryshme per te shfrytezuar fuqine e te dhenave per vendimmarrje te informuar, efikasitet operacional dhe planifikim strategjik. </a:t>
            </a:r>
          </a:p>
          <a:p>
            <a:r>
              <a:rPr lang="en-US"/>
              <a:t>Zbatimi i BI mund te ndryshoje ne varesi te nevojave specifike te industrise, qellimeve dhe burimeve te disponueshme.</a:t>
            </a:r>
          </a:p>
          <a:p>
            <a:endParaRPr lang="en-US"/>
          </a:p>
          <a:p>
            <a:r>
              <a:rPr lang="en-US"/>
              <a:t>Zbatimi i BI-se nga industrite fokusohet me se shumti ne identifikimin e sjelljes se klientit dhe permirsimin e pervojes se tyre.</a:t>
            </a:r>
          </a:p>
          <a:p>
            <a:endParaRPr lang="en-US"/>
          </a:p>
          <a:p>
            <a:r>
              <a:rPr lang="en-US"/>
              <a:t>Me sjelljen e klientit nenkuptojme se cili kanal i blerjes nga klienti po gjeneron aktualisht te ardhurat me te larta. Kompanite mund ta perdorin ate informacion per te rritur gjenerimin e te ardhurave dhe per te personalizuar sherbimet ndaj klientit.</a:t>
            </a:r>
          </a:p>
          <a:p>
            <a:endParaRPr lang="en-US"/>
          </a:p>
          <a:p>
            <a:r>
              <a:rPr lang="en-US"/>
              <a:t>Inteligjenca e Biznesit gjene zbatim ne industri te ndryshme sepse eshte dinamike dhe pershtatet ne qdo ambient.</a:t>
            </a:r>
          </a:p>
        </p:txBody>
      </p:sp>
    </p:spTree>
    <p:extLst>
      <p:ext uri="{BB962C8B-B14F-4D97-AF65-F5344CB8AC3E}">
        <p14:creationId xmlns:p14="http://schemas.microsoft.com/office/powerpoint/2010/main" val="233467659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280</TotalTime>
  <Words>1671</Words>
  <Application>Microsoft Office PowerPoint</Application>
  <PresentationFormat>Widescreen</PresentationFormat>
  <Paragraphs>136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Tenorite</vt:lpstr>
      <vt:lpstr>Times New Roman</vt:lpstr>
      <vt:lpstr>Office Theme</vt:lpstr>
      <vt:lpstr>Big Data Business Intelligence and Enterprise Technologies</vt:lpstr>
      <vt:lpstr>Permbajtja</vt:lpstr>
      <vt:lpstr>Inteligjenca e Biznesit e te dhenave te medha</vt:lpstr>
      <vt:lpstr>PowerPoint Presentation</vt:lpstr>
      <vt:lpstr>Proceset e Inteligjences se biznesit</vt:lpstr>
      <vt:lpstr>Proceset e Inteligjences se biznesit</vt:lpstr>
      <vt:lpstr>PowerPoint Presentation</vt:lpstr>
      <vt:lpstr>PowerPoint Presentation</vt:lpstr>
      <vt:lpstr>Zbatimi i BI-se ne industri</vt:lpstr>
      <vt:lpstr>Zbatimi i BI-se ne industri</vt:lpstr>
      <vt:lpstr>PowerPoint Presentation</vt:lpstr>
      <vt:lpstr>PowerPoint Presentation</vt:lpstr>
      <vt:lpstr>PowerPoint Presentation</vt:lpstr>
      <vt:lpstr>Teknologjite e Ndermarresise</vt:lpstr>
      <vt:lpstr>Tipet e Teknologjise se Ndermarresise</vt:lpstr>
      <vt:lpstr>Sistemet per Menagjimin e Mirembajtjes(cms) </vt:lpstr>
      <vt:lpstr>PowerPoint Presentation</vt:lpstr>
      <vt:lpstr>Sistemet per Mbikqyrjen e Sigurise </vt:lpstr>
      <vt:lpstr>Softuere Kontabiliteti</vt:lpstr>
      <vt:lpstr>PowerPoint Presentation</vt:lpstr>
      <vt:lpstr>Si ndertohet Softueri i Ndermarresive</vt:lpstr>
      <vt:lpstr>Avantazhet e Teknologjise se Ndermarresise</vt:lpstr>
      <vt:lpstr>Implimentimi i Teknologjise se Ndermarresise</vt:lpstr>
      <vt:lpstr>Faleminderit per vemendje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Business Intelligence and Enterprise Technologies</dc:title>
  <dc:creator>Hakif Kadriu</dc:creator>
  <cp:lastModifiedBy>Hakif Kadriu</cp:lastModifiedBy>
  <cp:revision>2</cp:revision>
  <dcterms:created xsi:type="dcterms:W3CDTF">2023-11-24T16:55:14Z</dcterms:created>
  <dcterms:modified xsi:type="dcterms:W3CDTF">2023-11-24T21:35:48Z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