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67"/>
  </p:handoutMasterIdLst>
  <p:sldIdLst>
    <p:sldId id="454" r:id="rId3"/>
    <p:sldId id="445" r:id="rId4"/>
    <p:sldId id="564" r:id="rId5"/>
    <p:sldId id="309" r:id="rId6"/>
    <p:sldId id="409" r:id="rId8"/>
    <p:sldId id="556" r:id="rId9"/>
    <p:sldId id="557" r:id="rId10"/>
    <p:sldId id="558" r:id="rId11"/>
    <p:sldId id="478" r:id="rId12"/>
    <p:sldId id="559" r:id="rId13"/>
    <p:sldId id="560" r:id="rId14"/>
    <p:sldId id="441" r:id="rId15"/>
    <p:sldId id="561" r:id="rId16"/>
    <p:sldId id="562" r:id="rId17"/>
    <p:sldId id="563" r:id="rId18"/>
    <p:sldId id="476" r:id="rId19"/>
    <p:sldId id="477" r:id="rId20"/>
    <p:sldId id="479" r:id="rId21"/>
    <p:sldId id="511" r:id="rId22"/>
    <p:sldId id="480" r:id="rId23"/>
    <p:sldId id="482" r:id="rId24"/>
    <p:sldId id="481" r:id="rId25"/>
    <p:sldId id="510" r:id="rId26"/>
    <p:sldId id="483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467" r:id="rId50"/>
    <p:sldId id="468" r:id="rId51"/>
    <p:sldId id="469" r:id="rId52"/>
    <p:sldId id="474" r:id="rId53"/>
    <p:sldId id="475" r:id="rId54"/>
    <p:sldId id="391" r:id="rId55"/>
    <p:sldId id="512" r:id="rId56"/>
    <p:sldId id="347" r:id="rId57"/>
    <p:sldId id="406" r:id="rId58"/>
    <p:sldId id="513" r:id="rId59"/>
    <p:sldId id="351" r:id="rId60"/>
    <p:sldId id="333" r:id="rId61"/>
    <p:sldId id="354" r:id="rId62"/>
    <p:sldId id="355" r:id="rId63"/>
    <p:sldId id="353" r:id="rId64"/>
    <p:sldId id="514" r:id="rId65"/>
    <p:sldId id="438" r:id="rId66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3FF"/>
    <a:srgbClr val="FF6600"/>
    <a:srgbClr val="94A0FA"/>
    <a:srgbClr val="BBE0E3"/>
    <a:srgbClr val="003300"/>
    <a:srgbClr val="FF0000"/>
    <a:srgbClr val="00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968"/>
    <p:restoredTop sz="82872"/>
  </p:normalViewPr>
  <p:slideViewPr>
    <p:cSldViewPr showGuides="1">
      <p:cViewPr varScale="1">
        <p:scale>
          <a:sx n="96" d="100"/>
          <a:sy n="96" d="100"/>
        </p:scale>
        <p:origin x="16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2.xml"/><Relationship Id="rId70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0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0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CBD85D-8B10-45D3-90A9-B058A1E5F14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6CA8EC-35DD-45B4-A66A-72737C5D822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产生表征特征</a:t>
            </a:r>
            <a:r>
              <a:rPr lang="en-US" altLang="zh-CN" dirty="0"/>
              <a:t>(</a:t>
            </a:r>
            <a:r>
              <a:rPr lang="zh-CN" altLang="en-US" dirty="0"/>
              <a:t>舒适性信息</a:t>
            </a:r>
            <a:r>
              <a:rPr lang="en-US" altLang="zh-CN" dirty="0"/>
              <a:t>)</a:t>
            </a:r>
            <a:r>
              <a:rPr lang="zh-CN" altLang="en-US" dirty="0"/>
              <a:t>的信号</a:t>
            </a:r>
            <a:r>
              <a:rPr lang="en-US" altLang="zh-CN" dirty="0"/>
              <a:t>(</a:t>
            </a:r>
            <a:r>
              <a:rPr lang="zh-CN" altLang="en-US" dirty="0"/>
              <a:t>振动加速度</a:t>
            </a:r>
            <a:r>
              <a:rPr lang="en-US" altLang="zh-CN" dirty="0"/>
              <a:t>)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3E993F-1E1B-45E5-B63D-EB9BA96FF416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17D90A-6805-4616-8198-E8242040E038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62CE8-956D-4D3C-8190-2D5D407226F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B31364-7E4C-45C0-B192-F1E78E2E5CD9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9E2842-9792-4AD7-B2DC-3B11681BE235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275AFB-6E68-41AD-92F7-FB99505934A0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B8170F-2779-4229-B3A1-CB1A67F172EC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9ED18-2C5B-40A0-9CE7-194EB106D4AB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DBCAC8-D8E6-47DE-B86B-5F3D07DB0443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062A45-379C-466E-810F-509BF0F08557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3DABD-E960-47AA-AE1A-19A23650DD37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6A9170-C1BF-464B-BB4D-D5F2227AF5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4482" name="Rectangle 17"/>
          <p:cNvSpPr>
            <a:spLocks noChangeArrowheads="1"/>
          </p:cNvSpPr>
          <p:nvPr/>
        </p:nvSpPr>
        <p:spPr bwMode="auto">
          <a:xfrm>
            <a:off x="0" y="6405563"/>
            <a:ext cx="9144000" cy="4794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2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4" name="Rectangle 11"/>
          <p:cNvSpPr>
            <a:spLocks noChangeArrowheads="1"/>
          </p:cNvSpPr>
          <p:nvPr/>
        </p:nvSpPr>
        <p:spPr bwMode="auto">
          <a:xfrm>
            <a:off x="0" y="0"/>
            <a:ext cx="9144000" cy="6588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2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0449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9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9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1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3E993F-1E1B-45E5-B63D-EB9BA96FF416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hyperlink" Target="http://www.71168.cn/Product/Product_View.asp?tbname=Product&amp;OsID=187400&amp;Cmd=" TargetMode="Externa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://www.hqchip.com/app/83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6.xml"/><Relationship Id="rId3" Type="http://schemas.openxmlformats.org/officeDocument/2006/relationships/audio" Target="../media/audio1.wav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hyperlink" Target="..\lesson\vrml\robot.wrl" TargetMode="Externa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5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WordArt 4"/>
          <p:cNvSpPr>
            <a:spLocks noTextEdit="1"/>
          </p:cNvSpPr>
          <p:nvPr/>
        </p:nvSpPr>
        <p:spPr>
          <a:xfrm>
            <a:off x="2124075" y="2708275"/>
            <a:ext cx="4895850" cy="10080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机器人传感检测技术</a:t>
            </a:r>
            <a:endParaRPr lang="zh-CN" altLang="en-US" sz="3600" b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6" name="WordArt 4"/>
          <p:cNvSpPr>
            <a:spLocks noTextEdit="1"/>
          </p:cNvSpPr>
          <p:nvPr/>
        </p:nvSpPr>
        <p:spPr>
          <a:xfrm>
            <a:off x="3625850" y="4365625"/>
            <a:ext cx="2927350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398"/>
              </a:avLst>
            </a:prstTxWarp>
            <a:normAutofit/>
          </a:bodyPr>
          <a:p>
            <a:pPr algn="ctr"/>
            <a:r>
              <a:rPr lang="zh-CN" altLang="en-US" sz="1600" b="1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李迅波</a:t>
            </a:r>
            <a:endParaRPr lang="zh-CN" altLang="en-US" sz="1600" b="1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计量标准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基本量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在给定量制中约定地认为在函数关系上彼此独立的量。例：在国际单位制所考虑的量制中，</a:t>
            </a:r>
            <a:r>
              <a:rPr lang="zh-CN" altLang="en-US" sz="2800" dirty="0">
                <a:solidFill>
                  <a:srgbClr val="FF3300"/>
                </a:solidFill>
              </a:rPr>
              <a:t>长度、质量、时间、热力学温度、电流、物质的量和发光强度为基本量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导出量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在给定量制中由基本量的函数所定义的量。例：在国际单位制所考虑的量制中，速度是导出量，定义为长度除以时间。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755650" y="765175"/>
            <a:ext cx="7354888" cy="7064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国际单位制（</a:t>
            </a:r>
            <a:r>
              <a:rPr lang="en-US" altLang="zh-CN" dirty="0">
                <a:solidFill>
                  <a:schemeClr val="tx1"/>
                </a:solidFill>
              </a:rPr>
              <a:t>SI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611188" y="1527175"/>
            <a:ext cx="8064500" cy="97631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42900" algn="ctr">
              <a:spcBef>
                <a:spcPct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由国际计量大会（</a:t>
            </a:r>
            <a:r>
              <a:rPr lang="en-US" altLang="zh-CN" sz="2000" dirty="0">
                <a:latin typeface="Times New Roman" panose="02020603050405020304" pitchFamily="18" charset="0"/>
              </a:rPr>
              <a:t>CGPM</a:t>
            </a:r>
            <a:r>
              <a:rPr lang="zh-CN" altLang="en-US" sz="2000" dirty="0">
                <a:latin typeface="宋体" panose="02010600030101010101" pitchFamily="2" charset="-122"/>
              </a:rPr>
              <a:t>）采纳和推荐的一种一贯单位制。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lvl="0" indent="342900" algn="ctr">
              <a:spcBef>
                <a:spcPct val="0"/>
              </a:spcBef>
              <a:buNone/>
            </a:pPr>
            <a:endParaRPr lang="zh-CN" altLang="en-US" sz="2000" dirty="0">
              <a:latin typeface="华文中宋" panose="02010600040101010101" pitchFamily="2" charset="-122"/>
            </a:endParaRPr>
          </a:p>
          <a:p>
            <a:pPr marL="0" lvl="0" indent="342900" algn="ctr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</a:rPr>
              <a:t>国际单位制的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</a:rPr>
              <a:t>个基本单位</a:t>
            </a:r>
            <a:endParaRPr lang="zh-CN" altLang="en-US" sz="1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68" name="Group 4"/>
          <p:cNvGraphicFramePr>
            <a:graphicFrameLocks noGrp="1"/>
          </p:cNvGraphicFramePr>
          <p:nvPr/>
        </p:nvGraphicFramePr>
        <p:xfrm>
          <a:off x="1116013" y="2565400"/>
          <a:ext cx="6624638" cy="3849688"/>
        </p:xfrm>
        <a:graphic>
          <a:graphicData uri="http://schemas.openxmlformats.org/drawingml/2006/table">
            <a:tbl>
              <a:tblPr/>
              <a:tblGrid>
                <a:gridCol w="2208212"/>
                <a:gridCol w="2208213"/>
                <a:gridCol w="2208212"/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量的名称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单位名称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单位符号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米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质量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千克（公斤）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kg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电流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培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热力学温度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尔文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物质的质量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摩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尔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mol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发光强度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坎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德拉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AutoShape 2"/>
          <p:cNvSpPr/>
          <p:nvPr/>
        </p:nvSpPr>
        <p:spPr>
          <a:xfrm>
            <a:off x="6296025" y="2427288"/>
            <a:ext cx="2286000" cy="36274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AutoShape 3"/>
          <p:cNvSpPr/>
          <p:nvPr/>
        </p:nvSpPr>
        <p:spPr>
          <a:xfrm>
            <a:off x="974725" y="2438400"/>
            <a:ext cx="2286000" cy="36163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1093788" y="2492375"/>
            <a:ext cx="203835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直接测量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无需经过函数关系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的计算，直接通过测量仪器得到被测量值的测量。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702" name="Text Box 16"/>
          <p:cNvSpPr txBox="1"/>
          <p:nvPr/>
        </p:nvSpPr>
        <p:spPr>
          <a:xfrm>
            <a:off x="974725" y="1477963"/>
            <a:ext cx="22034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）按测量手段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1511" name="Text Box 17"/>
          <p:cNvSpPr txBox="1"/>
          <p:nvPr/>
        </p:nvSpPr>
        <p:spPr>
          <a:xfrm>
            <a:off x="6408738" y="2492375"/>
            <a:ext cx="203835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组合测量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18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被测量必须经过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求解联立方程组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，才能得到最后结果。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704" name="Text Box 16"/>
          <p:cNvSpPr txBox="1"/>
          <p:nvPr/>
        </p:nvSpPr>
        <p:spPr>
          <a:xfrm>
            <a:off x="974725" y="708025"/>
            <a:ext cx="25098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、测量方法分类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1513" name="AutoShape 2"/>
          <p:cNvSpPr/>
          <p:nvPr/>
        </p:nvSpPr>
        <p:spPr>
          <a:xfrm>
            <a:off x="3635375" y="2438400"/>
            <a:ext cx="2286000" cy="36163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Text Box 17"/>
          <p:cNvSpPr txBox="1"/>
          <p:nvPr/>
        </p:nvSpPr>
        <p:spPr>
          <a:xfrm>
            <a:off x="3797300" y="2514600"/>
            <a:ext cx="2038350" cy="3386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间接测量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18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利用仪器仪表把待测物理量的变化变换成与之保持已知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函数关系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的另一种物理量的变化。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11" grpId="0"/>
      <p:bldP spid="21513" grpId="0" animBg="1"/>
      <p:bldP spid="215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5738" y="2908300"/>
            <a:ext cx="2794000" cy="199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Text Box 5"/>
          <p:cNvSpPr txBox="1"/>
          <p:nvPr/>
        </p:nvSpPr>
        <p:spPr>
          <a:xfrm>
            <a:off x="3070225" y="1790700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</a:rPr>
              <a:t>交通信号灯</a:t>
            </a:r>
            <a:endParaRPr lang="zh-CN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ext Box 6"/>
          <p:cNvSpPr txBox="1"/>
          <p:nvPr/>
        </p:nvSpPr>
        <p:spPr>
          <a:xfrm>
            <a:off x="6615113" y="1331913"/>
            <a:ext cx="10048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</a:rPr>
              <a:t>信息</a:t>
            </a:r>
            <a:endParaRPr lang="zh-CN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Text Box 7"/>
          <p:cNvSpPr txBox="1"/>
          <p:nvPr/>
        </p:nvSpPr>
        <p:spPr>
          <a:xfrm>
            <a:off x="960438" y="1349375"/>
            <a:ext cx="1004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</a:rPr>
              <a:t>信号</a:t>
            </a:r>
            <a:endParaRPr lang="zh-CN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Line 8"/>
          <p:cNvSpPr/>
          <p:nvPr/>
        </p:nvSpPr>
        <p:spPr>
          <a:xfrm>
            <a:off x="2282825" y="1592263"/>
            <a:ext cx="4114800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7" name="Text Box 9"/>
          <p:cNvSpPr txBox="1"/>
          <p:nvPr/>
        </p:nvSpPr>
        <p:spPr>
          <a:xfrm>
            <a:off x="2660650" y="5621338"/>
            <a:ext cx="3548063" cy="52863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8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信息的载体是光信号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2" name="Oval 11"/>
          <p:cNvSpPr/>
          <p:nvPr/>
        </p:nvSpPr>
        <p:spPr>
          <a:xfrm flipV="1">
            <a:off x="1058863" y="2103438"/>
            <a:ext cx="1471612" cy="1135062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anchor="ctr" anchorCtr="0">
            <a:spAutoFit/>
          </a:bodyPr>
          <a:p>
            <a:pPr algn="ctr" eaLnBrk="1" hangingPunct="1"/>
            <a:r>
              <a:rPr lang="zh-CN" altLang="en-US" sz="2400" dirty="0">
                <a:latin typeface="Times New Roman" panose="02020603050405020304" pitchFamily="18" charset="0"/>
              </a:rPr>
              <a:t>红灯亮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53" name="Oval 12"/>
          <p:cNvSpPr/>
          <p:nvPr/>
        </p:nvSpPr>
        <p:spPr>
          <a:xfrm flipV="1">
            <a:off x="981075" y="3394075"/>
            <a:ext cx="1471613" cy="1135063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anchor="ctr" anchorCtr="0">
            <a:spAutoFit/>
          </a:bodyPr>
          <a:p>
            <a:pPr algn="ctr" eaLnBrk="1" hangingPunct="1"/>
            <a:r>
              <a:rPr lang="zh-CN" altLang="en-US" sz="2400" dirty="0">
                <a:latin typeface="Times New Roman" panose="02020603050405020304" pitchFamily="18" charset="0"/>
              </a:rPr>
              <a:t>黄灯亮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754" name="Oval 13"/>
          <p:cNvSpPr/>
          <p:nvPr/>
        </p:nvSpPr>
        <p:spPr>
          <a:xfrm flipV="1">
            <a:off x="950913" y="4713288"/>
            <a:ext cx="1471612" cy="113506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anchor="ctr" anchorCtr="0">
            <a:spAutoFit/>
          </a:bodyPr>
          <a:p>
            <a:pPr algn="ctr" eaLnBrk="1" hangingPunct="1"/>
            <a:r>
              <a:rPr lang="zh-CN" altLang="en-US" sz="2400" dirty="0">
                <a:latin typeface="Times New Roman" panose="02020603050405020304" pitchFamily="18" charset="0"/>
              </a:rPr>
              <a:t>绿灯亮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82" name="AutoShape 14"/>
          <p:cNvSpPr/>
          <p:nvPr/>
        </p:nvSpPr>
        <p:spPr>
          <a:xfrm>
            <a:off x="6200775" y="2028825"/>
            <a:ext cx="1684338" cy="906463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停止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83" name="AutoShape 15"/>
          <p:cNvSpPr/>
          <p:nvPr/>
        </p:nvSpPr>
        <p:spPr>
          <a:xfrm>
            <a:off x="6386513" y="4864100"/>
            <a:ext cx="1385887" cy="706438"/>
          </a:xfrm>
          <a:prstGeom prst="smileyFace">
            <a:avLst>
              <a:gd name="adj" fmla="val 4653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通行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84" name="AutoShape 16"/>
          <p:cNvSpPr/>
          <p:nvPr/>
        </p:nvSpPr>
        <p:spPr>
          <a:xfrm>
            <a:off x="6415088" y="3500438"/>
            <a:ext cx="1397000" cy="741362"/>
          </a:xfrm>
          <a:prstGeom prst="hexagon">
            <a:avLst>
              <a:gd name="adj" fmla="val 47109"/>
              <a:gd name="vf" fmla="val 11547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注意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8" name="Rectangle 17"/>
          <p:cNvSpPr/>
          <p:nvPr/>
        </p:nvSpPr>
        <p:spPr>
          <a:xfrm>
            <a:off x="165100" y="688975"/>
            <a:ext cx="44069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信号与信息的关系</a:t>
            </a:r>
            <a:endParaRPr lang="zh-CN" altLang="en-US" sz="32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bldLvl="0" animBg="1"/>
      <p:bldP spid="31752" grpId="0" bldLvl="0" animBg="1"/>
      <p:bldP spid="31753" grpId="0" bldLvl="0" animBg="1"/>
      <p:bldP spid="31754" grpId="0" bldLvl="0" animBg="1"/>
      <p:bldP spid="32782" grpId="0" bldLvl="0" animBg="1"/>
      <p:bldP spid="32783" grpId="0" bldLvl="0" animBg="1"/>
      <p:bldP spid="3278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8" name="Rectangle 6"/>
          <p:cNvSpPr/>
          <p:nvPr/>
        </p:nvSpPr>
        <p:spPr>
          <a:xfrm>
            <a:off x="34925" y="1014413"/>
            <a:ext cx="8640763" cy="14779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8000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800000"/>
                </a:solidFill>
                <a:ea typeface="黑体" panose="02010609060101010101" pitchFamily="49" charset="-122"/>
              </a:rPr>
              <a:t>信息：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事物运动的状态和方式。不是物质，不具有能量，却是物质所固有的，是其客观存在或运动状态的特征。信息的传输却依靠物质和能量。</a:t>
            </a:r>
            <a:endParaRPr lang="zh-CN" altLang="en-US" sz="2800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13319" name="Rectangle 7"/>
          <p:cNvSpPr/>
          <p:nvPr/>
        </p:nvSpPr>
        <p:spPr>
          <a:xfrm>
            <a:off x="323850" y="2565400"/>
            <a:ext cx="8091488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信号：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具有能量，是某种具体的物理量。信号的变化则反映了所携带的信息的变化。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41338" y="3824288"/>
          <a:ext cx="228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99615" imgH="1638935" progId="Visio.Drawing.6">
                  <p:embed/>
                </p:oleObj>
              </mc:Choice>
              <mc:Fallback>
                <p:oleObj name="" r:id="rId1" imgW="1999615" imgH="163893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l="12775" r="5217" b="13176"/>
                      <a:stretch>
                        <a:fillRect/>
                      </a:stretch>
                    </p:blipFill>
                    <p:spPr>
                      <a:xfrm>
                        <a:off x="541338" y="3824288"/>
                        <a:ext cx="2286000" cy="198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/>
          <p:nvPr/>
        </p:nvSpPr>
        <p:spPr>
          <a:xfrm>
            <a:off x="633413" y="5800725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单自由度振动系统</a:t>
            </a:r>
            <a:r>
              <a:rPr lang="zh-CN" altLang="en-US" sz="1400" dirty="0"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endParaRPr lang="zh-CN" altLang="en-US" sz="1800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008313" y="3827463"/>
          <a:ext cx="52863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362200" imgH="406400" progId="Equation.3">
                  <p:embed/>
                </p:oleObj>
              </mc:Choice>
              <mc:Fallback>
                <p:oleObj name="" r:id="rId3" imgW="2362200" imgH="40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8313" y="3827463"/>
                        <a:ext cx="528637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/>
          <p:nvPr/>
        </p:nvSpPr>
        <p:spPr>
          <a:xfrm>
            <a:off x="2889250" y="4941888"/>
            <a:ext cx="5859463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3300"/>
                </a:solidFill>
                <a:ea typeface="黑体" panose="02010609060101010101" pitchFamily="49" charset="-122"/>
              </a:rPr>
              <a:t>信号</a:t>
            </a:r>
            <a:r>
              <a:rPr lang="zh-CN" altLang="en-US" sz="2800" dirty="0">
                <a:solidFill>
                  <a:srgbClr val="FF33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信息</a:t>
            </a:r>
            <a:endParaRPr lang="zh-CN" altLang="en-US" sz="2800" dirty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400" baseline="-30000" dirty="0">
                <a:solidFill>
                  <a:schemeClr val="accent2"/>
                </a:solidFill>
                <a:ea typeface="黑体" panose="02010609060101010101" pitchFamily="49" charset="-122"/>
              </a:rPr>
              <a:t>o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－初位移，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ω 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－频率，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φ</a:t>
            </a:r>
            <a:r>
              <a:rPr lang="en-US" altLang="zh-CN" sz="2400" baseline="-30000" dirty="0">
                <a:solidFill>
                  <a:schemeClr val="accent2"/>
                </a:solidFill>
                <a:ea typeface="黑体" panose="02010609060101010101" pitchFamily="49" charset="-122"/>
              </a:rPr>
              <a:t>0 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－初相位。</a:t>
            </a:r>
            <a:endParaRPr lang="zh-CN" altLang="en-US" sz="2400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8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8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3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  <p:bldP spid="13319" grpId="0" build="p"/>
      <p:bldP spid="13321" grpId="0"/>
      <p:bldP spid="133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4"/>
          <p:cNvSpPr>
            <a:spLocks noGrp="1"/>
          </p:cNvSpPr>
          <p:nvPr>
            <p:ph idx="1"/>
          </p:nvPr>
        </p:nvSpPr>
        <p:spPr>
          <a:xfrm>
            <a:off x="395288" y="952500"/>
            <a:ext cx="8208962" cy="21891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只有深知信号的内涵，才能了解信号中所携带的具体信息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他差一点摔死。”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他差一点没有摔死。”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狼烟”（信号）↔“外敌入侵”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信息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8" name="Rectangle 6"/>
          <p:cNvSpPr/>
          <p:nvPr/>
        </p:nvSpPr>
        <p:spPr>
          <a:xfrm>
            <a:off x="539750" y="3500438"/>
            <a:ext cx="7921625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i="1" dirty="0">
                <a:solidFill>
                  <a:srgbClr val="336600"/>
                </a:solidFill>
                <a:latin typeface="Times New Roman" panose="02020603050405020304" pitchFamily="18" charset="0"/>
              </a:rPr>
              <a:t>测试工作的目的</a:t>
            </a:r>
            <a:endParaRPr lang="zh-CN" altLang="en-US" i="1" dirty="0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获取研究对象中有用的信息，而信息又蕴涵于信号之中。可见，测试工作始终都需要与信号打交道，包括信号的获取、信号的调理和信号的分析等。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6" name="Rectangle 7"/>
          <p:cNvSpPr/>
          <p:nvPr/>
        </p:nvSpPr>
        <p:spPr>
          <a:xfrm>
            <a:off x="8316913" y="31416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1" action="ppaction://hlinksldjump"/>
              </a:rPr>
              <a:t>▲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charRg st="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charRg st="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339850" y="2852738"/>
          <a:ext cx="5910263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905250" imgH="1986280" progId="Visio.Drawing.6">
                  <p:embed/>
                </p:oleObj>
              </mc:Choice>
              <mc:Fallback>
                <p:oleObj name="" r:id="rId1" imgW="3905250" imgH="198628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9850" y="2852738"/>
                        <a:ext cx="5910263" cy="3006725"/>
                      </a:xfrm>
                      <a:prstGeom prst="rect">
                        <a:avLst/>
                      </a:prstGeom>
                      <a:solidFill>
                        <a:srgbClr val="BBE0E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AutoShape 4"/>
          <p:cNvSpPr/>
          <p:nvPr/>
        </p:nvSpPr>
        <p:spPr>
          <a:xfrm>
            <a:off x="4787900" y="4275138"/>
            <a:ext cx="3352800" cy="1081087"/>
          </a:xfrm>
          <a:prstGeom prst="wedgeRoundRectCallout">
            <a:avLst>
              <a:gd name="adj1" fmla="val -62356"/>
              <a:gd name="adj2" fmla="val -54991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pPr algn="ctr"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被测物体的重量等于标准砝码的重量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4821" name="Rectangle 9"/>
          <p:cNvSpPr>
            <a:spLocks noGrp="1"/>
          </p:cNvSpPr>
          <p:nvPr>
            <p:ph idx="1"/>
          </p:nvPr>
        </p:nvSpPr>
        <p:spPr>
          <a:xfrm>
            <a:off x="468313" y="836613"/>
            <a:ext cx="7772400" cy="4114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直接比较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6600"/>
                </a:solidFill>
                <a:latin typeface="华文中宋" panose="02010600040101010101" pitchFamily="2" charset="-122"/>
              </a:rPr>
              <a:t>例：</a:t>
            </a:r>
            <a:endParaRPr lang="zh-CN" altLang="en-US" sz="2400" dirty="0">
              <a:solidFill>
                <a:srgbClr val="FF6600"/>
              </a:solidFill>
              <a:latin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400" b="0" dirty="0">
                <a:latin typeface="华文中宋" panose="02010600040101010101" pitchFamily="2" charset="-122"/>
              </a:rPr>
              <a:t>       </a:t>
            </a:r>
            <a:r>
              <a:rPr lang="zh-CN" altLang="en-US" sz="2400" b="0" dirty="0">
                <a:solidFill>
                  <a:srgbClr val="00FF00"/>
                </a:solidFill>
                <a:latin typeface="华文中宋" panose="02010600040101010101" pitchFamily="2" charset="-122"/>
              </a:rPr>
              <a:t>⊙ </a:t>
            </a:r>
            <a:r>
              <a:rPr lang="zh-CN" altLang="en-US" sz="2400" dirty="0">
                <a:solidFill>
                  <a:srgbClr val="FF3399"/>
                </a:solidFill>
                <a:latin typeface="华文中宋" panose="02010600040101010101" pitchFamily="2" charset="-122"/>
              </a:rPr>
              <a:t>天平测物体质量</a:t>
            </a:r>
            <a:endParaRPr lang="zh-CN" altLang="en-US" sz="2400" dirty="0">
              <a:solidFill>
                <a:srgbClr val="FF3399"/>
              </a:solidFill>
              <a:latin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latin typeface="华文中宋" panose="02010600040101010101" pitchFamily="2" charset="-122"/>
              </a:rPr>
              <a:t>      </a:t>
            </a:r>
            <a:endParaRPr lang="zh-CN" altLang="en-US" sz="2800" dirty="0">
              <a:solidFill>
                <a:srgbClr val="FF3399"/>
              </a:solidFill>
              <a:latin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latin typeface="华文中宋" panose="02010600040101010101" pitchFamily="2" charset="-122"/>
              </a:rPr>
              <a:t>      </a:t>
            </a:r>
            <a:endParaRPr lang="zh-CN" altLang="en-US" sz="2800" dirty="0">
              <a:solidFill>
                <a:srgbClr val="FF3399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67" name="Object 5"/>
          <p:cNvGraphicFramePr>
            <a:graphicFrameLocks noChangeAspect="1"/>
          </p:cNvGraphicFramePr>
          <p:nvPr/>
        </p:nvGraphicFramePr>
        <p:xfrm>
          <a:off x="1547813" y="2708275"/>
          <a:ext cx="54864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905250" imgH="1986280" progId="Visio.Drawing.6">
                  <p:embed/>
                </p:oleObj>
              </mc:Choice>
              <mc:Fallback>
                <p:oleObj name="" r:id="rId1" imgW="3905250" imgH="198628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2708275"/>
                        <a:ext cx="5486400" cy="2790825"/>
                      </a:xfrm>
                      <a:prstGeom prst="rect">
                        <a:avLst/>
                      </a:prstGeom>
                      <a:solidFill>
                        <a:srgbClr val="BBE0E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AutoShape 7"/>
          <p:cNvSpPr/>
          <p:nvPr/>
        </p:nvSpPr>
        <p:spPr>
          <a:xfrm>
            <a:off x="1403350" y="2762250"/>
            <a:ext cx="4535488" cy="2160588"/>
          </a:xfrm>
          <a:prstGeom prst="wedgeRoundRectCallout">
            <a:avLst>
              <a:gd name="adj1" fmla="val 60116"/>
              <a:gd name="adj2" fmla="val -7236"/>
              <a:gd name="adj3" fmla="val 16667"/>
            </a:avLst>
          </a:prstGeom>
          <a:gradFill rotWithShape="0">
            <a:gsLst>
              <a:gs pos="0">
                <a:srgbClr val="00CCFF"/>
              </a:gs>
              <a:gs pos="100000">
                <a:srgbClr val="D1F6FF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p>
            <a:pPr algn="just" eaLnBrk="1" hangingPunct="1">
              <a:spcBef>
                <a:spcPct val="30000"/>
              </a:spcBef>
              <a:buClr>
                <a:srgbClr val="B4B9BE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被测物体的重量从度盘上读数，因为，弹簧秤度盘上的刻度是事先与标准量进行比较的结果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/>
            <a:endParaRPr lang="en-US" altLang="zh-CN" sz="2400" b="0" dirty="0">
              <a:solidFill>
                <a:schemeClr val="bg2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6869" name="Rectangle 11"/>
          <p:cNvSpPr>
            <a:spLocks noGrp="1"/>
          </p:cNvSpPr>
          <p:nvPr>
            <p:ph idx="1"/>
          </p:nvPr>
        </p:nvSpPr>
        <p:spPr>
          <a:xfrm>
            <a:off x="685800" y="620713"/>
            <a:ext cx="7772400" cy="4114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间接比较</a:t>
            </a:r>
            <a:r>
              <a:rPr lang="zh-CN" altLang="en-US" sz="2400" dirty="0"/>
              <a:t>          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F6600"/>
                </a:solidFill>
              </a:rPr>
              <a:t>例</a:t>
            </a:r>
            <a:r>
              <a:rPr lang="zh-CN" altLang="en-US" sz="2400" dirty="0"/>
              <a:t>：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</a:t>
            </a:r>
            <a:endParaRPr lang="zh-CN" altLang="en-US" sz="2400" dirty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3399"/>
                </a:solidFill>
              </a:rPr>
              <a:t>       ⊙弹簧测物体的重量</a:t>
            </a:r>
            <a:endParaRPr lang="zh-CN" altLang="en-US" sz="2400" dirty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140200" y="6043613"/>
            <a:ext cx="41354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800" dirty="0">
                <a:solidFill>
                  <a:srgbClr val="FF3399"/>
                </a:solidFill>
                <a:latin typeface="Times New Roman" panose="02020603050405020304" pitchFamily="18" charset="0"/>
              </a:rPr>
              <a:t>还有哪些直接比较和间接比较的例子？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AutoShape 3"/>
          <p:cNvSpPr/>
          <p:nvPr/>
        </p:nvSpPr>
        <p:spPr>
          <a:xfrm>
            <a:off x="1477963" y="2460625"/>
            <a:ext cx="2286000" cy="31734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1668463" y="2514600"/>
            <a:ext cx="2038350" cy="2370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静态测量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输入输出信号不随时间而变化或变化极慢。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8917" name="Text Box 16"/>
          <p:cNvSpPr txBox="1"/>
          <p:nvPr/>
        </p:nvSpPr>
        <p:spPr>
          <a:xfrm>
            <a:off x="841375" y="1612900"/>
            <a:ext cx="43576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）按被测量随时间变化的快慢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8918" name="Text Box 16"/>
          <p:cNvSpPr txBox="1"/>
          <p:nvPr/>
        </p:nvSpPr>
        <p:spPr>
          <a:xfrm>
            <a:off x="841375" y="765175"/>
            <a:ext cx="2511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、测量方法分类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7655" name="AutoShape 2"/>
          <p:cNvSpPr/>
          <p:nvPr/>
        </p:nvSpPr>
        <p:spPr>
          <a:xfrm>
            <a:off x="5219700" y="2438400"/>
            <a:ext cx="2286000" cy="31734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Text Box 17"/>
          <p:cNvSpPr txBox="1"/>
          <p:nvPr/>
        </p:nvSpPr>
        <p:spPr>
          <a:xfrm>
            <a:off x="5381625" y="2514600"/>
            <a:ext cx="2038350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动态测量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输入信号为一随时间迅速变化的信号。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20060522_2_02"/>
          <p:cNvPicPr>
            <a:picLocks noChangeAspect="1"/>
          </p:cNvPicPr>
          <p:nvPr/>
        </p:nvPicPr>
        <p:blipFill>
          <a:blip r:embed="rId1"/>
          <a:srcRect b="6970"/>
          <a:stretch>
            <a:fillRect/>
          </a:stretch>
        </p:blipFill>
        <p:spPr>
          <a:xfrm>
            <a:off x="4427538" y="1628775"/>
            <a:ext cx="3743325" cy="2881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724525" y="4535488"/>
            <a:ext cx="25574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电压波动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Picture 6" descr="2007314130897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628775"/>
            <a:ext cx="2663825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239838" y="4530725"/>
            <a:ext cx="25574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手持式电压表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本课程主要内容</a:t>
            </a:r>
            <a:endParaRPr lang="zh-CN" altLang="en-US" dirty="0"/>
          </a:p>
        </p:txBody>
      </p:sp>
      <p:sp>
        <p:nvSpPr>
          <p:cNvPr id="16388" name="Rectangle 5"/>
          <p:cNvSpPr/>
          <p:nvPr/>
        </p:nvSpPr>
        <p:spPr>
          <a:xfrm>
            <a:off x="2003425" y="5314950"/>
            <a:ext cx="5238750" cy="566738"/>
          </a:xfrm>
          <a:prstGeom prst="rect">
            <a:avLst/>
          </a:prstGeom>
          <a:noFill/>
          <a:ln w="76200" cap="flat" cmpd="tri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机器人传感检测技术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89" name="AutoShape 7"/>
          <p:cNvSpPr/>
          <p:nvPr/>
        </p:nvSpPr>
        <p:spPr>
          <a:xfrm>
            <a:off x="3414713" y="1724025"/>
            <a:ext cx="2497137" cy="1985963"/>
          </a:xfrm>
          <a:prstGeom prst="diamond">
            <a:avLst/>
          </a:prstGeom>
          <a:solidFill>
            <a:srgbClr val="F8F8F8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Bottom">
              <a:rot lat="20100000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 anchorCtr="0">
            <a:flatTx/>
          </a:bodyPr>
          <a:p>
            <a:pPr algn="ctr" eaLnBrk="1" hangingPunct="1"/>
            <a:endParaRPr lang="zh-CN" altLang="zh-CN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AutoShape 8"/>
          <p:cNvSpPr/>
          <p:nvPr/>
        </p:nvSpPr>
        <p:spPr>
          <a:xfrm>
            <a:off x="2157413" y="2606675"/>
            <a:ext cx="2497137" cy="1985963"/>
          </a:xfrm>
          <a:prstGeom prst="diamond">
            <a:avLst/>
          </a:prstGeom>
          <a:solidFill>
            <a:srgbClr val="F8F8F8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Bottom">
              <a:rot lat="20100000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 anchorCtr="0">
            <a:flatTx/>
          </a:bodyPr>
          <a:p>
            <a:pPr algn="ctr" eaLnBrk="1" hangingPunct="1"/>
            <a:endParaRPr lang="zh-CN" altLang="zh-CN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AutoShape 9"/>
          <p:cNvSpPr/>
          <p:nvPr/>
        </p:nvSpPr>
        <p:spPr>
          <a:xfrm>
            <a:off x="4668838" y="2606675"/>
            <a:ext cx="2497137" cy="1985963"/>
          </a:xfrm>
          <a:prstGeom prst="diamond">
            <a:avLst/>
          </a:prstGeom>
          <a:solidFill>
            <a:srgbClr val="F8F8F8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Bottom">
              <a:rot lat="20100000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 anchorCtr="0">
            <a:flatTx/>
          </a:bodyPr>
          <a:p>
            <a:pPr algn="ctr" eaLnBrk="1" hangingPunct="1"/>
            <a:endParaRPr lang="zh-CN" altLang="zh-CN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92" name="Group 10"/>
          <p:cNvGrpSpPr/>
          <p:nvPr/>
        </p:nvGrpSpPr>
        <p:grpSpPr>
          <a:xfrm>
            <a:off x="3419475" y="1484313"/>
            <a:ext cx="2497138" cy="1985962"/>
            <a:chOff x="2144" y="1110"/>
            <a:chExt cx="1573" cy="1251"/>
          </a:xfrm>
        </p:grpSpPr>
        <p:sp>
          <p:nvSpPr>
            <p:cNvPr id="369674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10" name="Line 12"/>
            <p:cNvSpPr/>
            <p:nvPr/>
          </p:nvSpPr>
          <p:spPr>
            <a:xfrm>
              <a:off x="2144" y="1736"/>
              <a:ext cx="787" cy="433"/>
            </a:xfrm>
            <a:prstGeom prst="line">
              <a:avLst/>
            </a:prstGeom>
            <a:ln w="6350" cap="flat" cmpd="sng">
              <a:solidFill>
                <a:srgbClr val="FFFFFF">
                  <a:alpha val="30196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3" name="Group 13"/>
          <p:cNvGrpSpPr/>
          <p:nvPr/>
        </p:nvGrpSpPr>
        <p:grpSpPr>
          <a:xfrm>
            <a:off x="2146300" y="2417763"/>
            <a:ext cx="2497138" cy="1985962"/>
            <a:chOff x="1352" y="1684"/>
            <a:chExt cx="1573" cy="1251"/>
          </a:xfrm>
        </p:grpSpPr>
        <p:sp>
          <p:nvSpPr>
            <p:cNvPr id="369677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08" name="Line 15"/>
            <p:cNvSpPr/>
            <p:nvPr/>
          </p:nvSpPr>
          <p:spPr>
            <a:xfrm>
              <a:off x="1355" y="2307"/>
              <a:ext cx="787" cy="433"/>
            </a:xfrm>
            <a:prstGeom prst="line">
              <a:avLst/>
            </a:prstGeom>
            <a:ln w="6350" cap="flat" cmpd="sng">
              <a:solidFill>
                <a:srgbClr val="FFFFFF">
                  <a:alpha val="30196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4" name="Group 16"/>
          <p:cNvGrpSpPr/>
          <p:nvPr/>
        </p:nvGrpSpPr>
        <p:grpSpPr>
          <a:xfrm>
            <a:off x="4657725" y="2417763"/>
            <a:ext cx="2497138" cy="1985962"/>
            <a:chOff x="2934" y="1684"/>
            <a:chExt cx="1573" cy="1251"/>
          </a:xfrm>
        </p:grpSpPr>
        <p:sp>
          <p:nvSpPr>
            <p:cNvPr id="369680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406" name="Line 18"/>
            <p:cNvSpPr/>
            <p:nvPr/>
          </p:nvSpPr>
          <p:spPr>
            <a:xfrm>
              <a:off x="2941" y="2308"/>
              <a:ext cx="787" cy="433"/>
            </a:xfrm>
            <a:prstGeom prst="line">
              <a:avLst/>
            </a:prstGeom>
            <a:ln w="6350" cap="flat" cmpd="sng">
              <a:solidFill>
                <a:srgbClr val="FFFFFF">
                  <a:alpha val="30196"/>
                </a:srgbClr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395" name="Text Box 19"/>
          <p:cNvSpPr txBox="1"/>
          <p:nvPr/>
        </p:nvSpPr>
        <p:spPr>
          <a:xfrm>
            <a:off x="3725863" y="2205038"/>
            <a:ext cx="1857375" cy="519112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8F8F8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传感器</a:t>
            </a:r>
            <a:endParaRPr lang="zh-CN" altLang="en-US" dirty="0">
              <a:solidFill>
                <a:srgbClr val="F8F8F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96" name="Text Box 20"/>
          <p:cNvSpPr txBox="1"/>
          <p:nvPr/>
        </p:nvSpPr>
        <p:spPr>
          <a:xfrm>
            <a:off x="2454275" y="2924175"/>
            <a:ext cx="1857375" cy="94615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8F8F8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信号分析与处理</a:t>
            </a:r>
            <a:endParaRPr lang="zh-CN" altLang="en-US" dirty="0">
              <a:solidFill>
                <a:srgbClr val="F8F8F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97" name="Text Box 21"/>
          <p:cNvSpPr txBox="1"/>
          <p:nvPr/>
        </p:nvSpPr>
        <p:spPr>
          <a:xfrm>
            <a:off x="4953000" y="3179763"/>
            <a:ext cx="1857375" cy="519112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8F8F8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测试系统</a:t>
            </a:r>
            <a:endParaRPr lang="zh-CN" altLang="en-US" dirty="0">
              <a:solidFill>
                <a:srgbClr val="F8F8F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6398" name="Group 22"/>
          <p:cNvGrpSpPr/>
          <p:nvPr/>
        </p:nvGrpSpPr>
        <p:grpSpPr>
          <a:xfrm>
            <a:off x="3935413" y="3794125"/>
            <a:ext cx="1682750" cy="1552575"/>
            <a:chOff x="482" y="1851"/>
            <a:chExt cx="860" cy="796"/>
          </a:xfrm>
        </p:grpSpPr>
        <p:sp>
          <p:nvSpPr>
            <p:cNvPr id="16399" name="Freeform 23"/>
            <p:cNvSpPr/>
            <p:nvPr/>
          </p:nvSpPr>
          <p:spPr>
            <a:xfrm>
              <a:off x="567" y="2464"/>
              <a:ext cx="335" cy="173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0" name="Freeform 24"/>
            <p:cNvSpPr/>
            <p:nvPr/>
          </p:nvSpPr>
          <p:spPr>
            <a:xfrm>
              <a:off x="797" y="2401"/>
              <a:ext cx="367" cy="17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80" y="170"/>
                </a:cxn>
                <a:cxn ang="0">
                  <a:pos x="332" y="37"/>
                </a:cxn>
                <a:cxn ang="0">
                  <a:pos x="292" y="1"/>
                </a:cxn>
                <a:cxn ang="0">
                  <a:pos x="230" y="29"/>
                </a:cxn>
                <a:cxn ang="0">
                  <a:pos x="0" y="158"/>
                </a:cxn>
              </a:cxnLst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1" name="Freeform 25"/>
            <p:cNvSpPr/>
            <p:nvPr/>
          </p:nvSpPr>
          <p:spPr>
            <a:xfrm>
              <a:off x="1035" y="2504"/>
              <a:ext cx="307" cy="14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66" y="143"/>
                </a:cxn>
                <a:cxn ang="0">
                  <a:pos x="282" y="35"/>
                </a:cxn>
                <a:cxn ang="0">
                  <a:pos x="219" y="17"/>
                </a:cxn>
                <a:cxn ang="0">
                  <a:pos x="0" y="134"/>
                </a:cxn>
              </a:cxnLst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2" name="Freeform 26"/>
            <p:cNvSpPr/>
            <p:nvPr/>
          </p:nvSpPr>
          <p:spPr>
            <a:xfrm>
              <a:off x="482" y="2066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767676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TopRight">
                <a:rot lat="0" lon="84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/>
            <a:p>
              <a:endParaRPr lang="zh-CN" altLang="en-US"/>
            </a:p>
          </p:txBody>
        </p:sp>
        <p:sp>
          <p:nvSpPr>
            <p:cNvPr id="16403" name="Freeform 27"/>
            <p:cNvSpPr/>
            <p:nvPr/>
          </p:nvSpPr>
          <p:spPr>
            <a:xfrm>
              <a:off x="698" y="1851"/>
              <a:ext cx="282" cy="716"/>
            </a:xfrm>
            <a:custGeom>
              <a:avLst/>
              <a:gdLst/>
              <a:ahLst/>
              <a:cxnLst>
                <a:cxn ang="0">
                  <a:pos x="130" y="127"/>
                </a:cxn>
                <a:cxn ang="0">
                  <a:pos x="93" y="63"/>
                </a:cxn>
                <a:cxn ang="0">
                  <a:pos x="152" y="1"/>
                </a:cxn>
                <a:cxn ang="0">
                  <a:pos x="215" y="65"/>
                </a:cxn>
                <a:cxn ang="0">
                  <a:pos x="170" y="127"/>
                </a:cxn>
                <a:cxn ang="0">
                  <a:pos x="169" y="156"/>
                </a:cxn>
                <a:cxn ang="0">
                  <a:pos x="263" y="182"/>
                </a:cxn>
                <a:cxn ang="0">
                  <a:pos x="278" y="257"/>
                </a:cxn>
                <a:cxn ang="0">
                  <a:pos x="274" y="404"/>
                </a:cxn>
                <a:cxn ang="0">
                  <a:pos x="263" y="459"/>
                </a:cxn>
                <a:cxn ang="0">
                  <a:pos x="247" y="388"/>
                </a:cxn>
                <a:cxn ang="0">
                  <a:pos x="235" y="254"/>
                </a:cxn>
                <a:cxn ang="0">
                  <a:pos x="214" y="404"/>
                </a:cxn>
                <a:cxn ang="0">
                  <a:pos x="181" y="716"/>
                </a:cxn>
                <a:cxn ang="0">
                  <a:pos x="98" y="711"/>
                </a:cxn>
                <a:cxn ang="0">
                  <a:pos x="63" y="409"/>
                </a:cxn>
                <a:cxn ang="0">
                  <a:pos x="42" y="262"/>
                </a:cxn>
                <a:cxn ang="0">
                  <a:pos x="31" y="390"/>
                </a:cxn>
                <a:cxn ang="0">
                  <a:pos x="15" y="459"/>
                </a:cxn>
                <a:cxn ang="0">
                  <a:pos x="1" y="384"/>
                </a:cxn>
                <a:cxn ang="0">
                  <a:pos x="9" y="232"/>
                </a:cxn>
                <a:cxn ang="0">
                  <a:pos x="29" y="176"/>
                </a:cxn>
                <a:cxn ang="0">
                  <a:pos x="128" y="156"/>
                </a:cxn>
                <a:cxn ang="0">
                  <a:pos x="130" y="127"/>
                </a:cxn>
              </a:cxnLst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767676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TopRight">
                <a:rot lat="0" lon="84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/>
            <a:p>
              <a:endParaRPr lang="zh-CN" altLang="en-US"/>
            </a:p>
          </p:txBody>
        </p:sp>
        <p:sp>
          <p:nvSpPr>
            <p:cNvPr id="16404" name="Freeform 28"/>
            <p:cNvSpPr/>
            <p:nvPr/>
          </p:nvSpPr>
          <p:spPr>
            <a:xfrm>
              <a:off x="956" y="2078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767676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TopRight">
                <a:rot lat="0" lon="84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AutoShape 3"/>
          <p:cNvSpPr/>
          <p:nvPr/>
        </p:nvSpPr>
        <p:spPr>
          <a:xfrm>
            <a:off x="1477963" y="2676525"/>
            <a:ext cx="2733675" cy="2768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1668463" y="2730500"/>
            <a:ext cx="2255837" cy="2000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等精度测量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影响测量误差因素保持不变。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89" name="Text Box 16"/>
          <p:cNvSpPr txBox="1"/>
          <p:nvPr/>
        </p:nvSpPr>
        <p:spPr>
          <a:xfrm>
            <a:off x="1001713" y="1617663"/>
            <a:ext cx="2511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）按被测量条件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990" name="Text Box 16"/>
          <p:cNvSpPr txBox="1"/>
          <p:nvPr/>
        </p:nvSpPr>
        <p:spPr>
          <a:xfrm>
            <a:off x="1001713" y="785813"/>
            <a:ext cx="2511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、测量方法分类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991" name="AutoShape 2"/>
          <p:cNvSpPr/>
          <p:nvPr/>
        </p:nvSpPr>
        <p:spPr>
          <a:xfrm>
            <a:off x="5186363" y="2676525"/>
            <a:ext cx="2733675" cy="2768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2" name="Text Box 17"/>
          <p:cNvSpPr txBox="1"/>
          <p:nvPr/>
        </p:nvSpPr>
        <p:spPr>
          <a:xfrm>
            <a:off x="5381625" y="2730500"/>
            <a:ext cx="2359025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非等精度测量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测量环境条件有部分不相同或全部不相同。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AutoShape 2"/>
          <p:cNvSpPr/>
          <p:nvPr/>
        </p:nvSpPr>
        <p:spPr>
          <a:xfrm>
            <a:off x="6296025" y="2427288"/>
            <a:ext cx="2286000" cy="375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AutoShape 3"/>
          <p:cNvSpPr/>
          <p:nvPr/>
        </p:nvSpPr>
        <p:spPr>
          <a:xfrm>
            <a:off x="974725" y="2438400"/>
            <a:ext cx="2286000" cy="37480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4"/>
          <p:cNvSpPr txBox="1"/>
          <p:nvPr/>
        </p:nvSpPr>
        <p:spPr>
          <a:xfrm>
            <a:off x="1093788" y="2492375"/>
            <a:ext cx="2038350" cy="2278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偏差式测量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利用偏移位移直接表示被测量大小。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如：弹簧称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038" name="Text Box 16"/>
          <p:cNvSpPr txBox="1"/>
          <p:nvPr/>
        </p:nvSpPr>
        <p:spPr>
          <a:xfrm>
            <a:off x="976313" y="1573213"/>
            <a:ext cx="22034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）按测量方式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4039" name="Text Box 17"/>
          <p:cNvSpPr txBox="1"/>
          <p:nvPr/>
        </p:nvSpPr>
        <p:spPr>
          <a:xfrm>
            <a:off x="6408738" y="2492375"/>
            <a:ext cx="2038350" cy="3694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  微差式测量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18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被测量与已知标准量比较，读取它们之间的差值，再用偏差式测量法得到该差值。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如：不平衡电桥测电阻。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040" name="Text Box 16"/>
          <p:cNvSpPr txBox="1"/>
          <p:nvPr/>
        </p:nvSpPr>
        <p:spPr>
          <a:xfrm>
            <a:off x="1001713" y="785813"/>
            <a:ext cx="2511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、测量方法分类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4041" name="AutoShape 2"/>
          <p:cNvSpPr/>
          <p:nvPr/>
        </p:nvSpPr>
        <p:spPr>
          <a:xfrm>
            <a:off x="3635375" y="2438400"/>
            <a:ext cx="2286000" cy="37480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Text Box 17"/>
          <p:cNvSpPr txBox="1"/>
          <p:nvPr/>
        </p:nvSpPr>
        <p:spPr>
          <a:xfrm>
            <a:off x="3797300" y="2514600"/>
            <a:ext cx="2038350" cy="2954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</a:rPr>
              <a:t>  零位式测量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18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利用指零机构使被测量和标准量两者达到平衡。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如：天平测量质量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AutoShape 3"/>
          <p:cNvSpPr/>
          <p:nvPr/>
        </p:nvSpPr>
        <p:spPr>
          <a:xfrm>
            <a:off x="1477963" y="2676525"/>
            <a:ext cx="2733675" cy="2768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Text Box 4"/>
          <p:cNvSpPr txBox="1"/>
          <p:nvPr/>
        </p:nvSpPr>
        <p:spPr>
          <a:xfrm>
            <a:off x="1717675" y="2730500"/>
            <a:ext cx="2255838" cy="2370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接触式测量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测量设备或其一部分必须与被检测物质直接接触。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6085" name="Text Box 16"/>
          <p:cNvSpPr txBox="1"/>
          <p:nvPr/>
        </p:nvSpPr>
        <p:spPr>
          <a:xfrm>
            <a:off x="1001713" y="1646238"/>
            <a:ext cx="497363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）按被测量设备与物质的接触情况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6086" name="Text Box 16"/>
          <p:cNvSpPr txBox="1"/>
          <p:nvPr/>
        </p:nvSpPr>
        <p:spPr>
          <a:xfrm>
            <a:off x="1001713" y="785813"/>
            <a:ext cx="25114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、测量方法分类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6087" name="AutoShape 2"/>
          <p:cNvSpPr/>
          <p:nvPr/>
        </p:nvSpPr>
        <p:spPr>
          <a:xfrm>
            <a:off x="5186363" y="2676525"/>
            <a:ext cx="2733675" cy="2768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8" name="Text Box 17"/>
          <p:cNvSpPr txBox="1"/>
          <p:nvPr/>
        </p:nvSpPr>
        <p:spPr>
          <a:xfrm>
            <a:off x="5381625" y="2730500"/>
            <a:ext cx="2359025" cy="243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非接触式测量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被测物体不与测量设备直接接触，依靠调制载有信息的波或场。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20061025140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1484313"/>
            <a:ext cx="3671888" cy="308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20071061229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55750"/>
            <a:ext cx="3455988" cy="2627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5924550" y="4565650"/>
            <a:ext cx="25574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红外测温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19250" y="4579938"/>
            <a:ext cx="1584325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接触式测温</a:t>
            </a:r>
            <a:endParaRPr lang="zh-CN" altLang="en-US" sz="20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827088" y="566738"/>
            <a:ext cx="3595687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800" dirty="0">
                <a:solidFill>
                  <a:srgbClr val="C00000"/>
                </a:solidFill>
              </a:rPr>
              <a:t>三、测量误差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9156" name="Text Box 16"/>
          <p:cNvSpPr txBox="1"/>
          <p:nvPr/>
        </p:nvSpPr>
        <p:spPr>
          <a:xfrm>
            <a:off x="827088" y="1766888"/>
            <a:ext cx="1895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、基本概念</a:t>
            </a:r>
            <a:endParaRPr lang="zh-CN" altLang="en-US" sz="2400" b="0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5300" y="2749550"/>
            <a:ext cx="8305800" cy="7508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误差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是测量结果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与真值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的差：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-x	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37"/>
          <p:cNvSpPr/>
          <p:nvPr/>
        </p:nvSpPr>
        <p:spPr>
          <a:xfrm>
            <a:off x="965200" y="3975100"/>
            <a:ext cx="7204075" cy="1128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误差公理：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一切测量都有误差，误差自始至终存在于所有科学试验的过程中。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5"/>
          <p:cNvSpPr/>
          <p:nvPr/>
        </p:nvSpPr>
        <p:spPr>
          <a:xfrm>
            <a:off x="539750" y="4933950"/>
            <a:ext cx="8235950" cy="9461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000" dirty="0">
                <a:latin typeface="Garamond" panose="02020404030301010803" pitchFamily="18" charset="0"/>
                <a:ea typeface="宋体" panose="02010600030101010101" pitchFamily="2" charset="-122"/>
              </a:rPr>
              <a:t> 在实际测试中真值无法准确获得，因此常用</a:t>
            </a:r>
            <a:r>
              <a:rPr lang="zh-CN" altLang="en-US" sz="20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约定真值</a:t>
            </a:r>
            <a:r>
              <a:rPr lang="zh-CN" altLang="en-US" sz="2000" dirty="0">
                <a:latin typeface="Garamond" panose="02020404030301010803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0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相对真值</a:t>
            </a:r>
            <a:r>
              <a:rPr lang="zh-CN" altLang="en-US" sz="2000" dirty="0">
                <a:latin typeface="Garamond" panose="02020404030301010803" pitchFamily="18" charset="0"/>
                <a:ea typeface="宋体" panose="02010600030101010101" pitchFamily="2" charset="-122"/>
              </a:rPr>
              <a:t>代替真值来确定测量误差。</a:t>
            </a:r>
            <a:endParaRPr lang="zh-CN" altLang="en-US" sz="20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8"/>
          <p:cNvSpPr txBox="1"/>
          <p:nvPr/>
        </p:nvSpPr>
        <p:spPr>
          <a:xfrm>
            <a:off x="539750" y="1628775"/>
            <a:ext cx="1524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理论真值：</a:t>
            </a:r>
            <a:endParaRPr lang="zh-CN" altLang="en-US" sz="24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2095500" y="1673225"/>
            <a:ext cx="7181850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理论上存在、计算推导出来。如：三角形内角和</a:t>
            </a:r>
            <a:r>
              <a:rPr lang="en-US" altLang="zh-CN" sz="2200" dirty="0">
                <a:latin typeface="Tahoma" panose="020B0604030504040204" pitchFamily="34" charset="0"/>
                <a:ea typeface="宋体" panose="02010600030101010101" pitchFamily="2" charset="-122"/>
              </a:rPr>
              <a:t>180°</a:t>
            </a:r>
            <a:endParaRPr lang="en-US" altLang="zh-CN" sz="2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28"/>
          <p:cNvSpPr txBox="1"/>
          <p:nvPr/>
        </p:nvSpPr>
        <p:spPr>
          <a:xfrm>
            <a:off x="539750" y="2292350"/>
            <a:ext cx="1524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约定真值：</a:t>
            </a:r>
            <a:endParaRPr lang="zh-CN" altLang="en-US" sz="24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29"/>
          <p:cNvSpPr txBox="1"/>
          <p:nvPr/>
        </p:nvSpPr>
        <p:spPr>
          <a:xfrm>
            <a:off x="2106613" y="2308225"/>
            <a:ext cx="6878637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由国际计量大会决议所定的值。如：</a:t>
            </a:r>
            <a:r>
              <a:rPr lang="en-US" altLang="zh-CN" sz="2200" dirty="0">
                <a:latin typeface="Garamond" panose="02020404030301010803" pitchFamily="18" charset="0"/>
                <a:ea typeface="宋体" panose="02010600030101010101" pitchFamily="2" charset="-122"/>
              </a:rPr>
              <a:t>SI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基本单位。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31"/>
          <p:cNvSpPr txBox="1"/>
          <p:nvPr/>
        </p:nvSpPr>
        <p:spPr>
          <a:xfrm>
            <a:off x="539750" y="3113088"/>
            <a:ext cx="1524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近似真值：</a:t>
            </a:r>
            <a:endParaRPr lang="zh-CN" altLang="en-US" sz="24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2106613" y="2941638"/>
            <a:ext cx="6770687" cy="1787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在满足规定准确度时用来代替真值使用的值。</a:t>
            </a:r>
            <a:endParaRPr lang="en-US" altLang="zh-CN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利用</a:t>
            </a:r>
            <a:r>
              <a:rPr lang="zh-CN" altLang="en-US" sz="22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高一等级精度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的仪器或装置的测量结果作为近似真值标准仪器的测量标准误差</a:t>
            </a:r>
            <a:r>
              <a:rPr lang="en-US" altLang="zh-CN" sz="2200" dirty="0">
                <a:latin typeface="Tahoma" panose="020B0604030504040204" pitchFamily="34" charset="0"/>
                <a:ea typeface="宋体" panose="02010600030101010101" pitchFamily="2" charset="-122"/>
              </a:rPr>
              <a:t>&lt; </a:t>
            </a:r>
            <a:r>
              <a:rPr lang="en-US" altLang="zh-CN" sz="22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1/3</a:t>
            </a:r>
            <a:r>
              <a:rPr lang="en-US" altLang="zh-CN" sz="22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测量系统标准误差。</a:t>
            </a:r>
            <a:endParaRPr lang="zh-CN" altLang="en-US" sz="2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AutoShape 2"/>
          <p:cNvSpPr/>
          <p:nvPr/>
        </p:nvSpPr>
        <p:spPr>
          <a:xfrm>
            <a:off x="2787650" y="1493838"/>
            <a:ext cx="3476625" cy="822325"/>
          </a:xfrm>
          <a:prstGeom prst="cube">
            <a:avLst>
              <a:gd name="adj" fmla="val 10231"/>
            </a:avLst>
          </a:prstGeom>
          <a:gradFill rotWithShape="0">
            <a:gsLst>
              <a:gs pos="0">
                <a:srgbClr val="FFCCCC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r>
              <a:rPr lang="zh-CN" altLang="en-US" sz="44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440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28" name="AutoShape 3"/>
          <p:cNvSpPr/>
          <p:nvPr/>
        </p:nvSpPr>
        <p:spPr>
          <a:xfrm>
            <a:off x="730250" y="3457575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绝对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29" name="AutoShape 4"/>
          <p:cNvSpPr/>
          <p:nvPr/>
        </p:nvSpPr>
        <p:spPr>
          <a:xfrm>
            <a:off x="1892300" y="3457575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相对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7086600" y="3432175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粗大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4735513" y="3471863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系统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AutoShape 7"/>
          <p:cNvSpPr/>
          <p:nvPr/>
        </p:nvSpPr>
        <p:spPr>
          <a:xfrm>
            <a:off x="5910263" y="3457575"/>
            <a:ext cx="992187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随机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33" name="Line 8"/>
          <p:cNvSpPr/>
          <p:nvPr/>
        </p:nvSpPr>
        <p:spPr>
          <a:xfrm flipV="1">
            <a:off x="1225550" y="3028950"/>
            <a:ext cx="2338388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4" name="Line 9"/>
          <p:cNvSpPr/>
          <p:nvPr/>
        </p:nvSpPr>
        <p:spPr>
          <a:xfrm>
            <a:off x="1238250" y="3028950"/>
            <a:ext cx="0" cy="471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35" name="Line 10"/>
          <p:cNvSpPr/>
          <p:nvPr/>
        </p:nvSpPr>
        <p:spPr>
          <a:xfrm flipH="1">
            <a:off x="2387600" y="3028950"/>
            <a:ext cx="0" cy="4889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36" name="Line 14"/>
          <p:cNvSpPr/>
          <p:nvPr/>
        </p:nvSpPr>
        <p:spPr>
          <a:xfrm>
            <a:off x="2387600" y="2563813"/>
            <a:ext cx="21653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7" name="Line 15"/>
          <p:cNvSpPr/>
          <p:nvPr/>
        </p:nvSpPr>
        <p:spPr>
          <a:xfrm>
            <a:off x="4297363" y="2301875"/>
            <a:ext cx="0" cy="2428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8" name="Line 16"/>
          <p:cNvSpPr/>
          <p:nvPr/>
        </p:nvSpPr>
        <p:spPr>
          <a:xfrm flipH="1">
            <a:off x="2387600" y="2544763"/>
            <a:ext cx="0" cy="4841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9" name="Text Box 19"/>
          <p:cNvSpPr txBox="1"/>
          <p:nvPr/>
        </p:nvSpPr>
        <p:spPr>
          <a:xfrm>
            <a:off x="511175" y="2363788"/>
            <a:ext cx="15954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表示方法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Text Box 20"/>
          <p:cNvSpPr txBox="1"/>
          <p:nvPr/>
        </p:nvSpPr>
        <p:spPr>
          <a:xfrm>
            <a:off x="6889750" y="2363788"/>
            <a:ext cx="15065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性质特点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41" name="Line 22"/>
          <p:cNvSpPr/>
          <p:nvPr/>
        </p:nvSpPr>
        <p:spPr>
          <a:xfrm>
            <a:off x="4297363" y="2563813"/>
            <a:ext cx="20748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42" name="AutoShape 23"/>
          <p:cNvSpPr/>
          <p:nvPr/>
        </p:nvSpPr>
        <p:spPr>
          <a:xfrm>
            <a:off x="3055938" y="3460750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引用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2243" name="Line 29"/>
          <p:cNvSpPr/>
          <p:nvPr/>
        </p:nvSpPr>
        <p:spPr>
          <a:xfrm>
            <a:off x="3563938" y="3032125"/>
            <a:ext cx="0" cy="4953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44" name="Rectangle 25"/>
          <p:cNvSpPr>
            <a:spLocks noGrp="1"/>
          </p:cNvSpPr>
          <p:nvPr>
            <p:ph type="title"/>
          </p:nvPr>
        </p:nvSpPr>
        <p:spPr>
          <a:xfrm>
            <a:off x="730250" y="630238"/>
            <a:ext cx="3467100" cy="463550"/>
          </a:xfrm>
        </p:spPr>
        <p:txBody>
          <a:bodyPr vert="horz" wrap="square" lIns="90000" tIns="46800" rIns="90000" bIns="46800" anchor="ctr" anchorCtr="0">
            <a:spAutoFit/>
          </a:bodyPr>
          <a:p>
            <a:pPr algn="l" eaLnBrk="1" hangingPunct="1"/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、测量误差分类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30" name="Line 8"/>
          <p:cNvSpPr/>
          <p:nvPr/>
        </p:nvSpPr>
        <p:spPr>
          <a:xfrm flipV="1">
            <a:off x="5197475" y="3078163"/>
            <a:ext cx="233997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Line 9"/>
          <p:cNvSpPr/>
          <p:nvPr/>
        </p:nvSpPr>
        <p:spPr>
          <a:xfrm>
            <a:off x="5197475" y="3074988"/>
            <a:ext cx="0" cy="4714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Line 10"/>
          <p:cNvSpPr/>
          <p:nvPr/>
        </p:nvSpPr>
        <p:spPr>
          <a:xfrm flipH="1">
            <a:off x="6348413" y="3074988"/>
            <a:ext cx="0" cy="4889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Line 29"/>
          <p:cNvSpPr/>
          <p:nvPr/>
        </p:nvSpPr>
        <p:spPr>
          <a:xfrm>
            <a:off x="7524750" y="3078163"/>
            <a:ext cx="0" cy="4953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49" name="Line 16"/>
          <p:cNvSpPr/>
          <p:nvPr/>
        </p:nvSpPr>
        <p:spPr>
          <a:xfrm flipH="1">
            <a:off x="6348413" y="2582863"/>
            <a:ext cx="0" cy="4857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0" y="0"/>
          <a:ext cx="14287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39700" imgH="152400" progId="Equation.DSMT4">
                  <p:embed/>
                </p:oleObj>
              </mc:Choice>
              <mc:Fallback>
                <p:oleObj name="" r:id="rId1" imgW="139700" imgH="152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2875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8"/>
          <p:cNvSpPr/>
          <p:nvPr/>
        </p:nvSpPr>
        <p:spPr>
          <a:xfrm>
            <a:off x="0" y="335280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Rectangle 9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3256" name="Rectangle 10"/>
          <p:cNvSpPr/>
          <p:nvPr/>
        </p:nvSpPr>
        <p:spPr>
          <a:xfrm>
            <a:off x="0" y="33670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3"/>
          <p:cNvSpPr txBox="1"/>
          <p:nvPr/>
        </p:nvSpPr>
        <p:spPr>
          <a:xfrm>
            <a:off x="566738" y="4598988"/>
            <a:ext cx="7966075" cy="15700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p>
            <a:pPr eaLnBrk="1" hangingPunct="1"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har char="•"/>
            </a:pPr>
            <a:r>
              <a:rPr lang="en-US" altLang="zh-CN" sz="2400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真值可用</a:t>
            </a:r>
            <a:r>
              <a:rPr lang="zh-CN" altLang="en-US" sz="2400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高一级或数级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的标准仪器或计量器具所测得的数值代替。在不太严格的场合，也用仪器的多次测量值的</a:t>
            </a:r>
            <a:r>
              <a:rPr lang="zh-CN" altLang="en-US" sz="2400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均值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代替。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8" name="Rectangle 17"/>
          <p:cNvSpPr/>
          <p:nvPr/>
        </p:nvSpPr>
        <p:spPr>
          <a:xfrm>
            <a:off x="363538" y="414338"/>
            <a:ext cx="7793037" cy="828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r>
              <a:rPr lang="zh-CN" altLang="en-US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绝对误差</a:t>
            </a:r>
            <a:endParaRPr lang="zh-CN" altLang="en-US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53259" name="Rectangle 19"/>
          <p:cNvSpPr/>
          <p:nvPr/>
        </p:nvSpPr>
        <p:spPr>
          <a:xfrm>
            <a:off x="777875" y="1663700"/>
            <a:ext cx="7770813" cy="4651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测量所得到的测量值与其真值之间的差值。</a:t>
            </a:r>
            <a:endParaRPr lang="zh-CN" altLang="en-US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60" name="Object 21"/>
          <p:cNvGraphicFramePr>
            <a:graphicFrameLocks noChangeAspect="1"/>
          </p:cNvGraphicFramePr>
          <p:nvPr/>
        </p:nvGraphicFramePr>
        <p:xfrm>
          <a:off x="2513013" y="3441700"/>
          <a:ext cx="201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88900" imgH="114300" progId="Equation.DSMT4">
                  <p:embed/>
                </p:oleObj>
              </mc:Choice>
              <mc:Fallback>
                <p:oleObj name="" r:id="rId3" imgW="88900" imgH="114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3013" y="3441700"/>
                        <a:ext cx="201612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2"/>
          <p:cNvSpPr txBox="1"/>
          <p:nvPr/>
        </p:nvSpPr>
        <p:spPr>
          <a:xfrm>
            <a:off x="5518150" y="2546350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绝对误差</a:t>
            </a:r>
            <a:endParaRPr lang="zh-CN" altLang="en-US" sz="2000" dirty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Text Box 23"/>
          <p:cNvSpPr txBox="1"/>
          <p:nvPr/>
        </p:nvSpPr>
        <p:spPr>
          <a:xfrm>
            <a:off x="5518150" y="30416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测量值</a:t>
            </a:r>
            <a:endParaRPr lang="zh-CN" altLang="en-US" sz="20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Line 24"/>
          <p:cNvSpPr/>
          <p:nvPr/>
        </p:nvSpPr>
        <p:spPr>
          <a:xfrm flipV="1">
            <a:off x="3003550" y="32813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7" name="Line 25"/>
          <p:cNvSpPr/>
          <p:nvPr/>
        </p:nvSpPr>
        <p:spPr>
          <a:xfrm flipV="1">
            <a:off x="3003550" y="3282950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Line 26"/>
          <p:cNvSpPr/>
          <p:nvPr/>
        </p:nvSpPr>
        <p:spPr>
          <a:xfrm flipV="1">
            <a:off x="2366963" y="2862263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9" name="Line 27"/>
          <p:cNvSpPr/>
          <p:nvPr/>
        </p:nvSpPr>
        <p:spPr>
          <a:xfrm flipV="1">
            <a:off x="2366963" y="2849563"/>
            <a:ext cx="3151187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Text Box 28"/>
          <p:cNvSpPr txBox="1"/>
          <p:nvPr/>
        </p:nvSpPr>
        <p:spPr>
          <a:xfrm>
            <a:off x="4662488" y="3852863"/>
            <a:ext cx="350996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被测量的真值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，常用约定真值或相对真值代替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Line 29"/>
          <p:cNvSpPr/>
          <p:nvPr/>
        </p:nvSpPr>
        <p:spPr>
          <a:xfrm>
            <a:off x="3671888" y="3968750"/>
            <a:ext cx="0" cy="24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22" name="Line 30"/>
          <p:cNvSpPr/>
          <p:nvPr/>
        </p:nvSpPr>
        <p:spPr>
          <a:xfrm>
            <a:off x="3671888" y="421005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" name="Object 31"/>
          <p:cNvGraphicFramePr>
            <a:graphicFrameLocks noChangeAspect="1"/>
          </p:cNvGraphicFramePr>
          <p:nvPr/>
        </p:nvGraphicFramePr>
        <p:xfrm>
          <a:off x="2097088" y="3429000"/>
          <a:ext cx="18462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457200" imgH="139700" progId="Equation.DSMT4">
                  <p:embed/>
                </p:oleObj>
              </mc:Choice>
              <mc:Fallback>
                <p:oleObj name="" r:id="rId5" imgW="457200" imgH="139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7088" y="3429000"/>
                        <a:ext cx="1846262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charRg st="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charRg st="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746125" y="1493838"/>
            <a:ext cx="7605713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绝对误差与被测量的真值之比。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" name="Rectangle 6"/>
          <p:cNvSpPr/>
          <p:nvPr/>
        </p:nvSpPr>
        <p:spPr>
          <a:xfrm>
            <a:off x="336550" y="581025"/>
            <a:ext cx="8424863" cy="6175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相对误差</a:t>
            </a:r>
            <a:endParaRPr lang="zh-CN" altLang="en-US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2740025" y="2767013"/>
          <a:ext cx="2876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58800" imgH="254000" progId="Equation.DSMT4">
                  <p:embed/>
                </p:oleObj>
              </mc:Choice>
              <mc:Fallback>
                <p:oleObj name="" r:id="rId1" imgW="558800" imgH="254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0025" y="2767013"/>
                        <a:ext cx="287655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1420813" y="3576638"/>
          <a:ext cx="36560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88365" imgH="254000" progId="Equation.DSMT4">
                  <p:embed/>
                </p:oleObj>
              </mc:Choice>
              <mc:Fallback>
                <p:oleObj name="" r:id="rId3" imgW="888365" imgH="254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13" y="3576638"/>
                        <a:ext cx="3656012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8"/>
          <p:cNvSpPr txBox="1"/>
          <p:nvPr/>
        </p:nvSpPr>
        <p:spPr>
          <a:xfrm>
            <a:off x="6305550" y="1879600"/>
            <a:ext cx="20462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真值相对误差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29"/>
          <p:cNvSpPr txBox="1"/>
          <p:nvPr/>
        </p:nvSpPr>
        <p:spPr>
          <a:xfrm>
            <a:off x="6327775" y="2490788"/>
            <a:ext cx="1524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绝对误差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Line 30"/>
          <p:cNvSpPr/>
          <p:nvPr/>
        </p:nvSpPr>
        <p:spPr>
          <a:xfrm flipV="1">
            <a:off x="3806825" y="263207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1" name="Line 31"/>
          <p:cNvSpPr/>
          <p:nvPr/>
        </p:nvSpPr>
        <p:spPr>
          <a:xfrm flipV="1">
            <a:off x="3806825" y="2632075"/>
            <a:ext cx="2514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Line 32"/>
          <p:cNvSpPr/>
          <p:nvPr/>
        </p:nvSpPr>
        <p:spPr>
          <a:xfrm flipV="1">
            <a:off x="3176588" y="2146300"/>
            <a:ext cx="0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3" name="Line 33"/>
          <p:cNvSpPr/>
          <p:nvPr/>
        </p:nvSpPr>
        <p:spPr>
          <a:xfrm flipV="1">
            <a:off x="3176588" y="2133600"/>
            <a:ext cx="3151187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34"/>
          <p:cNvSpPr/>
          <p:nvPr/>
        </p:nvSpPr>
        <p:spPr>
          <a:xfrm>
            <a:off x="4284663" y="3424238"/>
            <a:ext cx="2036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5" name="Text Box 35"/>
          <p:cNvSpPr txBox="1"/>
          <p:nvPr/>
        </p:nvSpPr>
        <p:spPr>
          <a:xfrm>
            <a:off x="6327775" y="3127375"/>
            <a:ext cx="17653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约定真值或近似真值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36"/>
          <p:cNvSpPr txBox="1"/>
          <p:nvPr/>
        </p:nvSpPr>
        <p:spPr>
          <a:xfrm>
            <a:off x="6327775" y="4071938"/>
            <a:ext cx="1524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仪器示值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37"/>
          <p:cNvSpPr/>
          <p:nvPr/>
        </p:nvSpPr>
        <p:spPr>
          <a:xfrm>
            <a:off x="4076700" y="4338638"/>
            <a:ext cx="2228850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8" name="Text Box 39"/>
          <p:cNvSpPr txBox="1"/>
          <p:nvPr/>
        </p:nvSpPr>
        <p:spPr>
          <a:xfrm>
            <a:off x="881063" y="5454650"/>
            <a:ext cx="711041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sz="2400" dirty="0"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在实际测量中，相对误差主要用来</a:t>
            </a: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评价测量结果的准确度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，相对误差越小准确度愈高。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Line 40"/>
          <p:cNvSpPr/>
          <p:nvPr/>
        </p:nvSpPr>
        <p:spPr>
          <a:xfrm flipV="1">
            <a:off x="3132138" y="5013325"/>
            <a:ext cx="3241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41"/>
          <p:cNvSpPr/>
          <p:nvPr/>
        </p:nvSpPr>
        <p:spPr>
          <a:xfrm>
            <a:off x="3132138" y="4386263"/>
            <a:ext cx="0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21" name="Text Box 44"/>
          <p:cNvSpPr txBox="1"/>
          <p:nvPr/>
        </p:nvSpPr>
        <p:spPr>
          <a:xfrm>
            <a:off x="6416675" y="4767263"/>
            <a:ext cx="20431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示值相对误差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5" grpId="0"/>
      <p:bldP spid="16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8"/>
          <p:cNvSpPr txBox="1"/>
          <p:nvPr/>
        </p:nvSpPr>
        <p:spPr>
          <a:xfrm>
            <a:off x="2862263" y="549275"/>
            <a:ext cx="4611687" cy="47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Rectangle 9"/>
          <p:cNvSpPr/>
          <p:nvPr/>
        </p:nvSpPr>
        <p:spPr>
          <a:xfrm>
            <a:off x="304800" y="579438"/>
            <a:ext cx="8424863" cy="6175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引用误差</a:t>
            </a:r>
            <a:endParaRPr lang="zh-CN" altLang="en-US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11"/>
          <p:cNvSpPr txBox="1"/>
          <p:nvPr/>
        </p:nvSpPr>
        <p:spPr>
          <a:xfrm>
            <a:off x="650875" y="1309688"/>
            <a:ext cx="8578850" cy="549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绝对误差与测量仪表的满量程的百分比。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Rectangle 12"/>
          <p:cNvSpPr/>
          <p:nvPr/>
        </p:nvSpPr>
        <p:spPr>
          <a:xfrm>
            <a:off x="0" y="32527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035175" y="2066925"/>
          <a:ext cx="23193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75665" imgH="393700" progId="Equation.DSMT4">
                  <p:embed/>
                </p:oleObj>
              </mc:Choice>
              <mc:Fallback>
                <p:oleObj name="" r:id="rId1" imgW="875665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5175" y="2066925"/>
                        <a:ext cx="2319338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/>
          <p:nvPr/>
        </p:nvSpPr>
        <p:spPr>
          <a:xfrm>
            <a:off x="4616450" y="2619375"/>
            <a:ext cx="3276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该标称范围（或量程）上限 </a:t>
            </a:r>
            <a:endParaRPr lang="zh-CN" altLang="en-US" sz="20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17"/>
          <p:cNvSpPr txBox="1"/>
          <p:nvPr/>
        </p:nvSpPr>
        <p:spPr>
          <a:xfrm>
            <a:off x="4616450" y="33401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引用误差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ine 18"/>
          <p:cNvSpPr/>
          <p:nvPr/>
        </p:nvSpPr>
        <p:spPr>
          <a:xfrm flipV="1">
            <a:off x="3221038" y="2247900"/>
            <a:ext cx="1395412" cy="11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Line 19"/>
          <p:cNvSpPr/>
          <p:nvPr/>
        </p:nvSpPr>
        <p:spPr>
          <a:xfrm>
            <a:off x="3357563" y="287655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Text Box 20"/>
          <p:cNvSpPr txBox="1"/>
          <p:nvPr/>
        </p:nvSpPr>
        <p:spPr>
          <a:xfrm>
            <a:off x="4616450" y="1989138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仪表示值的绝对误差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Line 21"/>
          <p:cNvSpPr/>
          <p:nvPr/>
        </p:nvSpPr>
        <p:spPr>
          <a:xfrm>
            <a:off x="2141538" y="275907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Line 22"/>
          <p:cNvSpPr/>
          <p:nvPr/>
        </p:nvSpPr>
        <p:spPr>
          <a:xfrm>
            <a:off x="2141538" y="3597275"/>
            <a:ext cx="24749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946275" y="4614863"/>
          <a:ext cx="28241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066800" imgH="431800" progId="Equation.DSMT4">
                  <p:embed/>
                </p:oleObj>
              </mc:Choice>
              <mc:Fallback>
                <p:oleObj name="" r:id="rId3" imgW="10668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6275" y="4614863"/>
                        <a:ext cx="2824163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/>
          <p:nvPr/>
        </p:nvSpPr>
        <p:spPr>
          <a:xfrm>
            <a:off x="4914900" y="5294313"/>
            <a:ext cx="3276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该标称范围（或量程）上限 </a:t>
            </a:r>
            <a:endParaRPr lang="zh-CN" altLang="en-US" sz="20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 Box 8"/>
          <p:cNvSpPr txBox="1"/>
          <p:nvPr/>
        </p:nvSpPr>
        <p:spPr>
          <a:xfrm>
            <a:off x="5140325" y="592455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引用误差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Line 9"/>
          <p:cNvSpPr/>
          <p:nvPr/>
        </p:nvSpPr>
        <p:spPr>
          <a:xfrm flipV="1">
            <a:off x="3384550" y="4845050"/>
            <a:ext cx="1395413" cy="11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Line 10"/>
          <p:cNvSpPr/>
          <p:nvPr/>
        </p:nvSpPr>
        <p:spPr>
          <a:xfrm>
            <a:off x="3521075" y="54737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Text Box 11"/>
          <p:cNvSpPr txBox="1"/>
          <p:nvPr/>
        </p:nvSpPr>
        <p:spPr>
          <a:xfrm>
            <a:off x="4902200" y="4303713"/>
            <a:ext cx="3200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仪器标称范围（或量程）内的最大绝对误差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Line 12"/>
          <p:cNvSpPr/>
          <p:nvPr/>
        </p:nvSpPr>
        <p:spPr>
          <a:xfrm>
            <a:off x="2305050" y="535622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Line 13"/>
          <p:cNvSpPr/>
          <p:nvPr/>
        </p:nvSpPr>
        <p:spPr>
          <a:xfrm>
            <a:off x="2305050" y="619442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矩形 24"/>
          <p:cNvSpPr/>
          <p:nvPr/>
        </p:nvSpPr>
        <p:spPr>
          <a:xfrm>
            <a:off x="625475" y="3895725"/>
            <a:ext cx="2349500" cy="609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最大引用误差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6" grpId="1" build="allAtOnce"/>
      <p:bldP spid="9" grpId="0"/>
      <p:bldP spid="10" grpId="0"/>
      <p:bldP spid="13" grpId="0"/>
      <p:bldP spid="18" grpId="0"/>
      <p:bldP spid="19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60668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机器人传感器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b="0" dirty="0"/>
              <a:t>机器人常用</a:t>
            </a:r>
            <a:r>
              <a:rPr lang="zh-CN" altLang="en-US" sz="2400" b="0" u="sng" dirty="0">
                <a:hlinkClick r:id="rId1"/>
              </a:rPr>
              <a:t>传感器</a:t>
            </a:r>
            <a:r>
              <a:rPr lang="zh-CN" altLang="en-US" sz="2400" b="0" u="sng" dirty="0"/>
              <a:t>：</a:t>
            </a:r>
            <a:r>
              <a:rPr lang="zh-CN" altLang="en-US" sz="2400" b="0" dirty="0"/>
              <a:t>根据检测对象的不同可分为内部传感器和外部传感器。</a:t>
            </a:r>
            <a:endParaRPr lang="en-US" altLang="zh-CN" sz="2400" b="0" dirty="0"/>
          </a:p>
          <a:p>
            <a:r>
              <a:rPr lang="zh-CN" altLang="en-US" sz="2400" b="0" dirty="0"/>
              <a:t>内部传感器主要用来检测机器人本身状态（如手臂间角度），多为检测位置和角度的传感器。</a:t>
            </a:r>
            <a:endParaRPr lang="en-US" altLang="zh-CN" sz="2400" b="0" dirty="0"/>
          </a:p>
          <a:p>
            <a:r>
              <a:rPr lang="zh-CN" altLang="en-US" sz="2400" b="0" dirty="0"/>
              <a:t>外部传感器主要用来检测机器人所处环境（如是什么物体，离物体的距离有多远等）及状况（如抓取的物体是否滑落）的传感器。具体有物体识别传感器、物体探伤传感器、接近觉传感器、距离传感器、力觉传感器，听觉传感器等</a:t>
            </a:r>
            <a:endParaRPr lang="zh-CN" altLang="en-US" sz="2400" dirty="0"/>
          </a:p>
        </p:txBody>
      </p:sp>
      <p:pic>
        <p:nvPicPr>
          <p:cNvPr id="21512" name="图片 215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71775" y="4293235"/>
            <a:ext cx="5639435" cy="2345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8"/>
          <p:cNvSpPr/>
          <p:nvPr/>
        </p:nvSpPr>
        <p:spPr>
          <a:xfrm>
            <a:off x="261938" y="687388"/>
            <a:ext cx="8424862" cy="5730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仪表的准确度等级</a:t>
            </a:r>
            <a:endParaRPr lang="zh-CN" altLang="en-US" dirty="0">
              <a:solidFill>
                <a:srgbClr val="13398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393700" y="1281113"/>
            <a:ext cx="8453438" cy="4524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buChar char="•"/>
            </a:pP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测量仪表的准确度等级是</a:t>
            </a: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按照最大引用误差进行分级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的。</a:t>
            </a:r>
            <a:endParaRPr lang="en-US" altLang="zh-CN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测量指示仪表的精度等级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分为：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5.0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七个等级。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对应的引用误差分别为：</a:t>
            </a:r>
            <a:endParaRPr lang="zh-CN" altLang="en-US" sz="24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％、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0.2%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0.5%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1.5%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2.5%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5.0%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400" dirty="0">
              <a:solidFill>
                <a:schemeClr val="tx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检测仪器的精度等级由生产厂商根据其最大引用误差的大小并以“选大不选小”的原则就近套用上述精度等级得到。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charRg st="14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charRg st="14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7225" y="1916113"/>
            <a:ext cx="7488238" cy="1114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一个电压表，其满量程为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，若其最大误差出现在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50V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处且为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0.12V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，则最大引用误差：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2225" y="3222625"/>
          <a:ext cx="52212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298700" imgH="431800" progId="Equation.DSMT4">
                  <p:embed/>
                </p:oleObj>
              </mc:Choice>
              <mc:Fallback>
                <p:oleObj name="" r:id="rId1" imgW="2298700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2225" y="3222625"/>
                        <a:ext cx="52212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/>
          <p:nvPr/>
        </p:nvSpPr>
        <p:spPr>
          <a:xfrm>
            <a:off x="881063" y="4481513"/>
            <a:ext cx="4203700" cy="6032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>
              <a:lnSpc>
                <a:spcPct val="140000"/>
              </a:lnSpc>
            </a:pP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则可以确定仪表等级为</a:t>
            </a:r>
            <a:r>
              <a:rPr lang="en-US" altLang="zh-CN" sz="2400" dirty="0">
                <a:latin typeface="Garamond" panose="02020404030301010803" pitchFamily="18" charset="0"/>
                <a:ea typeface="宋体" panose="02010600030101010101" pitchFamily="2" charset="-122"/>
              </a:rPr>
              <a:t>0.2</a:t>
            </a:r>
            <a:r>
              <a:rPr lang="zh-CN" altLang="en-US" sz="2400" dirty="0">
                <a:latin typeface="Garamond" panose="02020404030301010803" pitchFamily="18" charset="0"/>
                <a:ea typeface="宋体" panose="02010600030101010101" pitchFamily="2" charset="-122"/>
              </a:rPr>
              <a:t>级。</a:t>
            </a:r>
            <a:endParaRPr lang="zh-CN" altLang="en-US" sz="24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7350" name="Text Box 7"/>
          <p:cNvSpPr txBox="1"/>
          <p:nvPr/>
        </p:nvSpPr>
        <p:spPr>
          <a:xfrm>
            <a:off x="568325" y="1042988"/>
            <a:ext cx="33226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例 </a:t>
            </a: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】</a:t>
            </a:r>
            <a:endParaRPr lang="en-US" altLang="zh-CN" sz="2400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Text Box 2"/>
          <p:cNvSpPr txBox="1"/>
          <p:nvPr/>
        </p:nvSpPr>
        <p:spPr>
          <a:xfrm>
            <a:off x="390525" y="714375"/>
            <a:ext cx="33226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例 </a:t>
            </a: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】</a:t>
            </a:r>
            <a:endParaRPr lang="en-US" altLang="zh-CN" sz="2400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468313" y="1268413"/>
            <a:ext cx="8370887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级电压表，满度值（标称范围上限）为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，求测量值分别为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时的绝对误差和相对误差。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38325" y="2589213"/>
          <a:ext cx="62023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470910" imgH="177165" progId="Equation.DSMT4">
                  <p:embed/>
                </p:oleObj>
              </mc:Choice>
              <mc:Fallback>
                <p:oleObj name="" r:id="rId1" imgW="3470910" imgH="1771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8325" y="2589213"/>
                        <a:ext cx="620236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/>
          <p:nvPr/>
        </p:nvSpPr>
        <p:spPr>
          <a:xfrm>
            <a:off x="1585913" y="20843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根据题意得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928688" y="2968625"/>
            <a:ext cx="44307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最大绝对误差为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917575" y="3503613"/>
          <a:ext cx="7077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181985" imgH="177165" progId="Equation.DSMT4">
                  <p:embed/>
                </p:oleObj>
              </mc:Choice>
              <mc:Fallback>
                <p:oleObj name="" r:id="rId3" imgW="3181985" imgH="1771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7575" y="3503613"/>
                        <a:ext cx="707707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/>
          <p:nvPr/>
        </p:nvSpPr>
        <p:spPr>
          <a:xfrm>
            <a:off x="746125" y="40878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他们的相对误差分别为：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037013" y="4027488"/>
          <a:ext cx="47990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566035" imgH="382270" progId="Equation.DSMT4">
                  <p:embed/>
                </p:oleObj>
              </mc:Choice>
              <mc:Fallback>
                <p:oleObj name="" r:id="rId5" imgW="2566035" imgH="38227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7013" y="4027488"/>
                        <a:ext cx="4799012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087813" y="4749800"/>
          <a:ext cx="48402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724785" imgH="382270" progId="Equation.DSMT4">
                  <p:embed/>
                </p:oleObj>
              </mc:Choice>
              <mc:Fallback>
                <p:oleObj name="" r:id="rId7" imgW="2724785" imgH="38227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87813" y="4749800"/>
                        <a:ext cx="4840287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016375" y="5438775"/>
          <a:ext cx="4724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575560" imgH="382270" progId="Equation.DSMT4">
                  <p:embed/>
                </p:oleObj>
              </mc:Choice>
              <mc:Fallback>
                <p:oleObj name="" r:id="rId9" imgW="2575560" imgH="38227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16375" y="5438775"/>
                        <a:ext cx="47244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2"/>
          <p:cNvSpPr/>
          <p:nvPr/>
        </p:nvSpPr>
        <p:spPr>
          <a:xfrm>
            <a:off x="368300" y="4676775"/>
            <a:ext cx="3048000" cy="1295400"/>
          </a:xfrm>
          <a:prstGeom prst="wedgeRoundRectCallout">
            <a:avLst>
              <a:gd name="adj1" fmla="val 74375"/>
              <a:gd name="adj2" fmla="val -526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320675" y="4676775"/>
            <a:ext cx="3048000" cy="1249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可见，在同一标称范围内，测量值越小，其相对误差越大。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368300" y="2079625"/>
            <a:ext cx="1247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4" grpId="0" animBg="1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AutoShape 2"/>
          <p:cNvSpPr/>
          <p:nvPr/>
        </p:nvSpPr>
        <p:spPr>
          <a:xfrm>
            <a:off x="2787650" y="1493838"/>
            <a:ext cx="3476625" cy="822325"/>
          </a:xfrm>
          <a:prstGeom prst="cube">
            <a:avLst>
              <a:gd name="adj" fmla="val 10231"/>
            </a:avLst>
          </a:prstGeom>
          <a:gradFill rotWithShape="0">
            <a:gsLst>
              <a:gs pos="0">
                <a:srgbClr val="FFCCCC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sz="3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r>
              <a:rPr lang="zh-CN" altLang="en-US" sz="44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440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6" name="AutoShape 3"/>
          <p:cNvSpPr/>
          <p:nvPr/>
        </p:nvSpPr>
        <p:spPr>
          <a:xfrm>
            <a:off x="730250" y="3457575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绝对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7" name="AutoShape 4"/>
          <p:cNvSpPr/>
          <p:nvPr/>
        </p:nvSpPr>
        <p:spPr>
          <a:xfrm>
            <a:off x="1892300" y="3457575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相对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8" name="AutoShape 5"/>
          <p:cNvSpPr/>
          <p:nvPr/>
        </p:nvSpPr>
        <p:spPr>
          <a:xfrm>
            <a:off x="7086600" y="3432175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粗大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9" name="AutoShape 6"/>
          <p:cNvSpPr/>
          <p:nvPr/>
        </p:nvSpPr>
        <p:spPr>
          <a:xfrm>
            <a:off x="4735513" y="3471863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系统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00" name="AutoShape 7"/>
          <p:cNvSpPr/>
          <p:nvPr/>
        </p:nvSpPr>
        <p:spPr>
          <a:xfrm>
            <a:off x="5910263" y="3457575"/>
            <a:ext cx="992187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随机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01" name="Line 8"/>
          <p:cNvSpPr/>
          <p:nvPr/>
        </p:nvSpPr>
        <p:spPr>
          <a:xfrm flipV="1">
            <a:off x="1225550" y="3028950"/>
            <a:ext cx="2338388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2" name="Line 9"/>
          <p:cNvSpPr/>
          <p:nvPr/>
        </p:nvSpPr>
        <p:spPr>
          <a:xfrm>
            <a:off x="1238250" y="3028950"/>
            <a:ext cx="0" cy="471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3" name="Line 10"/>
          <p:cNvSpPr/>
          <p:nvPr/>
        </p:nvSpPr>
        <p:spPr>
          <a:xfrm flipH="1">
            <a:off x="2387600" y="3028950"/>
            <a:ext cx="0" cy="4889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04" name="Line 14"/>
          <p:cNvSpPr/>
          <p:nvPr/>
        </p:nvSpPr>
        <p:spPr>
          <a:xfrm>
            <a:off x="2387600" y="2563813"/>
            <a:ext cx="21653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5" name="Line 15"/>
          <p:cNvSpPr/>
          <p:nvPr/>
        </p:nvSpPr>
        <p:spPr>
          <a:xfrm>
            <a:off x="4297363" y="2301875"/>
            <a:ext cx="0" cy="2428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6" name="Line 16"/>
          <p:cNvSpPr/>
          <p:nvPr/>
        </p:nvSpPr>
        <p:spPr>
          <a:xfrm flipH="1">
            <a:off x="2387600" y="2544763"/>
            <a:ext cx="0" cy="4841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7" name="Text Box 19"/>
          <p:cNvSpPr txBox="1"/>
          <p:nvPr/>
        </p:nvSpPr>
        <p:spPr>
          <a:xfrm>
            <a:off x="511175" y="2363788"/>
            <a:ext cx="15954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表示方法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08" name="Text Box 20"/>
          <p:cNvSpPr txBox="1"/>
          <p:nvPr/>
        </p:nvSpPr>
        <p:spPr>
          <a:xfrm>
            <a:off x="6889750" y="2363788"/>
            <a:ext cx="15065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性质特点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09" name="Line 22"/>
          <p:cNvSpPr/>
          <p:nvPr/>
        </p:nvSpPr>
        <p:spPr>
          <a:xfrm>
            <a:off x="4297363" y="2563813"/>
            <a:ext cx="20748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10" name="AutoShape 23"/>
          <p:cNvSpPr/>
          <p:nvPr/>
        </p:nvSpPr>
        <p:spPr>
          <a:xfrm>
            <a:off x="3055938" y="3460750"/>
            <a:ext cx="990600" cy="1403350"/>
          </a:xfrm>
          <a:prstGeom prst="cube">
            <a:avLst>
              <a:gd name="adj" fmla="val 8870"/>
            </a:avLst>
          </a:prstGeom>
          <a:gradFill rotWithShape="0">
            <a:gsLst>
              <a:gs pos="0">
                <a:srgbClr val="FF9966"/>
              </a:gs>
              <a:gs pos="100000">
                <a:srgbClr val="FFF3EB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引用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误差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411" name="Line 29"/>
          <p:cNvSpPr/>
          <p:nvPr/>
        </p:nvSpPr>
        <p:spPr>
          <a:xfrm>
            <a:off x="3563938" y="3032125"/>
            <a:ext cx="0" cy="4953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2" name="Rectangle 25"/>
          <p:cNvSpPr>
            <a:spLocks noGrp="1"/>
          </p:cNvSpPr>
          <p:nvPr>
            <p:ph type="title"/>
          </p:nvPr>
        </p:nvSpPr>
        <p:spPr>
          <a:xfrm>
            <a:off x="579438" y="727075"/>
            <a:ext cx="3467100" cy="525463"/>
          </a:xfrm>
        </p:spPr>
        <p:txBody>
          <a:bodyPr vert="horz" wrap="square" lIns="90000" tIns="46800" rIns="90000" bIns="46800" anchor="ctr" anchorCtr="0">
            <a:spAutoFit/>
          </a:bodyPr>
          <a:p>
            <a:pPr algn="l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、测量误差分类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59413" name="Line 8"/>
          <p:cNvSpPr/>
          <p:nvPr/>
        </p:nvSpPr>
        <p:spPr>
          <a:xfrm flipV="1">
            <a:off x="5197475" y="3078163"/>
            <a:ext cx="233997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14" name="Line 9"/>
          <p:cNvSpPr/>
          <p:nvPr/>
        </p:nvSpPr>
        <p:spPr>
          <a:xfrm>
            <a:off x="5197475" y="3074988"/>
            <a:ext cx="0" cy="4714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5" name="Line 10"/>
          <p:cNvSpPr/>
          <p:nvPr/>
        </p:nvSpPr>
        <p:spPr>
          <a:xfrm flipH="1">
            <a:off x="6348413" y="3074988"/>
            <a:ext cx="0" cy="4889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6" name="Line 29"/>
          <p:cNvSpPr/>
          <p:nvPr/>
        </p:nvSpPr>
        <p:spPr>
          <a:xfrm>
            <a:off x="7524750" y="3078163"/>
            <a:ext cx="0" cy="4953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7" name="Line 16"/>
          <p:cNvSpPr/>
          <p:nvPr/>
        </p:nvSpPr>
        <p:spPr>
          <a:xfrm flipH="1">
            <a:off x="6348413" y="2582863"/>
            <a:ext cx="0" cy="4857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Text Box 2"/>
          <p:cNvSpPr txBox="1"/>
          <p:nvPr/>
        </p:nvSpPr>
        <p:spPr>
          <a:xfrm>
            <a:off x="3635375" y="895350"/>
            <a:ext cx="17287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系统误差</a:t>
            </a:r>
            <a:endParaRPr lang="zh-CN" altLang="en-US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1504950" y="1754188"/>
            <a:ext cx="6954838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在同一测量条件下，多次重复测量同一量时绝对值和符号都保持不变，或在测量条件改变时按一定规律变化的误差。简称系差。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530225" y="231298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530225" y="4384675"/>
            <a:ext cx="1266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来源： </a:t>
            </a:r>
            <a:endParaRPr lang="zh-CN" altLang="en-US" sz="24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1606550" y="3576638"/>
            <a:ext cx="6480175" cy="20716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基本误差：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测量设备不准确或准确度等级不高。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附加误差：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偏离额定工作条件所产生的误差。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方法误差：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测量方法、理论不完善所带来的误差。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人员误差：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试验人员测量素质不高产生的误差。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1663" y="657225"/>
            <a:ext cx="77914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系统误差特征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808163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系统误差表明了一个测量结果偏离真值或实际值的程度。系差越小，测量就越准确。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大小、方向恒定不变或按一定规律变化。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可再现，可以预测。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用理论分析、实验验证查找原因 →   可修正。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4"/>
          <p:cNvSpPr txBox="1"/>
          <p:nvPr/>
        </p:nvSpPr>
        <p:spPr>
          <a:xfrm>
            <a:off x="636588" y="1654175"/>
            <a:ext cx="1447800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1684338" y="1646238"/>
            <a:ext cx="6792912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在同一测量条件下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多次测量同一量值时（</a:t>
            </a: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等精度测量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），绝对值和符号以不可确定的方式变化的误差，又称为偶然误差，简称随差。  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636588" y="2984500"/>
            <a:ext cx="1676400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来源：</a:t>
            </a:r>
            <a:endParaRPr lang="zh-CN" altLang="en-US" sz="2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1684338" y="3030538"/>
            <a:ext cx="6423025" cy="2630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多种因素造成的许多微小误差的综合。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fol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测量装置本身因素；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信号处理电路的随机噪声等。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fol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实验环境的偶然性微小变化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：温度波动、噪声干扰、电磁场微变、电源电压的随机起伏、地面振动，热起伏、空气扰动、大地微震等。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fol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人为因素：</a:t>
            </a:r>
            <a:r>
              <a:rPr lang="zh-CN" altLang="en-US" sz="2200" dirty="0">
                <a:latin typeface="Garamond" panose="02020404030301010803" pitchFamily="18" charset="0"/>
                <a:ea typeface="宋体" panose="02010600030101010101" pitchFamily="2" charset="-122"/>
              </a:rPr>
              <a:t>人员测量人员感官等。</a:t>
            </a:r>
            <a:endParaRPr lang="zh-CN" altLang="en-US" sz="2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 bwMode="auto">
          <a:xfrm>
            <a:off x="684213" y="636588"/>
            <a:ext cx="7793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随机误差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j-ea"/>
              <a:cs typeface="+mj-cs"/>
            </a:endParaRPr>
          </a:p>
        </p:txBody>
      </p:sp>
      <p:sp>
        <p:nvSpPr>
          <p:cNvPr id="62471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r" eaLnBrk="1" hangingPunct="1"/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charRg st="4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charRg st="4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charRg st="10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7850" y="1571625"/>
            <a:ext cx="8064500" cy="51752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例：对一不变的电压在相同情况下，多次测量得到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1.235V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1.237V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1.234V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1.236V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1.235V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1.237V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在测量中，随机误差是不可避免的。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单次测量的随差没有规律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，随机误差的大小、方向均随机不定，不可预见，不可修正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多次测量，测量值和随机误差的总体服从概率统计规律，大多数服从正态分布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可用概率统计的方法处理测量数据，对随机误差的总体大小及分布做出估计，并采取适当措施减小随机误差对测量结果的影响。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3492" name="Rectangle 14"/>
          <p:cNvSpPr>
            <a:spLocks noGrp="1"/>
          </p:cNvSpPr>
          <p:nvPr>
            <p:ph type="title"/>
          </p:nvPr>
        </p:nvSpPr>
        <p:spPr>
          <a:xfrm>
            <a:off x="1042988" y="765175"/>
            <a:ext cx="7132637" cy="612775"/>
          </a:xfrm>
        </p:spPr>
        <p:txBody>
          <a:bodyPr vert="horz" wrap="square" lIns="91440" tIns="45720" rIns="91440" bIns="45720" anchor="b" anchorCtr="0"/>
          <a:p>
            <a:r>
              <a:rPr lang="zh-CN" altLang="en-US" sz="2800" dirty="0">
                <a:latin typeface="楷体_GB2312" pitchFamily="49" charset="-122"/>
              </a:rPr>
              <a:t>随机误差特征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charRg st="8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charRg st="8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charRg st="12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charRg st="12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charRg st="16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charRg st="16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Text Box 2"/>
          <p:cNvSpPr txBox="1"/>
          <p:nvPr/>
        </p:nvSpPr>
        <p:spPr>
          <a:xfrm>
            <a:off x="3573463" y="890588"/>
            <a:ext cx="17907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粗大误差</a:t>
            </a:r>
            <a:endParaRPr lang="zh-CN" altLang="en-US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1763713" y="1627188"/>
            <a:ext cx="63246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一种明显歪曲试验结果的误差。又称为疏忽误差、过失误差或简称粗差。  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684213" y="1631950"/>
            <a:ext cx="1447800" cy="43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endParaRPr lang="zh-CN" altLang="en-US" sz="2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684213" y="2754313"/>
            <a:ext cx="1851025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来源：</a:t>
            </a:r>
            <a:endParaRPr lang="zh-CN" altLang="en-US" sz="22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1770063" y="2765425"/>
            <a:ext cx="6886575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某些偶尔突发性的异常因素或疏忽所致。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7"/>
          <p:cNvSpPr txBox="1"/>
          <p:nvPr/>
        </p:nvSpPr>
        <p:spPr>
          <a:xfrm>
            <a:off x="684213" y="3297238"/>
            <a:ext cx="7743825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操作不当，疏忽大意和错误（如未按规程操作、读错读数或单位、记录或计算错误等）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684213" y="4249738"/>
            <a:ext cx="776287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环境条件的突然变化（如电源电压突然增高或降低、雷电干扰、机械冲击和振动等）。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755650" y="5138738"/>
            <a:ext cx="7743825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由于该误差很大，明显歪曲了测量结果。故应按照一定的准则进行判别，将含有粗大误差的测量数据（称为坏值或异常值）予以剔除。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5"/>
          <p:cNvSpPr>
            <a:spLocks noGrp="1"/>
          </p:cNvSpPr>
          <p:nvPr>
            <p:ph type="title"/>
          </p:nvPr>
        </p:nvSpPr>
        <p:spPr>
          <a:xfrm>
            <a:off x="755650" y="981075"/>
            <a:ext cx="4005263" cy="525463"/>
          </a:xfrm>
        </p:spPr>
        <p:txBody>
          <a:bodyPr vert="horz" wrap="square" lIns="90000" tIns="46800" rIns="90000" bIns="46800" anchor="ctr" anchorCtr="0">
            <a:spAutoFit/>
          </a:bodyPr>
          <a:p>
            <a:pPr algn="l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宋体" panose="02010600030101010101" pitchFamily="2" charset="-122"/>
              </a:rPr>
              <a:t>、测量误差减小的方法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26" name="Text Box 3"/>
          <p:cNvSpPr txBox="1"/>
          <p:nvPr/>
        </p:nvSpPr>
        <p:spPr>
          <a:xfrm>
            <a:off x="2362200" y="2205038"/>
            <a:ext cx="6324600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系统误差的减小方法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随机误差的减小方法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粗大误差的剔除方法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2203450" y="820738"/>
            <a:ext cx="4879975" cy="72072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第一章 绪   论</a:t>
            </a:r>
            <a:endParaRPr lang="zh-CN" altLang="en-US" dirty="0"/>
          </a:p>
        </p:txBody>
      </p:sp>
      <p:sp>
        <p:nvSpPr>
          <p:cNvPr id="180227" name="Rectangle 3"/>
          <p:cNvSpPr/>
          <p:nvPr/>
        </p:nvSpPr>
        <p:spPr>
          <a:xfrm>
            <a:off x="1404938" y="1385888"/>
            <a:ext cx="6767512" cy="4203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endParaRPr lang="zh-CN" altLang="en-US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Tahoma" panose="020B0604030504040204" pitchFamily="34" charset="0"/>
              </a:rPr>
              <a:t>理解测试的含义</a:t>
            </a:r>
            <a:endParaRPr lang="zh-CN" altLang="en-US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Tahoma" panose="020B0604030504040204" pitchFamily="34" charset="0"/>
              </a:rPr>
              <a:t>理解测量的分类及选择</a:t>
            </a:r>
            <a:endParaRPr lang="en-US" altLang="zh-CN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Tahoma" panose="020B0604030504040204" pitchFamily="34" charset="0"/>
              </a:rPr>
              <a:t>理解测量误差的概念、分类</a:t>
            </a:r>
            <a:endParaRPr lang="en-US" altLang="zh-CN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Tahoma" panose="020B0604030504040204" pitchFamily="34" charset="0"/>
              </a:rPr>
              <a:t>理解测试系统的基本原理及过程</a:t>
            </a:r>
            <a:endParaRPr lang="en-US" altLang="zh-CN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Tahoma" panose="020B0604030504040204" pitchFamily="34" charset="0"/>
              </a:rPr>
              <a:t>了解测试技术在工程中的应用</a:t>
            </a:r>
            <a:endParaRPr lang="zh-CN" altLang="en-US" dirty="0">
              <a:latin typeface="Tahoma" panose="020B0604030504040204" pitchFamily="34" charset="0"/>
            </a:endParaRPr>
          </a:p>
          <a:p>
            <a:pPr marL="457200" lvl="1" indent="0"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Tahoma" panose="020B0604030504040204" pitchFamily="34" charset="0"/>
              </a:rPr>
              <a:t>了解测试技术的发展趋势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1547813" y="1989138"/>
            <a:ext cx="6481762" cy="3824287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 anchorCtr="0">
            <a:spAutoFit/>
          </a:bodyPr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1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charRg st="1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charRg st="1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27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227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6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27">
                                            <p:txEl>
                                              <p:charRg st="6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0227">
                                            <p:txEl>
                                              <p:charRg st="6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ldLvl="2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Text Box 2"/>
          <p:cNvSpPr txBox="1"/>
          <p:nvPr/>
        </p:nvSpPr>
        <p:spPr>
          <a:xfrm>
            <a:off x="773113" y="1052513"/>
            <a:ext cx="44656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系统误差的减小方法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1295400" y="2133600"/>
            <a:ext cx="579755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）从产生系统误差的根源上采取措施。</a:t>
            </a: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）引入修正值进行校正。</a:t>
            </a: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endParaRPr lang="en-US" altLang="zh-CN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）利用特殊的测量方法消除。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617538"/>
            <a:ext cx="6070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1)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从产生系统误差的根源上采取措施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322388"/>
            <a:ext cx="8497888" cy="5408613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方法误差和理论误差：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所采用的测量方法和计算方法是否正确，有无理论误差；选择合理的测量方法，设计正确的测量步骤。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基本误差：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选择准确度等级高的仪器设备；所用量具仪器是否处于正常工作状态，是否经过检定，检定证书是否在有效期内。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附加误差：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使仪器设备工作在其规定的工作条件下，如温度、振动、尘污、气流等；使用前正确调零、预热以消除仪器设备的附加误差。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人员误差：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提高测量人员的测量水平，工作责任心，改善测量条件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选用智能化、数字化仪器仪表等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。克服主观原因所造成的系统误差。注意避免测量人员带入主观误差如视差、视力疲劳、注意力不集中等。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5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5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11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11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17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17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225" y="1489075"/>
            <a:ext cx="7794625" cy="15303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方法：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预先将仪器仪表的系统误差检定出来或计算出来，作为修正值加入测量结果中，从而达到消除或减弱系统误差。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835150" y="2732088"/>
            <a:ext cx="7785100" cy="40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9580" lvl="0" indent="-449580" algn="just">
              <a:lnSpc>
                <a:spcPct val="110000"/>
              </a:lnSpc>
              <a:buSzPct val="120000"/>
              <a:buNone/>
            </a:pPr>
            <a:r>
              <a:rPr lang="zh-CN" altLang="en-US" sz="2200" dirty="0">
                <a:solidFill>
                  <a:srgbClr val="133984"/>
                </a:solidFill>
                <a:latin typeface="楷体_GB2312" pitchFamily="49" charset="-122"/>
                <a:ea typeface="黑体" panose="02010609060101010101" pitchFamily="49" charset="-122"/>
              </a:rPr>
              <a:t>修正值＝－误差</a:t>
            </a:r>
            <a:r>
              <a:rPr lang="en-US" altLang="zh-CN" sz="2200" dirty="0">
                <a:solidFill>
                  <a:srgbClr val="133984"/>
                </a:solidFill>
                <a:latin typeface="楷体_GB2312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srgbClr val="133984"/>
                </a:solidFill>
                <a:latin typeface="楷体_GB2312" pitchFamily="49" charset="-122"/>
                <a:ea typeface="黑体" panose="02010609060101010101" pitchFamily="49" charset="-122"/>
              </a:rPr>
              <a:t>－（测量值－真值）</a:t>
            </a:r>
            <a:endParaRPr lang="zh-CN" altLang="en-US" sz="2200" dirty="0">
              <a:solidFill>
                <a:srgbClr val="133984"/>
              </a:solidFill>
              <a:latin typeface="楷体_GB2312" pitchFamily="49" charset="-122"/>
              <a:ea typeface="黑体" panose="02010609060101010101" pitchFamily="49" charset="-122"/>
            </a:endParaRPr>
          </a:p>
          <a:p>
            <a:pPr marL="449580" lvl="0" indent="-449580" algn="just">
              <a:lnSpc>
                <a:spcPct val="110000"/>
              </a:lnSpc>
              <a:buSzPct val="120000"/>
              <a:buNone/>
            </a:pPr>
            <a:endParaRPr lang="zh-CN" altLang="en-US" sz="2200" dirty="0">
              <a:solidFill>
                <a:srgbClr val="133984"/>
              </a:solidFill>
              <a:latin typeface="楷体_GB2312" pitchFamily="49" charset="-122"/>
              <a:ea typeface="黑体" panose="02010609060101010101" pitchFamily="49" charset="-122"/>
            </a:endParaRPr>
          </a:p>
          <a:p>
            <a:pPr marL="449580" lvl="0" indent="-449580" algn="just">
              <a:lnSpc>
                <a:spcPct val="110000"/>
              </a:lnSpc>
              <a:buSzPct val="120000"/>
              <a:buNone/>
            </a:pP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实际值（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）＝测量值（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 baseline="-250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）＋修正值（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  <a:ea typeface="黑体" panose="02010609060101010101" pitchFamily="49" charset="-122"/>
              </a:rPr>
              <a:t>）</a:t>
            </a:r>
            <a:endParaRPr lang="zh-CN" altLang="en-US" sz="2200" dirty="0">
              <a:solidFill>
                <a:schemeClr val="hlink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  <p:sp>
        <p:nvSpPr>
          <p:cNvPr id="68613" name="Rectangle 8"/>
          <p:cNvSpPr>
            <a:spLocks noGrp="1"/>
          </p:cNvSpPr>
          <p:nvPr>
            <p:ph type="title"/>
          </p:nvPr>
        </p:nvSpPr>
        <p:spPr>
          <a:xfrm>
            <a:off x="655638" y="519113"/>
            <a:ext cx="5721350" cy="746125"/>
          </a:xfrm>
        </p:spPr>
        <p:txBody>
          <a:bodyPr vert="horz" wrap="square" lIns="91440" tIns="45720" rIns="91440" bIns="45720" anchor="b" anchorCtr="0"/>
          <a:p>
            <a:pPr algn="l"/>
            <a:r>
              <a:rPr lang="en-US" altLang="zh-CN" sz="2400" dirty="0"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）用修正方法减少系统误差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57225" y="5157788"/>
            <a:ext cx="8326438" cy="7016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eaLnBrk="1" hangingPunct="1"/>
            <a:r>
              <a:rPr lang="zh-CN" altLang="en-US" sz="20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000" dirty="0">
                <a:latin typeface="Garamond" panose="02020404030301010803" pitchFamily="18" charset="0"/>
                <a:ea typeface="宋体" panose="02010600030101010101" pitchFamily="2" charset="-122"/>
              </a:rPr>
              <a:t>在某些自动测量系统中，预先将更正值储存于计算机的内存中，这样可对测量结果中的系统误差自动进行修正。</a:t>
            </a:r>
            <a:endParaRPr lang="zh-CN" altLang="en-US" sz="20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709613" y="4376738"/>
            <a:ext cx="4486275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修正值</a:t>
            </a:r>
            <a:r>
              <a:rPr lang="en-US" altLang="zh-CN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C </a:t>
            </a:r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由计量部门检定时给出。 </a:t>
            </a:r>
            <a:endParaRPr lang="zh-CN" altLang="en-US" sz="22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650" y="1628775"/>
            <a:ext cx="7129463" cy="42878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系统误差的特点是大小、方向恒定不变，可采用特殊的测量方法。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替代法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交换法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差值法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对称测量法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正负误差补偿法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迭代自校法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6" name="Rectangle 4"/>
          <p:cNvSpPr/>
          <p:nvPr/>
        </p:nvSpPr>
        <p:spPr>
          <a:xfrm>
            <a:off x="539750" y="836613"/>
            <a:ext cx="5761038" cy="4635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133984"/>
                </a:solidFill>
                <a:latin typeface="楷体_GB2312" pitchFamily="49" charset="-122"/>
                <a:ea typeface="宋体" panose="02010600030101010101" pitchFamily="2" charset="-122"/>
              </a:rPr>
              <a:t>）采用特殊的测量方法</a:t>
            </a:r>
            <a:endParaRPr lang="zh-CN" altLang="en-US" sz="2400" dirty="0">
              <a:solidFill>
                <a:srgbClr val="133984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3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3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Text Box 2"/>
          <p:cNvSpPr txBox="1"/>
          <p:nvPr/>
        </p:nvSpPr>
        <p:spPr>
          <a:xfrm>
            <a:off x="614363" y="777875"/>
            <a:ext cx="44656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随机误差的减小方法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0" name="Rectangle 9"/>
          <p:cNvSpPr/>
          <p:nvPr/>
        </p:nvSpPr>
        <p:spPr>
          <a:xfrm>
            <a:off x="0" y="311150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10"/>
          <p:cNvSpPr txBox="1"/>
          <p:nvPr/>
        </p:nvSpPr>
        <p:spPr>
          <a:xfrm>
            <a:off x="614363" y="1543050"/>
            <a:ext cx="7993062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随机误差就个体而言并无规律可循，但其总体却服从统计规律，总的来说随机误差具有下列特性：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11"/>
          <p:cNvSpPr txBox="1"/>
          <p:nvPr/>
        </p:nvSpPr>
        <p:spPr>
          <a:xfrm>
            <a:off x="1358900" y="2935288"/>
            <a:ext cx="2801938" cy="2678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AutoNum type="arabicParenBoth"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有界性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arenBoth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单峰性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对称性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抵偿性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3" name="Rectangle 12"/>
          <p:cNvSpPr/>
          <p:nvPr/>
        </p:nvSpPr>
        <p:spPr>
          <a:xfrm>
            <a:off x="0" y="25066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tIns="101568" bIns="101568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0664" name="Rectangle 14"/>
          <p:cNvSpPr/>
          <p:nvPr/>
        </p:nvSpPr>
        <p:spPr>
          <a:xfrm>
            <a:off x="0" y="32527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Rectangle 15"/>
          <p:cNvSpPr/>
          <p:nvPr/>
        </p:nvSpPr>
        <p:spPr>
          <a:xfrm>
            <a:off x="0" y="32527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3852863" y="3400425"/>
          <a:ext cx="21605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711200" imgH="393700" progId="Equation.DSMT4">
                  <p:embed/>
                </p:oleObj>
              </mc:Choice>
              <mc:Fallback>
                <p:oleObj name="" r:id="rId1" imgW="711200" imgH="393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2863" y="3400425"/>
                        <a:ext cx="21605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9"/>
          <p:cNvGrpSpPr/>
          <p:nvPr/>
        </p:nvGrpSpPr>
        <p:grpSpPr>
          <a:xfrm>
            <a:off x="4643438" y="2506663"/>
            <a:ext cx="3960812" cy="3549650"/>
            <a:chOff x="3107" y="1224"/>
            <a:chExt cx="2495" cy="2236"/>
          </a:xfrm>
        </p:grpSpPr>
        <p:sp>
          <p:nvSpPr>
            <p:cNvPr id="70668" name="Line 21"/>
            <p:cNvSpPr/>
            <p:nvPr/>
          </p:nvSpPr>
          <p:spPr>
            <a:xfrm flipV="1">
              <a:off x="4320" y="1406"/>
              <a:ext cx="0" cy="1863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arrow" w="med" len="med"/>
            </a:ln>
          </p:spPr>
        </p:sp>
        <p:graphicFrame>
          <p:nvGraphicFramePr>
            <p:cNvPr id="70669" name="Object 22"/>
            <p:cNvGraphicFramePr>
              <a:graphicFrameLocks noChangeAspect="1"/>
            </p:cNvGraphicFramePr>
            <p:nvPr/>
          </p:nvGraphicFramePr>
          <p:xfrm>
            <a:off x="4388" y="1224"/>
            <a:ext cx="64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373380" imgH="186690" progId="Equation.DSMT4">
                    <p:embed/>
                  </p:oleObj>
                </mc:Choice>
                <mc:Fallback>
                  <p:oleObj name="" r:id="rId3" imgW="373380" imgH="18669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8" y="1224"/>
                          <a:ext cx="645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0" name="Object 23"/>
            <p:cNvGraphicFramePr>
              <a:graphicFrameLocks noChangeAspect="1"/>
            </p:cNvGraphicFramePr>
            <p:nvPr/>
          </p:nvGraphicFramePr>
          <p:xfrm>
            <a:off x="5279" y="3116"/>
            <a:ext cx="28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139700" imgH="186690" progId="Equation.DSMT4">
                    <p:embed/>
                  </p:oleObj>
                </mc:Choice>
                <mc:Fallback>
                  <p:oleObj name="" r:id="rId5" imgW="139700" imgH="18669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79" y="3116"/>
                          <a:ext cx="281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354" y="3124"/>
              <a:ext cx="15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72" name="Freeform 25"/>
            <p:cNvSpPr/>
            <p:nvPr/>
          </p:nvSpPr>
          <p:spPr>
            <a:xfrm>
              <a:off x="4320" y="1977"/>
              <a:ext cx="929" cy="1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40"/>
                </a:cxn>
                <a:cxn ang="0">
                  <a:pos x="196" y="606"/>
                </a:cxn>
                <a:cxn ang="0">
                  <a:pos x="391" y="885"/>
                </a:cxn>
                <a:cxn ang="0">
                  <a:pos x="587" y="1025"/>
                </a:cxn>
                <a:cxn ang="0">
                  <a:pos x="929" y="1118"/>
                </a:cxn>
              </a:cxnLst>
              <a:pathLst>
                <a:path w="912" h="1152">
                  <a:moveTo>
                    <a:pt x="0" y="0"/>
                  </a:moveTo>
                  <a:cubicBezTo>
                    <a:pt x="32" y="20"/>
                    <a:pt x="64" y="40"/>
                    <a:pt x="96" y="144"/>
                  </a:cubicBezTo>
                  <a:cubicBezTo>
                    <a:pt x="128" y="248"/>
                    <a:pt x="144" y="496"/>
                    <a:pt x="192" y="624"/>
                  </a:cubicBezTo>
                  <a:cubicBezTo>
                    <a:pt x="240" y="752"/>
                    <a:pt x="320" y="840"/>
                    <a:pt x="384" y="912"/>
                  </a:cubicBezTo>
                  <a:cubicBezTo>
                    <a:pt x="448" y="984"/>
                    <a:pt x="488" y="1016"/>
                    <a:pt x="576" y="1056"/>
                  </a:cubicBezTo>
                  <a:cubicBezTo>
                    <a:pt x="664" y="1096"/>
                    <a:pt x="856" y="1136"/>
                    <a:pt x="912" y="1152"/>
                  </a:cubicBez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3" name="Freeform 26"/>
            <p:cNvSpPr/>
            <p:nvPr/>
          </p:nvSpPr>
          <p:spPr>
            <a:xfrm flipH="1">
              <a:off x="3390" y="1977"/>
              <a:ext cx="930" cy="1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40"/>
                </a:cxn>
                <a:cxn ang="0">
                  <a:pos x="196" y="606"/>
                </a:cxn>
                <a:cxn ang="0">
                  <a:pos x="392" y="885"/>
                </a:cxn>
                <a:cxn ang="0">
                  <a:pos x="587" y="1025"/>
                </a:cxn>
                <a:cxn ang="0">
                  <a:pos x="930" y="1118"/>
                </a:cxn>
              </a:cxnLst>
              <a:pathLst>
                <a:path w="912" h="1152">
                  <a:moveTo>
                    <a:pt x="0" y="0"/>
                  </a:moveTo>
                  <a:cubicBezTo>
                    <a:pt x="32" y="20"/>
                    <a:pt x="64" y="40"/>
                    <a:pt x="96" y="144"/>
                  </a:cubicBezTo>
                  <a:cubicBezTo>
                    <a:pt x="128" y="248"/>
                    <a:pt x="144" y="496"/>
                    <a:pt x="192" y="624"/>
                  </a:cubicBezTo>
                  <a:cubicBezTo>
                    <a:pt x="240" y="752"/>
                    <a:pt x="320" y="840"/>
                    <a:pt x="384" y="912"/>
                  </a:cubicBezTo>
                  <a:cubicBezTo>
                    <a:pt x="448" y="984"/>
                    <a:pt x="488" y="1016"/>
                    <a:pt x="576" y="1056"/>
                  </a:cubicBezTo>
                  <a:cubicBezTo>
                    <a:pt x="664" y="1096"/>
                    <a:pt x="856" y="1136"/>
                    <a:pt x="912" y="1152"/>
                  </a:cubicBez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4" name="Line 28"/>
            <p:cNvSpPr/>
            <p:nvPr/>
          </p:nvSpPr>
          <p:spPr>
            <a:xfrm flipV="1">
              <a:off x="3107" y="3152"/>
              <a:ext cx="2495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sm" len="sm"/>
              <a:tailEnd type="arrow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3713" y="658813"/>
            <a:ext cx="6178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有限次测量数据的标准偏差的估计值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j-ea"/>
              <a:cs typeface="+mj-cs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176588" y="3203575"/>
          <a:ext cx="29241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002665" imgH="431800" progId="Equation.DSMT4">
                  <p:embed/>
                </p:oleObj>
              </mc:Choice>
              <mc:Fallback>
                <p:oleObj name="" r:id="rId1" imgW="1002665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6588" y="3203575"/>
                        <a:ext cx="2924175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/>
        </p:nvSpPr>
        <p:spPr>
          <a:xfrm>
            <a:off x="476250" y="3924300"/>
            <a:ext cx="5716588" cy="838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p>
            <a:pPr eaLnBrk="1" hangingPunct="1"/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标准偏差的估计值</a:t>
            </a:r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实验标准偏差）</a:t>
            </a:r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楷体_GB2312" pitchFamily="49" charset="-122"/>
              </a:rPr>
              <a:t>：</a:t>
            </a:r>
            <a:endParaRPr lang="zh-CN" altLang="en-US" sz="2200" dirty="0">
              <a:solidFill>
                <a:schemeClr val="hlink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086100" y="4464050"/>
          <a:ext cx="22796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054100" imgH="482600" progId="Equation.DSMT4">
                  <p:embed/>
                </p:oleObj>
              </mc:Choice>
              <mc:Fallback>
                <p:oleObj name="" r:id="rId3" imgW="1054100" imgH="482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0" y="4464050"/>
                        <a:ext cx="2279650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9"/>
          <p:cNvSpPr/>
          <p:nvPr/>
        </p:nvSpPr>
        <p:spPr>
          <a:xfrm>
            <a:off x="6281738" y="4597400"/>
            <a:ext cx="1711325" cy="649288"/>
          </a:xfrm>
          <a:prstGeom prst="wedgeRoundRectCallout">
            <a:avLst>
              <a:gd name="adj1" fmla="val -87546"/>
              <a:gd name="adj2" fmla="val 30394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贝塞尔公式</a:t>
            </a:r>
            <a:endParaRPr lang="zh-CN" altLang="en-US" sz="2200" dirty="0">
              <a:solidFill>
                <a:schemeClr val="hlin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2988" y="5722938"/>
            <a:ext cx="8012112" cy="7191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p>
            <a:pPr eaLnBrk="1" hangingPunct="1"/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因为          ，所以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个剩余误差不是独立的，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而只有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个独立变量。</a:t>
            </a:r>
            <a:endParaRPr lang="el-GR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636838" y="5543550"/>
          <a:ext cx="13493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571500" imgH="431800" progId="Equation.DSMT4">
                  <p:embed/>
                </p:oleObj>
              </mc:Choice>
              <mc:Fallback>
                <p:oleObj name="" r:id="rId5" imgW="571500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5543550"/>
                        <a:ext cx="134937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/>
          <p:nvPr/>
        </p:nvSpPr>
        <p:spPr>
          <a:xfrm>
            <a:off x="393700" y="1439863"/>
            <a:ext cx="8364538" cy="10525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zh-CN" sz="2200" dirty="0">
                <a:solidFill>
                  <a:srgbClr val="133984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dirty="0">
                <a:solidFill>
                  <a:srgbClr val="133984"/>
                </a:solidFill>
                <a:latin typeface="宋体" panose="02010600030101010101" pitchFamily="2" charset="-122"/>
              </a:rPr>
              <a:t>一般情况下，被测量的真值为未知，不可能按定义求得随机误差，这时可用算术平均值代替被测量的真值进行计算。此时的随机误差称为</a:t>
            </a:r>
            <a:r>
              <a:rPr lang="zh-CN" altLang="en-US" sz="2200" dirty="0">
                <a:solidFill>
                  <a:schemeClr val="hlink"/>
                </a:solidFill>
                <a:latin typeface="宋体" panose="02010600030101010101" pitchFamily="2" charset="-122"/>
              </a:rPr>
              <a:t>剩余误差（残余误差）：</a:t>
            </a:r>
            <a:endParaRPr lang="zh-CN" altLang="en-US" sz="2200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3179763" y="2471738"/>
          <a:ext cx="1612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662305" imgH="214630" progId="Equation.DSMT4">
                  <p:embed/>
                </p:oleObj>
              </mc:Choice>
              <mc:Fallback>
                <p:oleObj name="" r:id="rId7" imgW="662305" imgH="21463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9763" y="2471738"/>
                        <a:ext cx="1612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/>
          <p:nvPr/>
        </p:nvSpPr>
        <p:spPr>
          <a:xfrm>
            <a:off x="493713" y="3136900"/>
            <a:ext cx="2520950" cy="8096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p>
            <a:pPr eaLnBrk="1" hangingPunct="1"/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方差的估计值</a:t>
            </a:r>
            <a:r>
              <a:rPr lang="zh-CN" altLang="en-US" sz="2200" dirty="0">
                <a:solidFill>
                  <a:schemeClr val="hlink"/>
                </a:solidFill>
                <a:latin typeface="Garamond" panose="02020404030301010803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zh-CN" altLang="en-US" sz="2200" dirty="0">
              <a:solidFill>
                <a:schemeClr val="hlink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build="p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Text Box 2"/>
          <p:cNvSpPr txBox="1"/>
          <p:nvPr/>
        </p:nvSpPr>
        <p:spPr>
          <a:xfrm>
            <a:off x="827088" y="908050"/>
            <a:ext cx="44656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粗大误差的剔除方法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827088" y="2060575"/>
            <a:ext cx="7094537" cy="2770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）物理判别法：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根据常识和经验，判别由于振动、误读等原因造成的坏值，随时发现，随时剔除。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）统计判别法：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给定一个置信概率（如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0.99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），并确定一个置信限，凡是超过此限的误差就认为不属于随机误差范围，属于坏值，予以剔除。</a:t>
            </a:r>
            <a:endParaRPr lang="zh-CN" altLang="en-US" sz="24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0"/>
          <p:cNvSpPr>
            <a:spLocks noGrp="1"/>
          </p:cNvSpPr>
          <p:nvPr>
            <p:ph type="title"/>
          </p:nvPr>
        </p:nvSpPr>
        <p:spPr>
          <a:xfrm>
            <a:off x="568325" y="544513"/>
            <a:ext cx="5537200" cy="86995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800" dirty="0">
                <a:solidFill>
                  <a:srgbClr val="C00000"/>
                </a:solidFill>
              </a:rPr>
              <a:t>四、测试基本原理及过程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50181" name="Picture 22" descr="1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484313"/>
            <a:ext cx="3384550" cy="1766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2" name="Picture 23" descr="1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3" y="733425"/>
            <a:ext cx="3860800" cy="2398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3" name="Text Box 24"/>
          <p:cNvSpPr txBox="1"/>
          <p:nvPr/>
        </p:nvSpPr>
        <p:spPr>
          <a:xfrm>
            <a:off x="827088" y="3298825"/>
            <a:ext cx="28209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1" hangingPunct="1">
              <a:spcBef>
                <a:spcPct val="4000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钢板厚度的机械测量法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4" name="Text Box 25"/>
          <p:cNvSpPr txBox="1"/>
          <p:nvPr/>
        </p:nvSpPr>
        <p:spPr>
          <a:xfrm>
            <a:off x="5556250" y="3411538"/>
            <a:ext cx="28209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 eaLnBrk="1" hangingPunct="1">
              <a:spcBef>
                <a:spcPct val="4000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表面粗糙度的光测量法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0185" name="Picture 26" descr="1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3" y="3744913"/>
            <a:ext cx="4897437" cy="2786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6" name="Rectangle 27"/>
          <p:cNvSpPr/>
          <p:nvPr/>
        </p:nvSpPr>
        <p:spPr>
          <a:xfrm>
            <a:off x="3336925" y="4460875"/>
            <a:ext cx="3024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表面粗糙度的电测法 </a:t>
            </a:r>
            <a:endParaRPr lang="zh-CN" altLang="en-US" sz="24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4" grpId="0"/>
      <p:bldP spid="5018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475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非电量电测法：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将非电量转换成电量，然后用各种电测仪表和装置乃至计算机对电信号进行处理和分析。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同时，利用电测法还便于进行远距离测量和控制，甚至可以进行无线遥控测量。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特点：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测试范围广、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精度高、灵敏度高，响应速度快，特别适于动态测试。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3"/>
          <p:cNvSpPr/>
          <p:nvPr/>
        </p:nvSpPr>
        <p:spPr>
          <a:xfrm>
            <a:off x="3059113" y="5238750"/>
            <a:ext cx="27495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非电量电测法测量过程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680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933575"/>
            <a:ext cx="8774112" cy="279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03275" y="558800"/>
            <a:ext cx="3595688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800" dirty="0">
                <a:solidFill>
                  <a:srgbClr val="C00000"/>
                </a:solidFill>
              </a:rPr>
              <a:t>一、测试基本含义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pSp>
        <p:nvGrpSpPr>
          <p:cNvPr id="20484" name="Group 18"/>
          <p:cNvGrpSpPr/>
          <p:nvPr/>
        </p:nvGrpSpPr>
        <p:grpSpPr>
          <a:xfrm>
            <a:off x="1403350" y="1484313"/>
            <a:ext cx="6048375" cy="4598987"/>
            <a:chOff x="884" y="935"/>
            <a:chExt cx="3810" cy="2897"/>
          </a:xfrm>
        </p:grpSpPr>
        <p:sp>
          <p:nvSpPr>
            <p:cNvPr id="20486" name="Freeform 4"/>
            <p:cNvSpPr/>
            <p:nvPr/>
          </p:nvSpPr>
          <p:spPr>
            <a:xfrm rot="-794496">
              <a:off x="2954" y="1536"/>
              <a:ext cx="828" cy="22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17"/>
                </a:cxn>
                <a:cxn ang="0">
                  <a:pos x="126" y="38"/>
                </a:cxn>
                <a:cxn ang="0">
                  <a:pos x="188" y="65"/>
                </a:cxn>
                <a:cxn ang="0">
                  <a:pos x="250" y="97"/>
                </a:cxn>
                <a:cxn ang="0">
                  <a:pos x="310" y="133"/>
                </a:cxn>
                <a:cxn ang="0">
                  <a:pos x="369" y="176"/>
                </a:cxn>
                <a:cxn ang="0">
                  <a:pos x="427" y="222"/>
                </a:cxn>
                <a:cxn ang="0">
                  <a:pos x="483" y="273"/>
                </a:cxn>
                <a:cxn ang="0">
                  <a:pos x="536" y="329"/>
                </a:cxn>
                <a:cxn ang="0">
                  <a:pos x="586" y="389"/>
                </a:cxn>
                <a:cxn ang="0">
                  <a:pos x="632" y="454"/>
                </a:cxn>
                <a:cxn ang="0">
                  <a:pos x="674" y="523"/>
                </a:cxn>
                <a:cxn ang="0">
                  <a:pos x="711" y="595"/>
                </a:cxn>
                <a:cxn ang="0">
                  <a:pos x="746" y="673"/>
                </a:cxn>
                <a:cxn ang="0">
                  <a:pos x="774" y="755"/>
                </a:cxn>
                <a:cxn ang="0">
                  <a:pos x="796" y="838"/>
                </a:cxn>
                <a:cxn ang="0">
                  <a:pos x="813" y="927"/>
                </a:cxn>
                <a:cxn ang="0">
                  <a:pos x="823" y="1019"/>
                </a:cxn>
                <a:cxn ang="0">
                  <a:pos x="828" y="1114"/>
                </a:cxn>
                <a:cxn ang="0">
                  <a:pos x="824" y="1211"/>
                </a:cxn>
                <a:cxn ang="0">
                  <a:pos x="815" y="1301"/>
                </a:cxn>
                <a:cxn ang="0">
                  <a:pos x="799" y="1389"/>
                </a:cxn>
                <a:cxn ang="0">
                  <a:pos x="778" y="1473"/>
                </a:cxn>
                <a:cxn ang="0">
                  <a:pos x="750" y="1553"/>
                </a:cxn>
                <a:cxn ang="0">
                  <a:pos x="719" y="1630"/>
                </a:cxn>
                <a:cxn ang="0">
                  <a:pos x="683" y="1702"/>
                </a:cxn>
                <a:cxn ang="0">
                  <a:pos x="641" y="1770"/>
                </a:cxn>
                <a:cxn ang="0">
                  <a:pos x="597" y="1835"/>
                </a:cxn>
                <a:cxn ang="0">
                  <a:pos x="549" y="1895"/>
                </a:cxn>
                <a:cxn ang="0">
                  <a:pos x="497" y="1949"/>
                </a:cxn>
                <a:cxn ang="0">
                  <a:pos x="442" y="2000"/>
                </a:cxn>
                <a:cxn ang="0">
                  <a:pos x="386" y="2047"/>
                </a:cxn>
                <a:cxn ang="0">
                  <a:pos x="326" y="2089"/>
                </a:cxn>
                <a:cxn ang="0">
                  <a:pos x="263" y="2127"/>
                </a:cxn>
                <a:cxn ang="0">
                  <a:pos x="200" y="2160"/>
                </a:cxn>
                <a:cxn ang="0">
                  <a:pos x="133" y="2187"/>
                </a:cxn>
                <a:cxn ang="0">
                  <a:pos x="68" y="2211"/>
                </a:cxn>
                <a:cxn ang="0">
                  <a:pos x="0" y="2229"/>
                </a:cxn>
                <a:cxn ang="0">
                  <a:pos x="0" y="0"/>
                </a:cxn>
              </a:cxnLst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447EC4">
                    <a:alpha val="100000"/>
                  </a:srgb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7" name="Freeform 5"/>
            <p:cNvSpPr/>
            <p:nvPr/>
          </p:nvSpPr>
          <p:spPr>
            <a:xfrm rot="5461794">
              <a:off x="1690" y="1155"/>
              <a:ext cx="773" cy="2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18"/>
                </a:cxn>
                <a:cxn ang="0">
                  <a:pos x="117" y="41"/>
                </a:cxn>
                <a:cxn ang="0">
                  <a:pos x="176" y="69"/>
                </a:cxn>
                <a:cxn ang="0">
                  <a:pos x="233" y="104"/>
                </a:cxn>
                <a:cxn ang="0">
                  <a:pos x="290" y="142"/>
                </a:cxn>
                <a:cxn ang="0">
                  <a:pos x="345" y="189"/>
                </a:cxn>
                <a:cxn ang="0">
                  <a:pos x="398" y="237"/>
                </a:cxn>
                <a:cxn ang="0">
                  <a:pos x="451" y="292"/>
                </a:cxn>
                <a:cxn ang="0">
                  <a:pos x="500" y="353"/>
                </a:cxn>
                <a:cxn ang="0">
                  <a:pos x="547" y="417"/>
                </a:cxn>
                <a:cxn ang="0">
                  <a:pos x="590" y="486"/>
                </a:cxn>
                <a:cxn ang="0">
                  <a:pos x="629" y="561"/>
                </a:cxn>
                <a:cxn ang="0">
                  <a:pos x="664" y="637"/>
                </a:cxn>
                <a:cxn ang="0">
                  <a:pos x="696" y="721"/>
                </a:cxn>
                <a:cxn ang="0">
                  <a:pos x="723" y="808"/>
                </a:cxn>
                <a:cxn ang="0">
                  <a:pos x="743" y="898"/>
                </a:cxn>
                <a:cxn ang="0">
                  <a:pos x="759" y="993"/>
                </a:cxn>
                <a:cxn ang="0">
                  <a:pos x="768" y="1092"/>
                </a:cxn>
                <a:cxn ang="0">
                  <a:pos x="773" y="1193"/>
                </a:cxn>
                <a:cxn ang="0">
                  <a:pos x="769" y="1297"/>
                </a:cxn>
                <a:cxn ang="0">
                  <a:pos x="761" y="1393"/>
                </a:cxn>
                <a:cxn ang="0">
                  <a:pos x="745" y="1488"/>
                </a:cxn>
                <a:cxn ang="0">
                  <a:pos x="726" y="1578"/>
                </a:cxn>
                <a:cxn ang="0">
                  <a:pos x="700" y="1664"/>
                </a:cxn>
                <a:cxn ang="0">
                  <a:pos x="671" y="1746"/>
                </a:cxn>
                <a:cxn ang="0">
                  <a:pos x="638" y="1823"/>
                </a:cxn>
                <a:cxn ang="0">
                  <a:pos x="598" y="1896"/>
                </a:cxn>
                <a:cxn ang="0">
                  <a:pos x="558" y="1965"/>
                </a:cxn>
                <a:cxn ang="0">
                  <a:pos x="512" y="2029"/>
                </a:cxn>
                <a:cxn ang="0">
                  <a:pos x="464" y="2087"/>
                </a:cxn>
                <a:cxn ang="0">
                  <a:pos x="413" y="2142"/>
                </a:cxn>
                <a:cxn ang="0">
                  <a:pos x="360" y="2192"/>
                </a:cxn>
                <a:cxn ang="0">
                  <a:pos x="304" y="2237"/>
                </a:cxn>
                <a:cxn ang="0">
                  <a:pos x="245" y="2278"/>
                </a:cxn>
                <a:cxn ang="0">
                  <a:pos x="187" y="2313"/>
                </a:cxn>
                <a:cxn ang="0">
                  <a:pos x="124" y="2342"/>
                </a:cxn>
                <a:cxn ang="0">
                  <a:pos x="63" y="2368"/>
                </a:cxn>
                <a:cxn ang="0">
                  <a:pos x="0" y="2387"/>
                </a:cxn>
                <a:cxn ang="0">
                  <a:pos x="0" y="0"/>
                </a:cxn>
              </a:cxnLst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2A684C">
                    <a:alpha val="100000"/>
                  </a:srgb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3110" name="Freeform 6"/>
            <p:cNvSpPr/>
            <p:nvPr/>
          </p:nvSpPr>
          <p:spPr bwMode="gray">
            <a:xfrm rot="-7471624">
              <a:off x="3022" y="128"/>
              <a:ext cx="774" cy="2388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0489" name="Group 7"/>
            <p:cNvGrpSpPr/>
            <p:nvPr/>
          </p:nvGrpSpPr>
          <p:grpSpPr>
            <a:xfrm>
              <a:off x="884" y="1089"/>
              <a:ext cx="3810" cy="2743"/>
              <a:chOff x="768" y="1104"/>
              <a:chExt cx="3984" cy="3072"/>
            </a:xfrm>
          </p:grpSpPr>
          <p:sp>
            <p:nvSpPr>
              <p:cNvPr id="20497" name="Freeform 8"/>
              <p:cNvSpPr/>
              <p:nvPr/>
            </p:nvSpPr>
            <p:spPr>
              <a:xfrm>
                <a:off x="2784" y="1680"/>
                <a:ext cx="866" cy="2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19"/>
                  </a:cxn>
                  <a:cxn ang="0">
                    <a:pos x="131" y="43"/>
                  </a:cxn>
                  <a:cxn ang="0">
                    <a:pos x="197" y="72"/>
                  </a:cxn>
                  <a:cxn ang="0">
                    <a:pos x="261" y="109"/>
                  </a:cxn>
                  <a:cxn ang="0">
                    <a:pos x="324" y="149"/>
                  </a:cxn>
                  <a:cxn ang="0">
                    <a:pos x="386" y="197"/>
                  </a:cxn>
                  <a:cxn ang="0">
                    <a:pos x="446" y="248"/>
                  </a:cxn>
                  <a:cxn ang="0">
                    <a:pos x="505" y="306"/>
                  </a:cxn>
                  <a:cxn ang="0">
                    <a:pos x="560" y="369"/>
                  </a:cxn>
                  <a:cxn ang="0">
                    <a:pos x="613" y="436"/>
                  </a:cxn>
                  <a:cxn ang="0">
                    <a:pos x="661" y="508"/>
                  </a:cxn>
                  <a:cxn ang="0">
                    <a:pos x="705" y="586"/>
                  </a:cxn>
                  <a:cxn ang="0">
                    <a:pos x="744" y="667"/>
                  </a:cxn>
                  <a:cxn ang="0">
                    <a:pos x="780" y="754"/>
                  </a:cxn>
                  <a:cxn ang="0">
                    <a:pos x="810" y="845"/>
                  </a:cxn>
                  <a:cxn ang="0">
                    <a:pos x="832" y="939"/>
                  </a:cxn>
                  <a:cxn ang="0">
                    <a:pos x="850" y="1038"/>
                  </a:cxn>
                  <a:cxn ang="0">
                    <a:pos x="861" y="1141"/>
                  </a:cxn>
                  <a:cxn ang="0">
                    <a:pos x="866" y="1247"/>
                  </a:cxn>
                  <a:cxn ang="0">
                    <a:pos x="862" y="1356"/>
                  </a:cxn>
                  <a:cxn ang="0">
                    <a:pos x="853" y="1457"/>
                  </a:cxn>
                  <a:cxn ang="0">
                    <a:pos x="835" y="1556"/>
                  </a:cxn>
                  <a:cxn ang="0">
                    <a:pos x="814" y="1650"/>
                  </a:cxn>
                  <a:cxn ang="0">
                    <a:pos x="784" y="1740"/>
                  </a:cxn>
                  <a:cxn ang="0">
                    <a:pos x="752" y="1825"/>
                  </a:cxn>
                  <a:cxn ang="0">
                    <a:pos x="715" y="1906"/>
                  </a:cxn>
                  <a:cxn ang="0">
                    <a:pos x="670" y="1982"/>
                  </a:cxn>
                  <a:cxn ang="0">
                    <a:pos x="625" y="2055"/>
                  </a:cxn>
                  <a:cxn ang="0">
                    <a:pos x="574" y="2122"/>
                  </a:cxn>
                  <a:cxn ang="0">
                    <a:pos x="520" y="2182"/>
                  </a:cxn>
                  <a:cxn ang="0">
                    <a:pos x="462" y="2240"/>
                  </a:cxn>
                  <a:cxn ang="0">
                    <a:pos x="404" y="2292"/>
                  </a:cxn>
                  <a:cxn ang="0">
                    <a:pos x="341" y="2339"/>
                  </a:cxn>
                  <a:cxn ang="0">
                    <a:pos x="275" y="2382"/>
                  </a:cxn>
                  <a:cxn ang="0">
                    <a:pos x="209" y="2418"/>
                  </a:cxn>
                  <a:cxn ang="0">
                    <a:pos x="139" y="2449"/>
                  </a:cxn>
                  <a:cxn ang="0">
                    <a:pos x="71" y="2476"/>
                  </a:cxn>
                  <a:cxn ang="0">
                    <a:pos x="0" y="2496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498" name="Freeform 9"/>
              <p:cNvSpPr/>
              <p:nvPr/>
            </p:nvSpPr>
            <p:spPr>
              <a:xfrm rot="6256290">
                <a:off x="1583" y="1153"/>
                <a:ext cx="866" cy="2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19"/>
                  </a:cxn>
                  <a:cxn ang="0">
                    <a:pos x="131" y="43"/>
                  </a:cxn>
                  <a:cxn ang="0">
                    <a:pos x="197" y="72"/>
                  </a:cxn>
                  <a:cxn ang="0">
                    <a:pos x="261" y="109"/>
                  </a:cxn>
                  <a:cxn ang="0">
                    <a:pos x="324" y="149"/>
                  </a:cxn>
                  <a:cxn ang="0">
                    <a:pos x="386" y="197"/>
                  </a:cxn>
                  <a:cxn ang="0">
                    <a:pos x="446" y="248"/>
                  </a:cxn>
                  <a:cxn ang="0">
                    <a:pos x="505" y="306"/>
                  </a:cxn>
                  <a:cxn ang="0">
                    <a:pos x="560" y="369"/>
                  </a:cxn>
                  <a:cxn ang="0">
                    <a:pos x="613" y="436"/>
                  </a:cxn>
                  <a:cxn ang="0">
                    <a:pos x="661" y="508"/>
                  </a:cxn>
                  <a:cxn ang="0">
                    <a:pos x="705" y="586"/>
                  </a:cxn>
                  <a:cxn ang="0">
                    <a:pos x="744" y="667"/>
                  </a:cxn>
                  <a:cxn ang="0">
                    <a:pos x="780" y="754"/>
                  </a:cxn>
                  <a:cxn ang="0">
                    <a:pos x="810" y="845"/>
                  </a:cxn>
                  <a:cxn ang="0">
                    <a:pos x="832" y="939"/>
                  </a:cxn>
                  <a:cxn ang="0">
                    <a:pos x="850" y="1038"/>
                  </a:cxn>
                  <a:cxn ang="0">
                    <a:pos x="861" y="1141"/>
                  </a:cxn>
                  <a:cxn ang="0">
                    <a:pos x="866" y="1247"/>
                  </a:cxn>
                  <a:cxn ang="0">
                    <a:pos x="862" y="1356"/>
                  </a:cxn>
                  <a:cxn ang="0">
                    <a:pos x="853" y="1457"/>
                  </a:cxn>
                  <a:cxn ang="0">
                    <a:pos x="835" y="1556"/>
                  </a:cxn>
                  <a:cxn ang="0">
                    <a:pos x="814" y="1650"/>
                  </a:cxn>
                  <a:cxn ang="0">
                    <a:pos x="784" y="1740"/>
                  </a:cxn>
                  <a:cxn ang="0">
                    <a:pos x="752" y="1825"/>
                  </a:cxn>
                  <a:cxn ang="0">
                    <a:pos x="715" y="1906"/>
                  </a:cxn>
                  <a:cxn ang="0">
                    <a:pos x="670" y="1982"/>
                  </a:cxn>
                  <a:cxn ang="0">
                    <a:pos x="625" y="2055"/>
                  </a:cxn>
                  <a:cxn ang="0">
                    <a:pos x="574" y="2122"/>
                  </a:cxn>
                  <a:cxn ang="0">
                    <a:pos x="520" y="2182"/>
                  </a:cxn>
                  <a:cxn ang="0">
                    <a:pos x="462" y="2240"/>
                  </a:cxn>
                  <a:cxn ang="0">
                    <a:pos x="404" y="2292"/>
                  </a:cxn>
                  <a:cxn ang="0">
                    <a:pos x="341" y="2339"/>
                  </a:cxn>
                  <a:cxn ang="0">
                    <a:pos x="275" y="2382"/>
                  </a:cxn>
                  <a:cxn ang="0">
                    <a:pos x="209" y="2418"/>
                  </a:cxn>
                  <a:cxn ang="0">
                    <a:pos x="139" y="2449"/>
                  </a:cxn>
                  <a:cxn ang="0">
                    <a:pos x="71" y="2476"/>
                  </a:cxn>
                  <a:cxn ang="0">
                    <a:pos x="0" y="2496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499" name="Freeform 10"/>
              <p:cNvSpPr/>
              <p:nvPr/>
            </p:nvSpPr>
            <p:spPr>
              <a:xfrm rot="-6677128">
                <a:off x="3071" y="289"/>
                <a:ext cx="866" cy="2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19"/>
                  </a:cxn>
                  <a:cxn ang="0">
                    <a:pos x="131" y="43"/>
                  </a:cxn>
                  <a:cxn ang="0">
                    <a:pos x="197" y="72"/>
                  </a:cxn>
                  <a:cxn ang="0">
                    <a:pos x="261" y="109"/>
                  </a:cxn>
                  <a:cxn ang="0">
                    <a:pos x="324" y="149"/>
                  </a:cxn>
                  <a:cxn ang="0">
                    <a:pos x="386" y="197"/>
                  </a:cxn>
                  <a:cxn ang="0">
                    <a:pos x="446" y="248"/>
                  </a:cxn>
                  <a:cxn ang="0">
                    <a:pos x="505" y="306"/>
                  </a:cxn>
                  <a:cxn ang="0">
                    <a:pos x="560" y="369"/>
                  </a:cxn>
                  <a:cxn ang="0">
                    <a:pos x="613" y="436"/>
                  </a:cxn>
                  <a:cxn ang="0">
                    <a:pos x="661" y="508"/>
                  </a:cxn>
                  <a:cxn ang="0">
                    <a:pos x="705" y="586"/>
                  </a:cxn>
                  <a:cxn ang="0">
                    <a:pos x="744" y="667"/>
                  </a:cxn>
                  <a:cxn ang="0">
                    <a:pos x="780" y="754"/>
                  </a:cxn>
                  <a:cxn ang="0">
                    <a:pos x="810" y="845"/>
                  </a:cxn>
                  <a:cxn ang="0">
                    <a:pos x="832" y="939"/>
                  </a:cxn>
                  <a:cxn ang="0">
                    <a:pos x="850" y="1038"/>
                  </a:cxn>
                  <a:cxn ang="0">
                    <a:pos x="861" y="1141"/>
                  </a:cxn>
                  <a:cxn ang="0">
                    <a:pos x="866" y="1247"/>
                  </a:cxn>
                  <a:cxn ang="0">
                    <a:pos x="862" y="1356"/>
                  </a:cxn>
                  <a:cxn ang="0">
                    <a:pos x="853" y="1457"/>
                  </a:cxn>
                  <a:cxn ang="0">
                    <a:pos x="835" y="1556"/>
                  </a:cxn>
                  <a:cxn ang="0">
                    <a:pos x="814" y="1650"/>
                  </a:cxn>
                  <a:cxn ang="0">
                    <a:pos x="784" y="1740"/>
                  </a:cxn>
                  <a:cxn ang="0">
                    <a:pos x="752" y="1825"/>
                  </a:cxn>
                  <a:cxn ang="0">
                    <a:pos x="715" y="1906"/>
                  </a:cxn>
                  <a:cxn ang="0">
                    <a:pos x="670" y="1982"/>
                  </a:cxn>
                  <a:cxn ang="0">
                    <a:pos x="625" y="2055"/>
                  </a:cxn>
                  <a:cxn ang="0">
                    <a:pos x="574" y="2122"/>
                  </a:cxn>
                  <a:cxn ang="0">
                    <a:pos x="520" y="2182"/>
                  </a:cxn>
                  <a:cxn ang="0">
                    <a:pos x="462" y="2240"/>
                  </a:cxn>
                  <a:cxn ang="0">
                    <a:pos x="404" y="2292"/>
                  </a:cxn>
                  <a:cxn ang="0">
                    <a:pos x="341" y="2339"/>
                  </a:cxn>
                  <a:cxn ang="0">
                    <a:pos x="275" y="2382"/>
                  </a:cxn>
                  <a:cxn ang="0">
                    <a:pos x="209" y="2418"/>
                  </a:cxn>
                  <a:cxn ang="0">
                    <a:pos x="139" y="2449"/>
                  </a:cxn>
                  <a:cxn ang="0">
                    <a:pos x="71" y="2476"/>
                  </a:cxn>
                  <a:cxn ang="0">
                    <a:pos x="0" y="2496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490" name="Group 11"/>
            <p:cNvGrpSpPr/>
            <p:nvPr/>
          </p:nvGrpSpPr>
          <p:grpSpPr>
            <a:xfrm>
              <a:off x="2445" y="1578"/>
              <a:ext cx="964" cy="900"/>
              <a:chOff x="2016" y="1920"/>
              <a:chExt cx="1680" cy="1680"/>
            </a:xfrm>
          </p:grpSpPr>
          <p:sp>
            <p:nvSpPr>
              <p:cNvPr id="20495" name="Oval 12"/>
              <p:cNvSpPr/>
              <p:nvPr/>
            </p:nvSpPr>
            <p:spPr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922929"/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Freeform 13"/>
              <p:cNvSpPr/>
              <p:nvPr/>
            </p:nvSpPr>
            <p:spPr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276" y="357"/>
                  </a:cxn>
                  <a:cxn ang="0">
                    <a:pos x="1292" y="394"/>
                  </a:cxn>
                  <a:cxn ang="0">
                    <a:pos x="1296" y="428"/>
                  </a:cxn>
                  <a:cxn ang="0">
                    <a:pos x="1290" y="459"/>
                  </a:cxn>
                  <a:cxn ang="0">
                    <a:pos x="1273" y="490"/>
                  </a:cxn>
                  <a:cxn ang="0">
                    <a:pos x="1248" y="516"/>
                  </a:cxn>
                  <a:cxn ang="0">
                    <a:pos x="1216" y="538"/>
                  </a:cxn>
                  <a:cxn ang="0">
                    <a:pos x="1173" y="559"/>
                  </a:cxn>
                  <a:cxn ang="0">
                    <a:pos x="1125" y="578"/>
                  </a:cxn>
                  <a:cxn ang="0">
                    <a:pos x="1071" y="594"/>
                  </a:cxn>
                  <a:cxn ang="0">
                    <a:pos x="1011" y="608"/>
                  </a:cxn>
                  <a:cxn ang="0">
                    <a:pos x="949" y="618"/>
                  </a:cxn>
                  <a:cxn ang="0">
                    <a:pos x="879" y="627"/>
                  </a:cxn>
                  <a:cxn ang="0">
                    <a:pos x="808" y="632"/>
                  </a:cxn>
                  <a:cxn ang="0">
                    <a:pos x="780" y="634"/>
                  </a:cxn>
                  <a:cxn ang="0">
                    <a:pos x="467" y="634"/>
                  </a:cxn>
                  <a:cxn ang="0">
                    <a:pos x="463" y="634"/>
                  </a:cxn>
                  <a:cxn ang="0">
                    <a:pos x="401" y="630"/>
                  </a:cxn>
                  <a:cxn ang="0">
                    <a:pos x="341" y="627"/>
                  </a:cxn>
                  <a:cxn ang="0">
                    <a:pos x="285" y="620"/>
                  </a:cxn>
                  <a:cxn ang="0">
                    <a:pos x="231" y="614"/>
                  </a:cxn>
                  <a:cxn ang="0">
                    <a:pos x="182" y="603"/>
                  </a:cxn>
                  <a:cxn ang="0">
                    <a:pos x="138" y="590"/>
                  </a:cxn>
                  <a:cxn ang="0">
                    <a:pos x="100" y="577"/>
                  </a:cxn>
                  <a:cxn ang="0">
                    <a:pos x="66" y="561"/>
                  </a:cxn>
                  <a:cxn ang="0">
                    <a:pos x="38" y="541"/>
                  </a:cxn>
                  <a:cxn ang="0">
                    <a:pos x="18" y="519"/>
                  </a:cxn>
                  <a:cxn ang="0">
                    <a:pos x="6" y="493"/>
                  </a:cxn>
                  <a:cxn ang="0">
                    <a:pos x="0" y="467"/>
                  </a:cxn>
                  <a:cxn ang="0">
                    <a:pos x="0" y="463"/>
                  </a:cxn>
                  <a:cxn ang="0">
                    <a:pos x="4" y="434"/>
                  </a:cxn>
                  <a:cxn ang="0">
                    <a:pos x="16" y="397"/>
                  </a:cxn>
                  <a:cxn ang="0">
                    <a:pos x="50" y="329"/>
                  </a:cxn>
                  <a:cxn ang="0">
                    <a:pos x="92" y="266"/>
                  </a:cxn>
                  <a:cxn ang="0">
                    <a:pos x="144" y="209"/>
                  </a:cxn>
                  <a:cxn ang="0">
                    <a:pos x="200" y="157"/>
                  </a:cxn>
                  <a:cxn ang="0">
                    <a:pos x="265" y="111"/>
                  </a:cxn>
                  <a:cxn ang="0">
                    <a:pos x="335" y="73"/>
                  </a:cxn>
                  <a:cxn ang="0">
                    <a:pos x="407" y="42"/>
                  </a:cxn>
                  <a:cxn ang="0">
                    <a:pos x="488" y="19"/>
                  </a:cxn>
                  <a:cxn ang="0">
                    <a:pos x="570" y="5"/>
                  </a:cxn>
                  <a:cxn ang="0">
                    <a:pos x="654" y="0"/>
                  </a:cxn>
                  <a:cxn ang="0">
                    <a:pos x="745" y="5"/>
                  </a:cxn>
                  <a:cxn ang="0">
                    <a:pos x="831" y="20"/>
                  </a:cxn>
                  <a:cxn ang="0">
                    <a:pos x="914" y="47"/>
                  </a:cxn>
                  <a:cxn ang="0">
                    <a:pos x="991" y="80"/>
                  </a:cxn>
                  <a:cxn ang="0">
                    <a:pos x="1062" y="122"/>
                  </a:cxn>
                  <a:cxn ang="0">
                    <a:pos x="1127" y="173"/>
                  </a:cxn>
                  <a:cxn ang="0">
                    <a:pos x="1185" y="228"/>
                  </a:cxn>
                  <a:cxn ang="0">
                    <a:pos x="1234" y="289"/>
                  </a:cxn>
                  <a:cxn ang="0">
                    <a:pos x="1276" y="357"/>
                  </a:cxn>
                </a:cxnLst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FF3300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491" name="Text Box 14"/>
            <p:cNvSpPr txBox="1"/>
            <p:nvPr/>
          </p:nvSpPr>
          <p:spPr>
            <a:xfrm>
              <a:off x="2421" y="1797"/>
              <a:ext cx="1009" cy="524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zh-CN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信息技术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三大支柱</a:t>
              </a:r>
              <a:endPara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0492" name="Text Box 15"/>
            <p:cNvSpPr txBox="1"/>
            <p:nvPr/>
          </p:nvSpPr>
          <p:spPr>
            <a:xfrm>
              <a:off x="1095" y="1677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r"/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测试控制技术</a:t>
              </a:r>
              <a:endPara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0493" name="Text Box 16"/>
            <p:cNvSpPr txBox="1"/>
            <p:nvPr/>
          </p:nvSpPr>
          <p:spPr>
            <a:xfrm>
              <a:off x="3363" y="1120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计算机技术</a:t>
              </a:r>
              <a:endPara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0494" name="Text Box 17"/>
            <p:cNvSpPr txBox="1"/>
            <p:nvPr/>
          </p:nvSpPr>
          <p:spPr>
            <a:xfrm>
              <a:off x="2581" y="2835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r"/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通信技术</a:t>
              </a:r>
              <a:endPara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303123" name="Rectangle 19"/>
          <p:cNvSpPr/>
          <p:nvPr/>
        </p:nvSpPr>
        <p:spPr>
          <a:xfrm>
            <a:off x="803275" y="5319713"/>
            <a:ext cx="79914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测试技术与自动控制水平的高低，是衡量一个国家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科技现代化程度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的重要标志之一。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4"/>
          <p:cNvSpPr/>
          <p:nvPr/>
        </p:nvSpPr>
        <p:spPr>
          <a:xfrm>
            <a:off x="509588" y="827088"/>
            <a:ext cx="8086725" cy="284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传感器</a:t>
            </a:r>
            <a:endParaRPr lang="en-US" altLang="zh-CN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lang="zh-CN" altLang="en-US" sz="1100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能感受规定的被测量并按</a:t>
            </a:r>
            <a:r>
              <a:rPr lang="zh-CN" altLang="en-US" sz="24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一定规律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转换成同一种或另一种输出信号的器件或装置。 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敏感元件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：能直接感受或者响应被测量的部分。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转换元件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：将敏感元件的输出转换为适于传输和处理的信号。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8852" name="Rectangle 6"/>
          <p:cNvSpPr>
            <a:spLocks noGrp="1"/>
          </p:cNvSpPr>
          <p:nvPr>
            <p:ph type="title"/>
          </p:nvPr>
        </p:nvSpPr>
        <p:spPr>
          <a:xfrm>
            <a:off x="509588" y="3671888"/>
            <a:ext cx="6302375" cy="658812"/>
          </a:xfrm>
        </p:spPr>
        <p:txBody>
          <a:bodyPr vert="horz" wrap="square" lIns="91440" tIns="45720" rIns="91440" bIns="45720" anchor="ctr" anchorCtr="0"/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6600"/>
                </a:solidFill>
                <a:latin typeface="华文中宋" panose="02010600040101010101" pitchFamily="2" charset="-122"/>
              </a:rPr>
              <a:t>信号调理电路：信号的中间变换装置</a:t>
            </a:r>
            <a:endParaRPr lang="zh-CN" altLang="en-US" sz="2800" dirty="0">
              <a:solidFill>
                <a:srgbClr val="FF6600"/>
              </a:solidFill>
              <a:latin typeface="华文中宋" panose="02010600040101010101" pitchFamily="2" charset="-122"/>
            </a:endParaRPr>
          </a:p>
        </p:txBody>
      </p:sp>
      <p:sp>
        <p:nvSpPr>
          <p:cNvPr id="78853" name="Rectangle 7"/>
          <p:cNvSpPr/>
          <p:nvPr/>
        </p:nvSpPr>
        <p:spPr>
          <a:xfrm>
            <a:off x="509588" y="4508500"/>
            <a:ext cx="808672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华文中宋" panose="02010600040101010101" pitchFamily="2" charset="-122"/>
              </a:rPr>
              <a:t>将传感器输出信号转换成便于传输和处理的规范信号，如衰减、放大、调制与解调、滤波和数字化处理等。</a:t>
            </a:r>
            <a:endParaRPr lang="zh-CN" altLang="en-US" sz="2400" dirty="0">
              <a:latin typeface="Tahoma" panose="020B060403050404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4"/>
          <p:cNvSpPr/>
          <p:nvPr/>
        </p:nvSpPr>
        <p:spPr>
          <a:xfrm>
            <a:off x="611188" y="1179513"/>
            <a:ext cx="7848600" cy="4068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显示记录或运用</a:t>
            </a:r>
            <a:endParaRPr lang="en-US" altLang="zh-CN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lang="zh-CN" altLang="en-US" sz="1000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将处理结果显示或记录下来，供测试者作进一步分析。若该测试系统就是某一控制系统中的一个环节，处理结果将直接被运用。 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信号处理</a:t>
            </a:r>
            <a:endParaRPr lang="en-US" altLang="zh-CN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lang="zh-CN" altLang="en-US" sz="1000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将中间变换的输出信号作进一步处理、分析，从中提取有用信息。 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9988" y="5862638"/>
            <a:ext cx="31464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6600"/>
                </a:solidFill>
                <a:latin typeface="华文中宋" panose="02010600040101010101" pitchFamily="2" charset="-122"/>
              </a:rPr>
              <a:t>讨论：你身边的测试系统</a:t>
            </a:r>
            <a:endParaRPr lang="zh-CN" altLang="en-US" sz="2000" dirty="0">
              <a:solidFill>
                <a:srgbClr val="FF660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66750" y="679450"/>
            <a:ext cx="705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五、测试技术的典型应用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0900" name="Rectangle 4"/>
          <p:cNvSpPr/>
          <p:nvPr/>
        </p:nvSpPr>
        <p:spPr>
          <a:xfrm>
            <a:off x="685800" y="1371600"/>
            <a:ext cx="7772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在工程技术领域，工程研究、产品开发、生产监督、质量控制和性能试验等，都离不开测试技术。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0901" name="Picture 5" descr="apply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013" y="2417763"/>
            <a:ext cx="4879975" cy="3827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15"/>
          <p:cNvSpPr/>
          <p:nvPr/>
        </p:nvSpPr>
        <p:spPr>
          <a:xfrm>
            <a:off x="658813" y="766763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、产品质量测试 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Rectangle 16"/>
          <p:cNvSpPr/>
          <p:nvPr/>
        </p:nvSpPr>
        <p:spPr>
          <a:xfrm>
            <a:off x="609600" y="1295400"/>
            <a:ext cx="7924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在汽车、机床等设备，电机、发动机等零部件出厂时，必须对其性能质量进行测量和出厂检验。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576263" y="2722563"/>
            <a:ext cx="5403850" cy="3365500"/>
            <a:chOff x="384" y="1454"/>
            <a:chExt cx="3120" cy="1716"/>
          </a:xfrm>
        </p:grpSpPr>
        <p:sp>
          <p:nvSpPr>
            <p:cNvPr id="81932" name="Rectangle 19"/>
            <p:cNvSpPr/>
            <p:nvPr/>
          </p:nvSpPr>
          <p:spPr>
            <a:xfrm>
              <a:off x="384" y="2918"/>
              <a:ext cx="312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汽车制造厂发动机测试系统</a:t>
              </a:r>
              <a:endPara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1933" name="Picture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2" y="1454"/>
              <a:ext cx="3072" cy="137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Group 30"/>
          <p:cNvGrpSpPr/>
          <p:nvPr/>
        </p:nvGrpSpPr>
        <p:grpSpPr>
          <a:xfrm>
            <a:off x="6132513" y="2408238"/>
            <a:ext cx="2152650" cy="2000250"/>
            <a:chOff x="3732" y="1488"/>
            <a:chExt cx="1356" cy="1260"/>
          </a:xfrm>
        </p:grpSpPr>
        <p:sp>
          <p:nvSpPr>
            <p:cNvPr id="81930" name="Rectangle 21"/>
            <p:cNvSpPr/>
            <p:nvPr/>
          </p:nvSpPr>
          <p:spPr>
            <a:xfrm>
              <a:off x="3913" y="2496"/>
              <a:ext cx="109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汽车扭距测试</a:t>
              </a:r>
              <a:endPara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1931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" y="1488"/>
              <a:ext cx="1356" cy="10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" name="Group 31"/>
          <p:cNvGrpSpPr/>
          <p:nvPr/>
        </p:nvGrpSpPr>
        <p:grpSpPr>
          <a:xfrm>
            <a:off x="6096000" y="4525963"/>
            <a:ext cx="2249488" cy="1878012"/>
            <a:chOff x="3840" y="2851"/>
            <a:chExt cx="1417" cy="1183"/>
          </a:xfrm>
        </p:grpSpPr>
        <p:sp>
          <p:nvSpPr>
            <p:cNvPr id="81928" name="Rectangle 23"/>
            <p:cNvSpPr/>
            <p:nvPr/>
          </p:nvSpPr>
          <p:spPr>
            <a:xfrm>
              <a:off x="3840" y="3782"/>
              <a:ext cx="141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机床加工精度测试</a:t>
              </a:r>
              <a:endPara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1929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8" y="2851"/>
              <a:ext cx="1296" cy="94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/>
          <p:nvPr/>
        </p:nvSpPr>
        <p:spPr>
          <a:xfrm>
            <a:off x="604838" y="701675"/>
            <a:ext cx="5181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设备运行状态监控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2948" name="Rectangle 4"/>
          <p:cNvSpPr/>
          <p:nvPr/>
        </p:nvSpPr>
        <p:spPr>
          <a:xfrm>
            <a:off x="609600" y="1219200"/>
            <a:ext cx="80772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在电力、冶金、石化、化工等流程工业中，生产线上设备运行状态关系到整个生产线流程。通常建立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小时在线监测系统。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285" name="Group 5"/>
          <p:cNvGrpSpPr/>
          <p:nvPr/>
        </p:nvGrpSpPr>
        <p:grpSpPr>
          <a:xfrm>
            <a:off x="685800" y="4397375"/>
            <a:ext cx="7467600" cy="2155825"/>
            <a:chOff x="432" y="2770"/>
            <a:chExt cx="4704" cy="1358"/>
          </a:xfrm>
        </p:grpSpPr>
        <p:pic>
          <p:nvPicPr>
            <p:cNvPr id="82953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2" y="2770"/>
              <a:ext cx="2064" cy="13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954" name="Rectangle 7"/>
            <p:cNvSpPr/>
            <p:nvPr/>
          </p:nvSpPr>
          <p:spPr>
            <a:xfrm>
              <a:off x="4128" y="2976"/>
              <a:ext cx="100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石化企业输油管道、储油罐等压力容器的破损和泄露检测</a:t>
              </a:r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5" name="AutoShape 8"/>
            <p:cNvSpPr/>
            <p:nvPr/>
          </p:nvSpPr>
          <p:spPr>
            <a:xfrm>
              <a:off x="3792" y="3370"/>
              <a:ext cx="240" cy="144"/>
            </a:xfrm>
            <a:prstGeom prst="leftArrow">
              <a:avLst>
                <a:gd name="adj1" fmla="val 50000"/>
                <a:gd name="adj2" fmla="val 4165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82956" name="Picture 9" descr="Pipesca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" y="3024"/>
              <a:ext cx="1008" cy="95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8295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438400"/>
            <a:ext cx="1657350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389188"/>
            <a:ext cx="3124200" cy="1878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95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400300"/>
            <a:ext cx="2895600" cy="1820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/>
          <p:nvPr/>
        </p:nvSpPr>
        <p:spPr>
          <a:xfrm>
            <a:off x="638175" y="784225"/>
            <a:ext cx="5029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、工业机器人</a:t>
            </a:r>
            <a:r>
              <a:rPr lang="zh-CN" altLang="en-US" sz="2400" b="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/>
          <p:nvPr/>
        </p:nvSpPr>
        <p:spPr>
          <a:xfrm>
            <a:off x="638175" y="1477963"/>
            <a:ext cx="7848600" cy="1262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转动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移动位置传感器、力传感器、视觉传感器、听觉传感器、接近距离传感器、触觉传感器、热觉传感器、嗅觉传感器。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3973" name="Group 7"/>
          <p:cNvGrpSpPr/>
          <p:nvPr/>
        </p:nvGrpSpPr>
        <p:grpSpPr>
          <a:xfrm>
            <a:off x="1908175" y="2971800"/>
            <a:ext cx="5327650" cy="3273425"/>
            <a:chOff x="480" y="2544"/>
            <a:chExt cx="2640" cy="1575"/>
          </a:xfrm>
        </p:grpSpPr>
        <p:pic>
          <p:nvPicPr>
            <p:cNvPr id="83974" name="Picture 8">
              <a:hlinkClick r:id="rId1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" y="2544"/>
              <a:ext cx="2640" cy="13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3975" name="Text Box 9"/>
            <p:cNvSpPr txBox="1"/>
            <p:nvPr/>
          </p:nvSpPr>
          <p:spPr>
            <a:xfrm>
              <a:off x="576" y="3888"/>
              <a:ext cx="240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密歇根大学的机械手装配模型</a:t>
              </a:r>
              <a:endParaRPr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5"/>
          <p:cNvSpPr/>
          <p:nvPr/>
        </p:nvSpPr>
        <p:spPr>
          <a:xfrm>
            <a:off x="609600" y="693738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、智能建筑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Rectangle 12"/>
          <p:cNvSpPr/>
          <p:nvPr/>
        </p:nvSpPr>
        <p:spPr>
          <a:xfrm>
            <a:off x="609600" y="1295400"/>
            <a:ext cx="80010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为使建筑物成为安全、健康、舒适、温馨的生活、工作环境，并能保证系统运行的经济性和管理的智能化。在楼宇中应用了许多测试技术，如闯入监测、空气监测、温度监测、电梯运行状况。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762000" y="3065463"/>
            <a:ext cx="7758113" cy="1857375"/>
            <a:chOff x="480" y="1824"/>
            <a:chExt cx="4887" cy="1170"/>
          </a:xfrm>
        </p:grpSpPr>
        <p:sp>
          <p:nvSpPr>
            <p:cNvPr id="85009" name="Rectangle 13"/>
            <p:cNvSpPr/>
            <p:nvPr/>
          </p:nvSpPr>
          <p:spPr>
            <a:xfrm>
              <a:off x="3207" y="1851"/>
              <a:ext cx="216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图示为某公司楼宇自动化系统。该系统分为：电源管理、安全监测、照明控制、空调控制、停车管理、水</a:t>
              </a:r>
              <a:r>
                <a:rPr lang="en-US" altLang="zh-CN" sz="20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sz="20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废水管理和电梯监控。</a:t>
              </a:r>
              <a:endPara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10" name="Object 24"/>
            <p:cNvGraphicFramePr>
              <a:graphicFrameLocks noChangeAspect="1"/>
            </p:cNvGraphicFramePr>
            <p:nvPr/>
          </p:nvGraphicFramePr>
          <p:xfrm>
            <a:off x="480" y="1824"/>
            <a:ext cx="2628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" imgW="4171950" imgH="1857375" progId="Paint.Picture">
                    <p:embed/>
                  </p:oleObj>
                </mc:Choice>
                <mc:Fallback>
                  <p:oleObj name="" r:id="rId1" imgW="4171950" imgH="1857375" progId="Paint.Picture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0" y="1824"/>
                          <a:ext cx="2628" cy="1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/>
          <p:nvPr/>
        </p:nvGrpSpPr>
        <p:grpSpPr>
          <a:xfrm>
            <a:off x="762000" y="5124450"/>
            <a:ext cx="7924800" cy="1200150"/>
            <a:chOff x="480" y="3228"/>
            <a:chExt cx="4992" cy="756"/>
          </a:xfrm>
        </p:grpSpPr>
        <p:sp>
          <p:nvSpPr>
            <p:cNvPr id="84999" name="Rectangle 19"/>
            <p:cNvSpPr/>
            <p:nvPr/>
          </p:nvSpPr>
          <p:spPr>
            <a:xfrm>
              <a:off x="3360" y="3811"/>
              <a:ext cx="5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latin typeface="Times New Roman" panose="02020603050405020304" pitchFamily="18" charset="0"/>
                </a:rPr>
                <a:t>烟雾传感器</a:t>
              </a:r>
              <a:endParaRPr lang="zh-CN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85000" name="Rectangle 22"/>
            <p:cNvSpPr/>
            <p:nvPr/>
          </p:nvSpPr>
          <p:spPr>
            <a:xfrm>
              <a:off x="4032" y="3792"/>
              <a:ext cx="5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latin typeface="Times New Roman" panose="02020603050405020304" pitchFamily="18" charset="0"/>
                </a:rPr>
                <a:t>亮度传感器</a:t>
              </a:r>
              <a:endParaRPr lang="zh-CN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85001" name="Rectangle 23"/>
            <p:cNvSpPr/>
            <p:nvPr/>
          </p:nvSpPr>
          <p:spPr>
            <a:xfrm>
              <a:off x="4684" y="3792"/>
              <a:ext cx="7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200" dirty="0">
                  <a:latin typeface="Times New Roman" panose="02020603050405020304" pitchFamily="18" charset="0"/>
                </a:rPr>
                <a:t>红外人体探测器</a:t>
              </a:r>
              <a:endParaRPr lang="zh-CN" altLang="en-US" sz="1200" dirty="0">
                <a:latin typeface="Times New Roman" panose="02020603050405020304" pitchFamily="18" charset="0"/>
              </a:endParaRPr>
            </a:p>
          </p:txBody>
        </p:sp>
        <p:pic>
          <p:nvPicPr>
            <p:cNvPr id="85002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" y="3264"/>
              <a:ext cx="520" cy="6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3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" y="3264"/>
              <a:ext cx="570" cy="68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4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" y="3228"/>
              <a:ext cx="586" cy="7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5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6" y="3264"/>
              <a:ext cx="596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6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0" y="3305"/>
              <a:ext cx="576" cy="48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7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0" y="3312"/>
              <a:ext cx="540" cy="48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5008" name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0" y="3306"/>
              <a:ext cx="528" cy="43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/>
          <p:nvPr/>
        </p:nvSpPr>
        <p:spPr>
          <a:xfrm>
            <a:off x="611188" y="628650"/>
            <a:ext cx="4343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、其他应用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9380" name="Group 4"/>
          <p:cNvGrpSpPr/>
          <p:nvPr/>
        </p:nvGrpSpPr>
        <p:grpSpPr>
          <a:xfrm>
            <a:off x="827088" y="1190625"/>
            <a:ext cx="3581400" cy="2641600"/>
            <a:chOff x="384" y="768"/>
            <a:chExt cx="2160" cy="1642"/>
          </a:xfrm>
        </p:grpSpPr>
        <p:pic>
          <p:nvPicPr>
            <p:cNvPr id="86031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4" y="768"/>
              <a:ext cx="2160" cy="16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032" name="Text Box 6"/>
            <p:cNvSpPr txBox="1"/>
            <p:nvPr/>
          </p:nvSpPr>
          <p:spPr>
            <a:xfrm>
              <a:off x="413" y="821"/>
              <a:ext cx="480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航天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9383" name="Group 7"/>
          <p:cNvGrpSpPr/>
          <p:nvPr/>
        </p:nvGrpSpPr>
        <p:grpSpPr>
          <a:xfrm>
            <a:off x="4648200" y="1163638"/>
            <a:ext cx="3886200" cy="2668587"/>
            <a:chOff x="2880" y="816"/>
            <a:chExt cx="2448" cy="1528"/>
          </a:xfrm>
        </p:grpSpPr>
        <p:pic>
          <p:nvPicPr>
            <p:cNvPr id="8602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" y="816"/>
              <a:ext cx="2448" cy="15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030" name="Text Box 9"/>
            <p:cNvSpPr txBox="1"/>
            <p:nvPr/>
          </p:nvSpPr>
          <p:spPr>
            <a:xfrm>
              <a:off x="2928" y="880"/>
              <a:ext cx="480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农业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9386" name="Group 10"/>
          <p:cNvGrpSpPr/>
          <p:nvPr/>
        </p:nvGrpSpPr>
        <p:grpSpPr>
          <a:xfrm>
            <a:off x="827088" y="4025900"/>
            <a:ext cx="3581400" cy="2438400"/>
            <a:chOff x="384" y="2544"/>
            <a:chExt cx="2256" cy="1536"/>
          </a:xfrm>
        </p:grpSpPr>
        <p:pic>
          <p:nvPicPr>
            <p:cNvPr id="86027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" y="2544"/>
              <a:ext cx="2256" cy="1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028" name="Text Box 12"/>
            <p:cNvSpPr txBox="1"/>
            <p:nvPr/>
          </p:nvSpPr>
          <p:spPr>
            <a:xfrm>
              <a:off x="391" y="2544"/>
              <a:ext cx="480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交通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9389" name="Group 13"/>
          <p:cNvGrpSpPr/>
          <p:nvPr/>
        </p:nvGrpSpPr>
        <p:grpSpPr>
          <a:xfrm>
            <a:off x="4648200" y="4025900"/>
            <a:ext cx="3886200" cy="2457450"/>
            <a:chOff x="2880" y="2544"/>
            <a:chExt cx="2448" cy="1548"/>
          </a:xfrm>
        </p:grpSpPr>
        <p:pic>
          <p:nvPicPr>
            <p:cNvPr id="8602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0" y="2544"/>
              <a:ext cx="2448" cy="15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026" name="Text Box 15"/>
            <p:cNvSpPr txBox="1"/>
            <p:nvPr/>
          </p:nvSpPr>
          <p:spPr>
            <a:xfrm>
              <a:off x="2928" y="2586"/>
              <a:ext cx="480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医学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6024" name="矩形 1"/>
          <p:cNvSpPr/>
          <p:nvPr/>
        </p:nvSpPr>
        <p:spPr>
          <a:xfrm>
            <a:off x="7546975" y="628650"/>
            <a:ext cx="14255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工业监测视频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01675"/>
            <a:ext cx="6688138" cy="7318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六、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测试技术的发展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539750" y="1557338"/>
            <a:ext cx="8229600" cy="1449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传感器技术的迅速发展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材料科学、微电子学、微细加工技术与集成化工艺的发展，使得传感器向新型、微型、集成化、智能化和多功能化方向发展</a:t>
            </a:r>
            <a:r>
              <a:rPr lang="zh-CN" altLang="en-US" sz="2200" dirty="0">
                <a:solidFill>
                  <a:schemeClr val="folHlink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200" dirty="0">
              <a:solidFill>
                <a:schemeClr val="folHlink"/>
              </a:solidFill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8069" name="Picture 5" descr="0499_1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1688" y="3573463"/>
            <a:ext cx="262572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5"/>
          <p:cNvSpPr/>
          <p:nvPr/>
        </p:nvSpPr>
        <p:spPr>
          <a:xfrm>
            <a:off x="468313" y="1125538"/>
            <a:ext cx="79216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物性型传感器的开发。利用新发现的材料和新发现的生物、物理、化学效应开发出的新型传感器。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32454" name="Group 6"/>
          <p:cNvGrpSpPr/>
          <p:nvPr/>
        </p:nvGrpSpPr>
        <p:grpSpPr>
          <a:xfrm>
            <a:off x="5148263" y="2205038"/>
            <a:ext cx="3024187" cy="1409700"/>
            <a:chOff x="3024" y="1632"/>
            <a:chExt cx="2178" cy="782"/>
          </a:xfrm>
        </p:grpSpPr>
        <p:pic>
          <p:nvPicPr>
            <p:cNvPr id="89125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4" y="1632"/>
              <a:ext cx="2178" cy="44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9126" name="Text Box 8"/>
            <p:cNvSpPr txBox="1"/>
            <p:nvPr/>
          </p:nvSpPr>
          <p:spPr>
            <a:xfrm>
              <a:off x="3600" y="2192"/>
              <a:ext cx="1291" cy="222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光纤流速传感器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2457" name="Group 9"/>
          <p:cNvGrpSpPr/>
          <p:nvPr/>
        </p:nvGrpSpPr>
        <p:grpSpPr>
          <a:xfrm>
            <a:off x="5048250" y="3886200"/>
            <a:ext cx="3200400" cy="2590800"/>
            <a:chOff x="3180" y="2448"/>
            <a:chExt cx="2016" cy="1632"/>
          </a:xfrm>
        </p:grpSpPr>
        <p:sp>
          <p:nvSpPr>
            <p:cNvPr id="89123" name="Text Box 10"/>
            <p:cNvSpPr txBox="1"/>
            <p:nvPr/>
          </p:nvSpPr>
          <p:spPr>
            <a:xfrm>
              <a:off x="4668" y="2784"/>
              <a:ext cx="528" cy="1024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荧光材料制作的电子鼻传感器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89124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" y="2448"/>
              <a:ext cx="1380" cy="163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2460" name="Group 12"/>
          <p:cNvGrpSpPr/>
          <p:nvPr/>
        </p:nvGrpSpPr>
        <p:grpSpPr>
          <a:xfrm>
            <a:off x="1252538" y="2278063"/>
            <a:ext cx="2752725" cy="2286000"/>
            <a:chOff x="3354" y="2544"/>
            <a:chExt cx="1734" cy="1440"/>
          </a:xfrm>
        </p:grpSpPr>
        <p:sp>
          <p:nvSpPr>
            <p:cNvPr id="89121" name="Text Box 13"/>
            <p:cNvSpPr txBox="1"/>
            <p:nvPr/>
          </p:nvSpPr>
          <p:spPr>
            <a:xfrm>
              <a:off x="3360" y="3728"/>
              <a:ext cx="1728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生物酶血样分析传感器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89122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" y="2544"/>
              <a:ext cx="1686" cy="11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2463" name="Group 15"/>
          <p:cNvGrpSpPr/>
          <p:nvPr/>
        </p:nvGrpSpPr>
        <p:grpSpPr>
          <a:xfrm>
            <a:off x="1403350" y="5016500"/>
            <a:ext cx="2895600" cy="1143000"/>
            <a:chOff x="2448" y="2208"/>
            <a:chExt cx="1824" cy="720"/>
          </a:xfrm>
        </p:grpSpPr>
        <p:grpSp>
          <p:nvGrpSpPr>
            <p:cNvPr id="89096" name="Group 16"/>
            <p:cNvGrpSpPr/>
            <p:nvPr/>
          </p:nvGrpSpPr>
          <p:grpSpPr>
            <a:xfrm>
              <a:off x="2448" y="2208"/>
              <a:ext cx="336" cy="720"/>
              <a:chOff x="2496" y="2976"/>
              <a:chExt cx="336" cy="720"/>
            </a:xfrm>
          </p:grpSpPr>
          <p:grpSp>
            <p:nvGrpSpPr>
              <p:cNvPr id="89101" name="Group 17"/>
              <p:cNvGrpSpPr/>
              <p:nvPr/>
            </p:nvGrpSpPr>
            <p:grpSpPr>
              <a:xfrm>
                <a:off x="2640" y="2976"/>
                <a:ext cx="192" cy="144"/>
                <a:chOff x="2640" y="2976"/>
                <a:chExt cx="192" cy="144"/>
              </a:xfrm>
            </p:grpSpPr>
            <p:sp>
              <p:nvSpPr>
                <p:cNvPr id="89119" name="Oval 18"/>
                <p:cNvSpPr/>
                <p:nvPr/>
              </p:nvSpPr>
              <p:spPr>
                <a:xfrm>
                  <a:off x="2688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120" name="AutoShape 19"/>
                <p:cNvSpPr/>
                <p:nvPr/>
              </p:nvSpPr>
              <p:spPr>
                <a:xfrm>
                  <a:off x="2640" y="3024"/>
                  <a:ext cx="144" cy="48"/>
                </a:xfrm>
                <a:prstGeom prst="homePlate">
                  <a:avLst>
                    <a:gd name="adj" fmla="val 750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102" name="Group 20"/>
              <p:cNvGrpSpPr/>
              <p:nvPr/>
            </p:nvGrpSpPr>
            <p:grpSpPr>
              <a:xfrm>
                <a:off x="2640" y="3168"/>
                <a:ext cx="192" cy="144"/>
                <a:chOff x="2640" y="2976"/>
                <a:chExt cx="192" cy="144"/>
              </a:xfrm>
            </p:grpSpPr>
            <p:sp>
              <p:nvSpPr>
                <p:cNvPr id="89117" name="Oval 21"/>
                <p:cNvSpPr/>
                <p:nvPr/>
              </p:nvSpPr>
              <p:spPr>
                <a:xfrm>
                  <a:off x="2688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118" name="AutoShape 22"/>
                <p:cNvSpPr/>
                <p:nvPr/>
              </p:nvSpPr>
              <p:spPr>
                <a:xfrm>
                  <a:off x="2640" y="3024"/>
                  <a:ext cx="144" cy="48"/>
                </a:xfrm>
                <a:prstGeom prst="homePlate">
                  <a:avLst>
                    <a:gd name="adj" fmla="val 750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103" name="Group 23"/>
              <p:cNvGrpSpPr/>
              <p:nvPr/>
            </p:nvGrpSpPr>
            <p:grpSpPr>
              <a:xfrm>
                <a:off x="2640" y="3360"/>
                <a:ext cx="192" cy="144"/>
                <a:chOff x="2640" y="2976"/>
                <a:chExt cx="192" cy="144"/>
              </a:xfrm>
            </p:grpSpPr>
            <p:sp>
              <p:nvSpPr>
                <p:cNvPr id="89115" name="Oval 24"/>
                <p:cNvSpPr/>
                <p:nvPr/>
              </p:nvSpPr>
              <p:spPr>
                <a:xfrm>
                  <a:off x="2688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116" name="AutoShape 25"/>
                <p:cNvSpPr/>
                <p:nvPr/>
              </p:nvSpPr>
              <p:spPr>
                <a:xfrm>
                  <a:off x="2640" y="3024"/>
                  <a:ext cx="144" cy="48"/>
                </a:xfrm>
                <a:prstGeom prst="homePlate">
                  <a:avLst>
                    <a:gd name="adj" fmla="val 750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104" name="Group 26"/>
              <p:cNvGrpSpPr/>
              <p:nvPr/>
            </p:nvGrpSpPr>
            <p:grpSpPr>
              <a:xfrm>
                <a:off x="2640" y="3552"/>
                <a:ext cx="192" cy="144"/>
                <a:chOff x="2640" y="2976"/>
                <a:chExt cx="192" cy="144"/>
              </a:xfrm>
            </p:grpSpPr>
            <p:sp>
              <p:nvSpPr>
                <p:cNvPr id="89113" name="Oval 27"/>
                <p:cNvSpPr/>
                <p:nvPr/>
              </p:nvSpPr>
              <p:spPr>
                <a:xfrm>
                  <a:off x="2688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114" name="AutoShape 28"/>
                <p:cNvSpPr/>
                <p:nvPr/>
              </p:nvSpPr>
              <p:spPr>
                <a:xfrm>
                  <a:off x="2640" y="3024"/>
                  <a:ext cx="144" cy="48"/>
                </a:xfrm>
                <a:prstGeom prst="homePlate">
                  <a:avLst>
                    <a:gd name="adj" fmla="val 75000"/>
                  </a:avLst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9105" name="Oval 29"/>
              <p:cNvSpPr/>
              <p:nvPr/>
            </p:nvSpPr>
            <p:spPr>
              <a:xfrm>
                <a:off x="2592" y="30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6" name="Oval 30"/>
              <p:cNvSpPr/>
              <p:nvPr/>
            </p:nvSpPr>
            <p:spPr>
              <a:xfrm>
                <a:off x="2592" y="321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7" name="Oval 31"/>
              <p:cNvSpPr/>
              <p:nvPr/>
            </p:nvSpPr>
            <p:spPr>
              <a:xfrm>
                <a:off x="2592" y="340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8" name="Oval 32"/>
              <p:cNvSpPr/>
              <p:nvPr/>
            </p:nvSpPr>
            <p:spPr>
              <a:xfrm>
                <a:off x="2592" y="36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9" name="Oval 33"/>
              <p:cNvSpPr/>
              <p:nvPr/>
            </p:nvSpPr>
            <p:spPr>
              <a:xfrm>
                <a:off x="2496" y="30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0" name="Oval 34"/>
              <p:cNvSpPr/>
              <p:nvPr/>
            </p:nvSpPr>
            <p:spPr>
              <a:xfrm>
                <a:off x="2496" y="321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1" name="Oval 35"/>
              <p:cNvSpPr/>
              <p:nvPr/>
            </p:nvSpPr>
            <p:spPr>
              <a:xfrm>
                <a:off x="2496" y="340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Oval 36"/>
              <p:cNvSpPr/>
              <p:nvPr/>
            </p:nvSpPr>
            <p:spPr>
              <a:xfrm>
                <a:off x="2496" y="36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097" name="AutoShape 37"/>
            <p:cNvSpPr/>
            <p:nvPr/>
          </p:nvSpPr>
          <p:spPr>
            <a:xfrm>
              <a:off x="2832" y="2496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8" name="Text Box 38"/>
            <p:cNvSpPr txBox="1"/>
            <p:nvPr/>
          </p:nvSpPr>
          <p:spPr>
            <a:xfrm>
              <a:off x="3024" y="2505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热</a:t>
              </a:r>
              <a:r>
                <a:rPr lang="en-US" altLang="zh-CN" sz="18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18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光</a:t>
              </a:r>
              <a:endParaRPr lang="zh-CN" altLang="en-US" sz="18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099" name="AutoShape 39"/>
            <p:cNvSpPr/>
            <p:nvPr/>
          </p:nvSpPr>
          <p:spPr>
            <a:xfrm>
              <a:off x="3552" y="2496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100" name="Text Box 40"/>
            <p:cNvSpPr txBox="1"/>
            <p:nvPr/>
          </p:nvSpPr>
          <p:spPr>
            <a:xfrm>
              <a:off x="3744" y="249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电量</a:t>
              </a:r>
              <a:endParaRPr lang="zh-CN" altLang="en-US" sz="18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测量技术的背景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测量技术是所有涉及工程类科学研究的基础</a:t>
            </a:r>
            <a:endParaRPr lang="en-US" altLang="zh-CN" dirty="0"/>
          </a:p>
          <a:p>
            <a:pPr eaLnBrk="1" hangingPunct="1"/>
            <a:r>
              <a:rPr lang="zh-CN" altLang="en-US" dirty="0"/>
              <a:t>测量技术是人类认识世界和工程实践的必然途径</a:t>
            </a:r>
            <a:endParaRPr lang="en-US" altLang="zh-CN" dirty="0"/>
          </a:p>
          <a:p>
            <a:pPr eaLnBrk="1" hangingPunct="1"/>
            <a:r>
              <a:rPr lang="zh-CN" altLang="en-US" dirty="0"/>
              <a:t>科学研究基础就是测量、测试</a:t>
            </a:r>
            <a:endParaRPr lang="en-US" altLang="zh-CN" dirty="0"/>
          </a:p>
          <a:p>
            <a:pPr eaLnBrk="1" hangingPunct="1"/>
            <a:r>
              <a:rPr lang="zh-CN" altLang="en-US" dirty="0"/>
              <a:t>测量、测试贯穿人类科学实践的整个过程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集成化、微型化、智能化传感器的开发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3476" name="Group 4"/>
          <p:cNvGrpSpPr/>
          <p:nvPr/>
        </p:nvGrpSpPr>
        <p:grpSpPr>
          <a:xfrm>
            <a:off x="4284663" y="1851025"/>
            <a:ext cx="3962400" cy="2038350"/>
            <a:chOff x="2496" y="1152"/>
            <a:chExt cx="2496" cy="1284"/>
          </a:xfrm>
        </p:grpSpPr>
        <p:pic>
          <p:nvPicPr>
            <p:cNvPr id="91153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80" y="1152"/>
              <a:ext cx="2112" cy="12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154" name="Text Box 6"/>
            <p:cNvSpPr txBox="1"/>
            <p:nvPr/>
          </p:nvSpPr>
          <p:spPr>
            <a:xfrm>
              <a:off x="2496" y="1188"/>
              <a:ext cx="1152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振动网络传感器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3479" name="Group 7"/>
          <p:cNvGrpSpPr/>
          <p:nvPr/>
        </p:nvGrpSpPr>
        <p:grpSpPr>
          <a:xfrm>
            <a:off x="1066800" y="1600200"/>
            <a:ext cx="2085975" cy="2311400"/>
            <a:chOff x="672" y="1008"/>
            <a:chExt cx="1314" cy="1456"/>
          </a:xfrm>
        </p:grpSpPr>
        <p:sp>
          <p:nvSpPr>
            <p:cNvPr id="91151" name="Text Box 8"/>
            <p:cNvSpPr txBox="1"/>
            <p:nvPr/>
          </p:nvSpPr>
          <p:spPr>
            <a:xfrm>
              <a:off x="720" y="2208"/>
              <a:ext cx="1152" cy="25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嵌入式计算机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1152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" y="1008"/>
              <a:ext cx="1314" cy="113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3482" name="Group 10"/>
          <p:cNvGrpSpPr/>
          <p:nvPr/>
        </p:nvGrpSpPr>
        <p:grpSpPr>
          <a:xfrm>
            <a:off x="1309688" y="4095750"/>
            <a:ext cx="1676400" cy="2187575"/>
            <a:chOff x="768" y="2670"/>
            <a:chExt cx="1056" cy="1378"/>
          </a:xfrm>
        </p:grpSpPr>
        <p:pic>
          <p:nvPicPr>
            <p:cNvPr id="91149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" y="2670"/>
              <a:ext cx="1056" cy="10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1150" name="Text Box 12"/>
            <p:cNvSpPr txBox="1"/>
            <p:nvPr/>
          </p:nvSpPr>
          <p:spPr>
            <a:xfrm>
              <a:off x="768" y="3600"/>
              <a:ext cx="1008" cy="44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智能压力网络传感器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3485" name="Group 13"/>
          <p:cNvGrpSpPr/>
          <p:nvPr/>
        </p:nvGrpSpPr>
        <p:grpSpPr>
          <a:xfrm>
            <a:off x="3925888" y="4225925"/>
            <a:ext cx="1828800" cy="2057400"/>
            <a:chOff x="2640" y="2688"/>
            <a:chExt cx="1152" cy="1296"/>
          </a:xfrm>
        </p:grpSpPr>
        <p:sp>
          <p:nvSpPr>
            <p:cNvPr id="91147" name="Text Box 14"/>
            <p:cNvSpPr txBox="1"/>
            <p:nvPr/>
          </p:nvSpPr>
          <p:spPr>
            <a:xfrm>
              <a:off x="2640" y="3536"/>
              <a:ext cx="1152" cy="44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智能</a:t>
              </a:r>
              <a:r>
                <a:rPr lang="zh-CN" altLang="en-US" sz="2000" dirty="0">
                  <a:solidFill>
                    <a:srgbClr val="99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倾角</a:t>
              </a:r>
              <a:r>
                <a:rPr lang="en-US" altLang="zh-CN" sz="2000" dirty="0">
                  <a:solidFill>
                    <a:srgbClr val="99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RS232</a:t>
              </a: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1148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8" y="2688"/>
              <a:ext cx="1104" cy="78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3488" name="Group 16"/>
          <p:cNvGrpSpPr/>
          <p:nvPr/>
        </p:nvGrpSpPr>
        <p:grpSpPr>
          <a:xfrm>
            <a:off x="6616700" y="4302125"/>
            <a:ext cx="1828800" cy="1981200"/>
            <a:chOff x="4176" y="2688"/>
            <a:chExt cx="1152" cy="1248"/>
          </a:xfrm>
        </p:grpSpPr>
        <p:sp>
          <p:nvSpPr>
            <p:cNvPr id="91145" name="Text Box 17"/>
            <p:cNvSpPr txBox="1"/>
            <p:nvPr/>
          </p:nvSpPr>
          <p:spPr>
            <a:xfrm>
              <a:off x="4176" y="3488"/>
              <a:ext cx="1152" cy="44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r>
                <a:rPr lang="zh-CN" altLang="en-US" sz="2000" dirty="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总线数字温度传感器</a:t>
              </a:r>
              <a:endPara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1146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" y="2688"/>
              <a:ext cx="528" cy="75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4"/>
          <p:cNvSpPr/>
          <p:nvPr/>
        </p:nvSpPr>
        <p:spPr>
          <a:xfrm>
            <a:off x="323850" y="620713"/>
            <a:ext cx="8229600" cy="1646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多功能化、网络化仪器系统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数字信号处理方法、计算机技术和信息处理技术的迅速发展，是测试仪器向数字式方向发展，并出现了所谓的“软件就是仪器”的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虚拟仪器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164" name="Rectangle 6"/>
          <p:cNvSpPr/>
          <p:nvPr/>
        </p:nvSpPr>
        <p:spPr>
          <a:xfrm>
            <a:off x="815975" y="2312988"/>
            <a:ext cx="56880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机＋仪器板卡 </a:t>
            </a: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 代替传统仪器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用计算机软件  代替硬件分析电路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216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3068638"/>
            <a:ext cx="6096000" cy="314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143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8" y="3525838"/>
            <a:ext cx="5257800" cy="2900362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4"/>
          <p:cNvSpPr/>
          <p:nvPr/>
        </p:nvSpPr>
        <p:spPr>
          <a:xfrm>
            <a:off x="611188" y="901700"/>
            <a:ext cx="82296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新型信号处理方法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3188" name="Rectangle 6"/>
          <p:cNvSpPr/>
          <p:nvPr/>
        </p:nvSpPr>
        <p:spPr>
          <a:xfrm>
            <a:off x="1331913" y="2349500"/>
            <a:ext cx="5688012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</a:rPr>
              <a:t>在线实时能力的进一步提高。</a:t>
            </a:r>
            <a:endParaRPr lang="en-US" altLang="zh-CN" sz="2400" dirty="0">
              <a:solidFill>
                <a:srgbClr val="000066"/>
              </a:solidFill>
              <a:latin typeface="华文中宋" panose="02010600040101010101" pitchFamily="2" charset="-122"/>
            </a:endParaRPr>
          </a:p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000066"/>
              </a:solidFill>
              <a:latin typeface="华文中宋" panose="02010600040101010101" pitchFamily="2" charset="-122"/>
            </a:endParaRPr>
          </a:p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</a:rPr>
              <a:t>分辨力和运算精度的提高。</a:t>
            </a:r>
            <a:endParaRPr lang="en-US" altLang="zh-CN" sz="2400" dirty="0">
              <a:solidFill>
                <a:srgbClr val="000066"/>
              </a:solidFill>
              <a:latin typeface="华文中宋" panose="02010600040101010101" pitchFamily="2" charset="-122"/>
            </a:endParaRPr>
          </a:p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000066"/>
              </a:solidFill>
              <a:latin typeface="华文中宋" panose="02010600040101010101" pitchFamily="2" charset="-122"/>
            </a:endParaRPr>
          </a:p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6"/>
                </a:solidFill>
                <a:latin typeface="华文中宋" panose="02010600040101010101" pitchFamily="2" charset="-122"/>
              </a:rPr>
              <a:t>扩大和发展新的专用功能。</a:t>
            </a:r>
            <a:endParaRPr lang="zh-CN" altLang="en-US" sz="2400" dirty="0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/>
          <p:nvPr/>
        </p:nvSpPr>
        <p:spPr>
          <a:xfrm>
            <a:off x="381000" y="838200"/>
            <a:ext cx="838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    结</a:t>
            </a:r>
            <a:endParaRPr lang="zh-CN" altLang="en-US" sz="3600" dirty="0">
              <a:solidFill>
                <a:srgbClr val="8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4212" name="Text Box 3"/>
          <p:cNvSpPr txBox="1"/>
          <p:nvPr/>
        </p:nvSpPr>
        <p:spPr>
          <a:xfrm>
            <a:off x="623888" y="1989138"/>
            <a:ext cx="8064500" cy="3367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52805" lvl="0" indent="-852805" latinLnBrk="1" hangingPunct="1">
              <a:spcBef>
                <a:spcPct val="40000"/>
              </a:spcBef>
              <a:buNone/>
            </a:pP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</a:rPr>
              <a:t>(1)    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</a:rPr>
              <a:t>测试的含义。测试是具有试验性质的测量，是测量和试验的综合。</a:t>
            </a:r>
            <a:endParaRPr lang="zh-CN" altLang="en-US" sz="2800" dirty="0">
              <a:solidFill>
                <a:schemeClr val="hlink"/>
              </a:solidFill>
              <a:latin typeface="华文中宋" panose="02010600040101010101" pitchFamily="2" charset="-122"/>
            </a:endParaRPr>
          </a:p>
          <a:p>
            <a:pPr marL="852805" lvl="0" indent="-852805" eaLnBrk="1" hangingPunct="1">
              <a:spcBef>
                <a:spcPct val="40000"/>
              </a:spcBef>
              <a:buAutoNum type="arabicParenBoth" startAt="2"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</a:rPr>
              <a:t>测量方法的分类及选择。</a:t>
            </a:r>
            <a:endParaRPr lang="en-US" altLang="zh-CN" sz="2800" dirty="0">
              <a:solidFill>
                <a:schemeClr val="hlink"/>
              </a:solidFill>
              <a:latin typeface="华文中宋" panose="02010600040101010101" pitchFamily="2" charset="-122"/>
            </a:endParaRPr>
          </a:p>
          <a:p>
            <a:pPr marL="852805" lvl="0" indent="-852805" eaLnBrk="1" hangingPunct="1">
              <a:spcBef>
                <a:spcPct val="40000"/>
              </a:spcBef>
              <a:buAutoNum type="arabicParenBoth" startAt="2"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</a:rPr>
              <a:t>测量误差。</a:t>
            </a:r>
            <a:endParaRPr lang="en-US" altLang="zh-CN" sz="2800" dirty="0">
              <a:solidFill>
                <a:schemeClr val="hlink"/>
              </a:solidFill>
              <a:latin typeface="华文中宋" panose="02010600040101010101" pitchFamily="2" charset="-122"/>
            </a:endParaRPr>
          </a:p>
          <a:p>
            <a:pPr marL="852805" lvl="0" indent="-852805" eaLnBrk="1" hangingPunct="1">
              <a:spcBef>
                <a:spcPct val="40000"/>
              </a:spcBef>
              <a:buAutoNum type="arabicParenBoth" startAt="2"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</a:rPr>
              <a:t>测量基本原理及过程。</a:t>
            </a:r>
            <a:endParaRPr lang="en-US" altLang="zh-CN" sz="2800" dirty="0">
              <a:solidFill>
                <a:schemeClr val="hlink"/>
              </a:solidFill>
              <a:latin typeface="华文中宋" panose="02010600040101010101" pitchFamily="2" charset="-122"/>
            </a:endParaRPr>
          </a:p>
          <a:p>
            <a:pPr marL="852805" lvl="0" indent="-852805" eaLnBrk="1" hangingPunct="1">
              <a:spcBef>
                <a:spcPct val="40000"/>
              </a:spcBef>
              <a:buAutoNum type="arabicParenBoth" startAt="2"/>
            </a:pP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</a:rPr>
              <a:t>测试技术的应用及发展。</a:t>
            </a:r>
            <a:endParaRPr lang="zh-CN" altLang="en-US" sz="2800" dirty="0">
              <a:solidFill>
                <a:schemeClr val="hlink"/>
              </a:solidFill>
              <a:latin typeface="华文中宋" panose="0201060004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工程测量及传感技术基本内容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基本概念：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测量、测试（试验）；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测量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测试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测量的保障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计量科学：基本量纲、标准、校准；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电量测量、非电量测量；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测量系统：系统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特性（静态特性、动态特性）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传感器：敏感、光电、半导体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信号分析：信息、信号（模拟、数字）；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传感器转换电路（滤波、调制、解调、电桥）、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现代测试技术：物联网、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虚拟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仪器、大数据、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6" name="右箭头 1"/>
          <p:cNvSpPr/>
          <p:nvPr/>
        </p:nvSpPr>
        <p:spPr>
          <a:xfrm>
            <a:off x="1547813" y="2781300"/>
            <a:ext cx="503237" cy="71438"/>
          </a:xfrm>
          <a:prstGeom prst="rightArrow">
            <a:avLst>
              <a:gd name="adj1" fmla="val 50000"/>
              <a:gd name="adj2" fmla="val 50289"/>
            </a:avLst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40000"/>
              </a:spcBef>
            </a:pPr>
            <a:endParaRPr lang="zh-CN" altLang="en-US" dirty="0">
              <a:latin typeface="华文中宋" panose="02010600040101010101" pitchFamily="2" charset="-122"/>
            </a:endParaRPr>
          </a:p>
        </p:txBody>
      </p:sp>
      <p:cxnSp>
        <p:nvCxnSpPr>
          <p:cNvPr id="23557" name="直接箭头连接符 4"/>
          <p:cNvCxnSpPr/>
          <p:nvPr/>
        </p:nvCxnSpPr>
        <p:spPr>
          <a:xfrm>
            <a:off x="1692275" y="2852738"/>
            <a:ext cx="503238" cy="0"/>
          </a:xfrm>
          <a:prstGeom prst="straightConnector1">
            <a:avLst/>
          </a:prstGeom>
          <a:ln w="9525">
            <a:noFill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传感及测试技术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目的：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具备掌握测试技术的基本思维和方法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具备初步解决工程测试问题的实际能力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90563" y="581025"/>
            <a:ext cx="4806950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800" dirty="0">
                <a:solidFill>
                  <a:srgbClr val="C00000"/>
                </a:solidFill>
              </a:rPr>
              <a:t>二、测量方法分类及选择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5604" name="Rectangle 19"/>
          <p:cNvSpPr/>
          <p:nvPr/>
        </p:nvSpPr>
        <p:spPr>
          <a:xfrm>
            <a:off x="690563" y="1555750"/>
            <a:ext cx="79914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、计量单位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563" y="2178050"/>
            <a:ext cx="79914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计量单位制：按约定规则确定的一套完善的制度及其全部单位的总体。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19462" name="Picture 2" descr="https://timgsa.baidu.com/timg?image&amp;quality=80&amp;size=b9999_10000&amp;sec=1595395424098&amp;di=151d88c744ddf975485f46c6847838b4&amp;imgtype=0&amp;src=http%3A%2F%2F5b0988e595225.cdn.sohucs.com%2Fimages%2F20190518%2Fac9fef1252c34b2d886ae3bf97fd13a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325" y="3036888"/>
            <a:ext cx="3665538" cy="3217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692.5007874015746,&quot;width&quot;:7125}"/>
</p:tagLst>
</file>

<file path=ppt/tags/tag2.xml><?xml version="1.0" encoding="utf-8"?>
<p:tagLst xmlns:p="http://schemas.openxmlformats.org/presentationml/2006/main">
  <p:tag name="COMMONDATA" val="eyJoZGlkIjoiYzc1NTI1Mzg0MzIyNzNiMzk2NWFmYTg5NWI4MzJjYzkifQ=="/>
</p:tagLst>
</file>

<file path=ppt/theme/theme1.xml><?xml version="1.0" encoding="utf-8"?>
<a:theme xmlns:a="http://schemas.openxmlformats.org/drawingml/2006/main" name="wireless sensor networks to improve capacity of geological disaster monitoring">
  <a:themeElements>
    <a:clrScheme name="wireless sensor networks to improve capacity of geological disaster monitoring 14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99CCFF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0000E7"/>
      </a:accent6>
      <a:hlink>
        <a:srgbClr val="3333CC"/>
      </a:hlink>
      <a:folHlink>
        <a:srgbClr val="AF67FF"/>
      </a:folHlink>
    </a:clrScheme>
    <a:fontScheme name="wireless sensor networks to improve capacity of geological disaster monitorin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wireless sensor networks to improve capacity of geological disaster monito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0000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reless sensor networks to improve capacity of geological disaster monitoring 14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99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0000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6325</Words>
  <Application>WPS 演示</Application>
  <PresentationFormat>全屏显示(4:3)</PresentationFormat>
  <Paragraphs>827</Paragraphs>
  <Slides>63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63</vt:i4>
      </vt:variant>
    </vt:vector>
  </HeadingPairs>
  <TitlesOfParts>
    <vt:vector size="103" baseType="lpstr">
      <vt:lpstr>Arial</vt:lpstr>
      <vt:lpstr>宋体</vt:lpstr>
      <vt:lpstr>Wingdings</vt:lpstr>
      <vt:lpstr>Times New Roman</vt:lpstr>
      <vt:lpstr>黑体</vt:lpstr>
      <vt:lpstr>华文中宋</vt:lpstr>
      <vt:lpstr>Tahoma</vt:lpstr>
      <vt:lpstr>微软雅黑</vt:lpstr>
      <vt:lpstr>Arial Unicode MS</vt:lpstr>
      <vt:lpstr>Verdana</vt:lpstr>
      <vt:lpstr>楷体_GB2312</vt:lpstr>
      <vt:lpstr>新宋体</vt:lpstr>
      <vt:lpstr>Garamond</vt:lpstr>
      <vt:lpstr>幼圆</vt:lpstr>
      <vt:lpstr>wireless sensor networks to improve capacity of geological disaster monitoring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Paint.Picture</vt:lpstr>
      <vt:lpstr>Visio.Drawing.6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本课程主要内容</vt:lpstr>
      <vt:lpstr>机器人传感器</vt:lpstr>
      <vt:lpstr> 第一章 绪   论</vt:lpstr>
      <vt:lpstr>一、测试基本含义</vt:lpstr>
      <vt:lpstr>测量技术的背景</vt:lpstr>
      <vt:lpstr>工程测量及传感技术基本内容</vt:lpstr>
      <vt:lpstr>传感及测试技术</vt:lpstr>
      <vt:lpstr>二、测量方法分类及选择</vt:lpstr>
      <vt:lpstr>计量标准</vt:lpstr>
      <vt:lpstr>国际单位制（SI）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三、测量误差 </vt:lpstr>
      <vt:lpstr>PowerPoint 演示文稿</vt:lpstr>
      <vt:lpstr>2、测量误差分类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2、测量误差分类</vt:lpstr>
      <vt:lpstr>PowerPoint 演示文稿</vt:lpstr>
      <vt:lpstr>PowerPoint 演示文稿</vt:lpstr>
      <vt:lpstr>PowerPoint 演示文稿</vt:lpstr>
      <vt:lpstr>随机误差特征</vt:lpstr>
      <vt:lpstr>PowerPoint 演示文稿</vt:lpstr>
      <vt:lpstr>3、测量误差减小的方法</vt:lpstr>
      <vt:lpstr>PowerPoint 演示文稿</vt:lpstr>
      <vt:lpstr>PowerPoint 演示文稿</vt:lpstr>
      <vt:lpstr>2）用修正方法减少系统误差</vt:lpstr>
      <vt:lpstr>PowerPoint 演示文稿</vt:lpstr>
      <vt:lpstr>PowerPoint 演示文稿</vt:lpstr>
      <vt:lpstr>PowerPoint 演示文稿</vt:lpstr>
      <vt:lpstr>PowerPoint 演示文稿</vt:lpstr>
      <vt:lpstr>四、测试基本原理及过程</vt:lpstr>
      <vt:lpstr>PowerPoint 演示文稿</vt:lpstr>
      <vt:lpstr>PowerPoint 演示文稿</vt:lpstr>
      <vt:lpstr>信号调理电路：信号的中间变换装置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六、测试技术的发展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shenyan</dc:creator>
  <cp:lastModifiedBy>薛宇淳</cp:lastModifiedBy>
  <cp:revision>591</cp:revision>
  <dcterms:created xsi:type="dcterms:W3CDTF">2005-01-14T11:00:00Z</dcterms:created>
  <dcterms:modified xsi:type="dcterms:W3CDTF">2023-09-22T09:08:22Z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ICV">
    <vt:lpwstr>D0D4D4AF6136491794494FD38FC28B18</vt:lpwstr>
  </property>
</Properties>
</file>