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9" r:id="rId5"/>
    <p:sldId id="260" r:id="rId6"/>
    <p:sldId id="272" r:id="rId7"/>
    <p:sldId id="273" r:id="rId8"/>
    <p:sldId id="274" r:id="rId9"/>
    <p:sldId id="275" r:id="rId10"/>
    <p:sldId id="276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25" d="100"/>
          <a:sy n="125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8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6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3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9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6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1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ECA5-C16C-40E4-807C-817F8A97776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58C5-F641-4DF3-9162-5C8CD5A58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5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slab.kr/148#--%--%ED%--%-C%EC%A-%-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slab.kr/148#--%--%EB%AA%A-%EC%B-%A-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slab.kr/148#--%--%EB%AA%A-%EC%B-%A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2480" y="617696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u="none" strike="noStrike" dirty="0" smtClean="0">
                <a:solidFill>
                  <a:srgbClr val="000000"/>
                </a:solidFill>
                <a:effectLst/>
                <a:latin typeface="Pretendard-Regular"/>
                <a:hlinkClick r:id="rId2"/>
              </a:rPr>
              <a:t>1. </a:t>
            </a:r>
            <a:r>
              <a:rPr lang="ko-KR" altLang="en-US" b="1" i="0" u="none" strike="noStrike" dirty="0" smtClean="0">
                <a:solidFill>
                  <a:srgbClr val="000000"/>
                </a:solidFill>
                <a:effectLst/>
                <a:latin typeface="Pretendard-Regular"/>
                <a:hlinkClick r:id="rId2"/>
              </a:rPr>
              <a:t>표지</a:t>
            </a:r>
            <a:endParaRPr lang="ko-KR" altLang="en-US" b="0" i="0" dirty="0" smtClean="0">
              <a:solidFill>
                <a:srgbClr val="000000"/>
              </a:solidFill>
              <a:effectLst/>
              <a:latin typeface="Pretendard-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08120" y="2133600"/>
            <a:ext cx="298704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국회 도서관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설계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180"/>
              </p:ext>
            </p:extLst>
          </p:nvPr>
        </p:nvGraphicFramePr>
        <p:xfrm>
          <a:off x="3139440" y="4415135"/>
          <a:ext cx="548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60">
                  <a:extLst>
                    <a:ext uri="{9D8B030D-6E8A-4147-A177-3AD203B41FA5}">
                      <a16:colId xmlns="" xmlns:a16="http://schemas.microsoft.com/office/drawing/2014/main" val="3196933919"/>
                    </a:ext>
                  </a:extLst>
                </a:gridCol>
                <a:gridCol w="2740660">
                  <a:extLst>
                    <a:ext uri="{9D8B030D-6E8A-4147-A177-3AD203B41FA5}">
                      <a16:colId xmlns="" xmlns:a16="http://schemas.microsoft.com/office/drawing/2014/main" val="240444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978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2022.02.22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082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아이티스쿨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정보기술원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34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김기태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466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4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32" y="963827"/>
            <a:ext cx="7287201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30752"/>
              </p:ext>
            </p:extLst>
          </p:nvPr>
        </p:nvGraphicFramePr>
        <p:xfrm>
          <a:off x="2032000" y="719666"/>
          <a:ext cx="70049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14"/>
                <a:gridCol w="875614"/>
                <a:gridCol w="875614"/>
                <a:gridCol w="875614"/>
                <a:gridCol w="875614"/>
                <a:gridCol w="875614"/>
                <a:gridCol w="875614"/>
                <a:gridCol w="8756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Page 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Screen 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UI-w-001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Author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김기태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2022.02.22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Screen</a:t>
                      </a:r>
                      <a:r>
                        <a:rPr lang="en-US" altLang="ko-KR" sz="1200" baseline="0" dirty="0" smtClean="0"/>
                        <a:t> Path</a:t>
                      </a:r>
                      <a:endParaRPr lang="ko-KR" altLang="en-US" sz="12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HOME &gt; </a:t>
                      </a:r>
                      <a:r>
                        <a:rPr lang="ko-KR" altLang="en-US" sz="1200" dirty="0" smtClean="0"/>
                        <a:t>이용자마당 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자유게시판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18767"/>
              </p:ext>
            </p:extLst>
          </p:nvPr>
        </p:nvGraphicFramePr>
        <p:xfrm>
          <a:off x="9111805" y="755547"/>
          <a:ext cx="25992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8"/>
                <a:gridCol w="2196328"/>
              </a:tblGrid>
              <a:tr h="3205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입력키워드로 검색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검색필드 선택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글쓰기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다음페이지 넘기기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 클릭 시 상세내용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0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8847438" y="2619632"/>
            <a:ext cx="181232" cy="2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72151" y="6005383"/>
            <a:ext cx="181232" cy="2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59611" y="2833815"/>
            <a:ext cx="181232" cy="2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70573" y="6104236"/>
            <a:ext cx="181232" cy="2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58746" y="3772928"/>
            <a:ext cx="181232" cy="2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9832" y="204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hlinkClick r:id="rId3"/>
              </a:rPr>
              <a:t>6-1</a:t>
            </a:r>
            <a:r>
              <a:rPr lang="en-US" altLang="ko-KR" b="1" dirty="0">
                <a:hlinkClick r:id="rId3"/>
              </a:rPr>
              <a:t>. </a:t>
            </a:r>
            <a:r>
              <a:rPr lang="en-US" altLang="ko-KR" b="1" dirty="0"/>
              <a:t>UI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390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154375"/>
              </p:ext>
            </p:extLst>
          </p:nvPr>
        </p:nvGraphicFramePr>
        <p:xfrm>
          <a:off x="838200" y="1813561"/>
          <a:ext cx="9395460" cy="224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011930"/>
                <a:gridCol w="2348865"/>
                <a:gridCol w="2348865"/>
              </a:tblGrid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처리 시나리오</a:t>
                      </a:r>
                      <a:endParaRPr lang="ko-KR" alt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글 작성 중 제목 미 </a:t>
                      </a:r>
                      <a:r>
                        <a:rPr lang="ko-KR" altLang="en-US" sz="1500" dirty="0" smtClean="0"/>
                        <a:t>입력 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제목을 입력하세요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제목 </a:t>
                      </a:r>
                      <a:r>
                        <a:rPr lang="ko-KR" altLang="en-US" sz="1500" dirty="0" smtClean="0"/>
                        <a:t>입력 창으로 </a:t>
                      </a:r>
                      <a:r>
                        <a:rPr lang="ko-KR" altLang="en-US" sz="1500" dirty="0" smtClean="0"/>
                        <a:t>이동</a:t>
                      </a:r>
                      <a:endParaRPr lang="ko-KR" altLang="en-US" sz="1500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로그인중 아이디 미 </a:t>
                      </a:r>
                      <a:r>
                        <a:rPr lang="ko-KR" altLang="en-US" sz="1500" dirty="0" smtClean="0"/>
                        <a:t>입력 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아이디를 확인하세요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아이디 </a:t>
                      </a:r>
                      <a:r>
                        <a:rPr lang="ko-KR" altLang="en-US" sz="1500" dirty="0" smtClean="0"/>
                        <a:t>입력 창으로 </a:t>
                      </a:r>
                      <a:r>
                        <a:rPr lang="ko-KR" altLang="en-US" sz="1500" dirty="0" smtClean="0"/>
                        <a:t>이동</a:t>
                      </a:r>
                      <a:endParaRPr lang="ko-KR" altLang="en-US" sz="1500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도서 </a:t>
                      </a:r>
                      <a:r>
                        <a:rPr lang="ko-KR" altLang="en-US" sz="1500" dirty="0" smtClean="0"/>
                        <a:t>검색 중 검색 어 </a:t>
                      </a:r>
                      <a:r>
                        <a:rPr lang="ko-KR" altLang="en-US" sz="1500" dirty="0" smtClean="0"/>
                        <a:t>미 </a:t>
                      </a:r>
                      <a:r>
                        <a:rPr lang="ko-KR" altLang="en-US" sz="1500" dirty="0" smtClean="0"/>
                        <a:t>입력 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mtClean="0"/>
                        <a:t>검색 어를 </a:t>
                      </a:r>
                      <a:r>
                        <a:rPr lang="ko-KR" altLang="en-US" sz="1500" dirty="0" smtClean="0"/>
                        <a:t>확인하세요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검색 창으로 </a:t>
                      </a:r>
                      <a:r>
                        <a:rPr lang="ko-KR" altLang="en-US" sz="1500" dirty="0" smtClean="0"/>
                        <a:t>이동</a:t>
                      </a:r>
                      <a:endParaRPr lang="ko-KR" altLang="en-US" sz="1500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회원가입 시 </a:t>
                      </a:r>
                      <a:r>
                        <a:rPr lang="ko-KR" altLang="en-US" sz="1500" dirty="0" smtClean="0"/>
                        <a:t>아이디 </a:t>
                      </a:r>
                      <a:r>
                        <a:rPr lang="ko-KR" altLang="en-US" sz="1500" dirty="0" smtClean="0"/>
                        <a:t>중복일 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중복된 아이디 입니다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팝업 창 </a:t>
                      </a:r>
                      <a:r>
                        <a:rPr lang="ko-KR" altLang="en-US" sz="1500" dirty="0" smtClean="0"/>
                        <a:t>출력</a:t>
                      </a:r>
                      <a:endParaRPr lang="ko-KR" altLang="en-US" sz="1500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첨부파일 </a:t>
                      </a:r>
                      <a:r>
                        <a:rPr lang="ko-KR" altLang="en-US" sz="1500" dirty="0" smtClean="0"/>
                        <a:t>클릭 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저장하시겠습니까</a:t>
                      </a:r>
                      <a:r>
                        <a:rPr lang="en-US" altLang="ko-KR" sz="1500" dirty="0" smtClean="0"/>
                        <a:t>?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저장경로 출력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2480" y="601783"/>
            <a:ext cx="1104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2. </a:t>
            </a:r>
            <a:r>
              <a:rPr lang="ko-KR" altLang="en-US" b="1" dirty="0">
                <a:hlinkClick r:id="rId2"/>
              </a:rPr>
              <a:t>목차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3200" b="1" dirty="0" smtClean="0"/>
              <a:t>INDEX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Revision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List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Story Board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048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55320" y="221456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2"/>
              </a:rPr>
              <a:t>3. </a:t>
            </a:r>
            <a:r>
              <a:rPr lang="ko-KR" altLang="en-US" b="1" dirty="0" err="1" smtClean="0"/>
              <a:t>히스토리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31508"/>
              </p:ext>
            </p:extLst>
          </p:nvPr>
        </p:nvGraphicFramePr>
        <p:xfrm>
          <a:off x="655319" y="1421785"/>
          <a:ext cx="11049001" cy="223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33">
                  <a:extLst>
                    <a:ext uri="{9D8B030D-6E8A-4147-A177-3AD203B41FA5}">
                      <a16:colId xmlns="" xmlns:a16="http://schemas.microsoft.com/office/drawing/2014/main" val="1453409396"/>
                    </a:ext>
                  </a:extLst>
                </a:gridCol>
                <a:gridCol w="1698784">
                  <a:extLst>
                    <a:ext uri="{9D8B030D-6E8A-4147-A177-3AD203B41FA5}">
                      <a16:colId xmlns="" xmlns:a16="http://schemas.microsoft.com/office/drawing/2014/main" val="2722032131"/>
                    </a:ext>
                  </a:extLst>
                </a:gridCol>
                <a:gridCol w="5772543">
                  <a:extLst>
                    <a:ext uri="{9D8B030D-6E8A-4147-A177-3AD203B41FA5}">
                      <a16:colId xmlns="" xmlns:a16="http://schemas.microsoft.com/office/drawing/2014/main" val="2692747546"/>
                    </a:ext>
                  </a:extLst>
                </a:gridCol>
                <a:gridCol w="1941041">
                  <a:extLst>
                    <a:ext uri="{9D8B030D-6E8A-4147-A177-3AD203B41FA5}">
                      <a16:colId xmlns="" xmlns:a16="http://schemas.microsoft.com/office/drawing/2014/main" val="209558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Version</a:t>
                      </a:r>
                      <a:r>
                        <a:rPr lang="ko-KR" altLang="en-US" sz="1700" dirty="0" smtClean="0"/>
                        <a:t> 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Author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Date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7190724"/>
                  </a:ext>
                </a:extLst>
              </a:tr>
              <a:tr h="418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0.1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김기태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게시판 글쓰기 및 조회 검색 기능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2022.02.22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17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208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53874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46414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65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8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8207905" y="2033362"/>
            <a:ext cx="1968811" cy="27637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stCxn id="9" idx="3"/>
          </p:cNvCxnSpPr>
          <p:nvPr/>
        </p:nvCxnSpPr>
        <p:spPr>
          <a:xfrm>
            <a:off x="2159562" y="1592796"/>
            <a:ext cx="88614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010656" y="1790818"/>
            <a:ext cx="0" cy="35103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53" idx="2"/>
          </p:cNvCxnSpPr>
          <p:nvPr/>
        </p:nvCxnSpPr>
        <p:spPr>
          <a:xfrm>
            <a:off x="7219600" y="1592799"/>
            <a:ext cx="24645" cy="29883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3237761" y="1376773"/>
            <a:ext cx="4299" cy="52205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9" idx="0"/>
            <a:endCxn id="34" idx="2"/>
          </p:cNvCxnSpPr>
          <p:nvPr/>
        </p:nvCxnSpPr>
        <p:spPr>
          <a:xfrm>
            <a:off x="1269088" y="1268761"/>
            <a:ext cx="0" cy="33843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202167" y="5589240"/>
            <a:ext cx="1989845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32311" y="2987952"/>
            <a:ext cx="1959701" cy="801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67809" y="332657"/>
            <a:ext cx="268829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mtClean="0"/>
              <a:t>국회도서관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8615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/>
              <a:t>입법서비스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64855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 err="1"/>
              <a:t>책이야기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88023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/>
              <a:t>도서관소개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30540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/>
              <a:t>기타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0700" y="21328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국회의원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입법부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8615" y="3068961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학술</a:t>
            </a:r>
            <a:r>
              <a:rPr lang="en-US" altLang="ko-KR" sz="1600" dirty="0">
                <a:solidFill>
                  <a:schemeClr val="tx1"/>
                </a:solidFill>
              </a:rPr>
              <a:t>·</a:t>
            </a:r>
            <a:r>
              <a:rPr lang="ko-KR" altLang="en-US" sz="1600" dirty="0">
                <a:solidFill>
                  <a:schemeClr val="tx1"/>
                </a:solidFill>
              </a:rPr>
              <a:t>연구자 </a:t>
            </a:r>
            <a:r>
              <a:rPr lang="ko-KR" altLang="en-US" sz="1600" dirty="0" err="1">
                <a:solidFill>
                  <a:schemeClr val="tx1"/>
                </a:solidFill>
              </a:rPr>
              <a:t>클라우드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8615" y="4005065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저작권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서비스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74849" y="2132857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64855" y="2816932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51585" y="3465004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월간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국회도서관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90487" y="4149081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국회도서관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웹진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74849" y="4797153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국회의원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추천도서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364855" y="5445224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북 </a:t>
            </a:r>
            <a:r>
              <a:rPr lang="ko-KR" altLang="en-US" sz="1600" dirty="0" err="1">
                <a:solidFill>
                  <a:schemeClr val="tx1"/>
                </a:solidFill>
              </a:rPr>
              <a:t>큐레이션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51585" y="6093296"/>
            <a:ext cx="178094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영상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큐레이션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1276" y="2120868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국회도서관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31276" y="3068961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개방</a:t>
            </a:r>
            <a:r>
              <a:rPr lang="en-US" altLang="ko-KR" sz="1600" dirty="0">
                <a:solidFill>
                  <a:schemeClr val="tx1"/>
                </a:solidFill>
              </a:rPr>
              <a:t>·</a:t>
            </a:r>
            <a:r>
              <a:rPr lang="ko-KR" altLang="en-US" sz="1600" dirty="0">
                <a:solidFill>
                  <a:schemeClr val="tx1"/>
                </a:solidFill>
              </a:rPr>
              <a:t>공유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53772" y="39330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도서관이용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endCxn id="56" idx="2"/>
          </p:cNvCxnSpPr>
          <p:nvPr/>
        </p:nvCxnSpPr>
        <p:spPr>
          <a:xfrm flipH="1">
            <a:off x="9205900" y="1394778"/>
            <a:ext cx="107" cy="3186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10176716" y="2109965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개인정보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처리방침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181068" y="3068961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이메일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수집거부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186604" y="39330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홈페이지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내 검색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0176716" y="4797153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전자도서관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검색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03446" y="332658"/>
            <a:ext cx="960107" cy="360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063552" y="332658"/>
            <a:ext cx="1550942" cy="360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회원인증화면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315425" y="39330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ID/PW </a:t>
            </a:r>
            <a:r>
              <a:rPr lang="ko-KR" altLang="en-US" sz="1600" dirty="0">
                <a:solidFill>
                  <a:schemeClr val="tx1"/>
                </a:solidFill>
              </a:rPr>
              <a:t>찾기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309644" y="3068961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회원가입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278999" y="2109965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35991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 err="1"/>
              <a:t>마이페이지</a:t>
            </a:r>
            <a:endParaRPr lang="ko-KR" altLang="en-US" sz="1600" dirty="0"/>
          </a:p>
        </p:txBody>
      </p:sp>
      <p:cxnSp>
        <p:nvCxnSpPr>
          <p:cNvPr id="72" name="직선 연결선 71"/>
          <p:cNvCxnSpPr>
            <a:endCxn id="50" idx="2"/>
          </p:cNvCxnSpPr>
          <p:nvPr/>
        </p:nvCxnSpPr>
        <p:spPr>
          <a:xfrm>
            <a:off x="5205525" y="1529174"/>
            <a:ext cx="0" cy="47801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315052" y="3068961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 및 예약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15052" y="39330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납본</a:t>
            </a:r>
            <a:r>
              <a:rPr lang="en-US" altLang="ko-KR" sz="1600" dirty="0">
                <a:solidFill>
                  <a:schemeClr val="tx1"/>
                </a:solidFill>
              </a:rPr>
              <a:t>·</a:t>
            </a:r>
            <a:r>
              <a:rPr lang="ko-KR" altLang="en-US" sz="1600" dirty="0">
                <a:solidFill>
                  <a:schemeClr val="tx1"/>
                </a:solidFill>
              </a:rPr>
              <a:t>기증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5052" y="4797153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Open 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315052" y="5661248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게시판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15052" y="2132857"/>
            <a:ext cx="1780949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15052" y="1268761"/>
            <a:ext cx="178094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85" tIns="52692" rIns="105385" bIns="52692" spcCol="0" rtlCol="0" anchor="ctr"/>
          <a:lstStyle/>
          <a:p>
            <a:pPr algn="ctr"/>
            <a:r>
              <a:rPr lang="ko-KR" altLang="en-US" sz="1600" dirty="0"/>
              <a:t>이용자마당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4088" y="727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2"/>
              </a:rPr>
              <a:t>4. </a:t>
            </a:r>
            <a:r>
              <a:rPr lang="ko-KR" altLang="en-US" b="1" dirty="0" err="1" smtClean="0"/>
              <a:t>메뉴구조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사이트맵</a:t>
            </a:r>
            <a:r>
              <a:rPr lang="en-US" altLang="ko-KR" b="1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0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55320" y="221456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2"/>
              </a:rPr>
              <a:t>5. </a:t>
            </a:r>
            <a:r>
              <a:rPr lang="ko-KR" altLang="en-US" b="1" dirty="0" smtClean="0"/>
              <a:t>화면목록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26758"/>
              </p:ext>
            </p:extLst>
          </p:nvPr>
        </p:nvGraphicFramePr>
        <p:xfrm>
          <a:off x="1232930" y="1518735"/>
          <a:ext cx="9888150" cy="347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25"/>
                <a:gridCol w="1648025"/>
                <a:gridCol w="1648025"/>
                <a:gridCol w="1648025"/>
                <a:gridCol w="1648025"/>
                <a:gridCol w="1648025"/>
              </a:tblGrid>
              <a:tr h="694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Screen 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 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694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책이야기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UI-w-001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금주의신간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신간도서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확인가능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이용자마당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신청및예약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UI-w-002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야간자료이용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자료이용시간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확인가능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도서관소개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이용안내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UI-w-0013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 제한 자료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이용제한자료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확인가능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UI-w-004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92686" y="610417"/>
            <a:ext cx="1104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List of Screen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49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전자도서관 조회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-</a:t>
            </a:r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입력해서 검색한다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 -</a:t>
            </a:r>
            <a:r>
              <a:rPr lang="ko-KR" altLang="en-US" sz="1200" dirty="0" smtClean="0"/>
              <a:t>도서자료 및 </a:t>
            </a:r>
            <a:r>
              <a:rPr lang="ko-KR" altLang="en-US" sz="1200" dirty="0" err="1" smtClean="0"/>
              <a:t>학위논문등을</a:t>
            </a:r>
            <a:r>
              <a:rPr lang="ko-KR" altLang="en-US" sz="1200" dirty="0" smtClean="0"/>
              <a:t> 선택할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48676" y="20395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2"/>
              </a:rPr>
              <a:t>6.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17" y="1752600"/>
            <a:ext cx="7806704" cy="460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3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커뮤니티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-</a:t>
            </a:r>
            <a:r>
              <a:rPr lang="ko-KR" altLang="en-US" sz="1200" dirty="0" smtClean="0"/>
              <a:t>로그인 시 글쓰기 기능을 제공한다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조회옵션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제공한다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커뮤니티 글을 검색할 수 있다</a:t>
            </a:r>
            <a:r>
              <a:rPr lang="en-US" altLang="ko-KR" sz="1200" dirty="0" smtClean="0"/>
              <a:t>.	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48676" y="20395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2"/>
              </a:rPr>
              <a:t>6.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579212"/>
            <a:ext cx="4963478" cy="501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7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공지사항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조회옵션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제공한다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공지사항을 검색할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관리자가 작성한 공지를 확인한다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48676" y="20395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2"/>
              </a:rPr>
              <a:t>6.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1269902"/>
            <a:ext cx="5327333" cy="52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7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사용자가 아이디와 패스워드를 입력한다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회원이 아닐 시 회원가입 기능을 제공한다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로그인 시 커뮤니티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질의응답 기능을 사용할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48676" y="20395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2"/>
              </a:rPr>
              <a:t>6.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1967887"/>
            <a:ext cx="6592253" cy="44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7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382</Words>
  <Application>Microsoft Office PowerPoint</Application>
  <PresentationFormat>사용자 지정</PresentationFormat>
  <Paragraphs>172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IT-5C</dc:creator>
  <cp:lastModifiedBy>KITT</cp:lastModifiedBy>
  <cp:revision>14</cp:revision>
  <dcterms:created xsi:type="dcterms:W3CDTF">2022-02-23T08:08:19Z</dcterms:created>
  <dcterms:modified xsi:type="dcterms:W3CDTF">2022-02-25T07:15:41Z</dcterms:modified>
</cp:coreProperties>
</file>