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36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4624" autoAdjust="0"/>
  </p:normalViewPr>
  <p:slideViewPr>
    <p:cSldViewPr>
      <p:cViewPr>
        <p:scale>
          <a:sx n="140" d="100"/>
          <a:sy n="140" d="100"/>
        </p:scale>
        <p:origin x="-576" y="-39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2021-09-10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xmlns=""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D8BD707-D9CF-40AE-B4C6-C98DA3205C09}" type="datetimeFigureOut">
              <a:rPr lang="en-US" smtClean="0"/>
              <a:pPr/>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D8BD707-D9CF-40AE-B4C6-C98DA3205C09}" type="datetimeFigureOut">
              <a:rPr lang="en-US" smtClean="0"/>
              <a:pPr/>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D8BD707-D9CF-40AE-B4C6-C98DA3205C09}" type="datetimeFigureOut">
              <a:rPr lang="en-US" smtClean="0"/>
              <a:pPr/>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7"/>
            <a:ext cx="3008313" cy="871538"/>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D89B0DD-21B5-4270-A43D-5036195720CE}" type="datetimeFigureOut">
              <a:rPr lang="en-CA" smtClean="0"/>
              <a:pPr/>
              <a:t>2021-09-10</a:t>
            </a:fld>
            <a:endParaRPr lang="en-CA"/>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p:cNvSpPr txBox="1"/>
          <p:nvPr userDrawn="1"/>
        </p:nvSpPr>
        <p:spPr>
          <a:xfrm>
            <a:off x="152400" y="4781550"/>
            <a:ext cx="6400800" cy="253916"/>
          </a:xfrm>
          <a:prstGeom prst="rect">
            <a:avLst/>
          </a:prstGeom>
          <a:noFill/>
        </p:spPr>
        <p:txBody>
          <a:bodyPr wrap="square" rtlCol="0">
            <a:spAutoFit/>
          </a:bodyPr>
          <a:lstStyle/>
          <a:p>
            <a:r>
              <a:rPr lang="en-CA" sz="1050" dirty="0" smtClean="0"/>
              <a:t>INFO6028 </a:t>
            </a:r>
            <a:r>
              <a:rPr lang="en-CA" sz="1050" baseline="0" dirty="0" smtClean="0"/>
              <a:t>Graphics 1 – Fall </a:t>
            </a:r>
            <a:r>
              <a:rPr lang="en-CA" sz="1050" baseline="0" dirty="0" smtClean="0"/>
              <a:t>2021– </a:t>
            </a:r>
            <a:r>
              <a:rPr lang="en-CA" sz="1050" baseline="0" dirty="0" smtClean="0"/>
              <a:t>mfeeney@fanshawec.ca</a:t>
            </a:r>
            <a:endParaRPr lang="en-CA" sz="1050"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859756"/>
          </a:xfrm>
        </p:spPr>
        <p:txBody>
          <a:bodyPr/>
          <a:lstStyle/>
          <a:p>
            <a:pPr eaLnBrk="1" hangingPunct="1">
              <a:defRPr/>
            </a:pPr>
            <a:r>
              <a:rPr lang="en-CA" sz="6600" dirty="0" smtClean="0"/>
              <a:t>INFO6028:Graphics 1</a:t>
            </a:r>
            <a:endParaRPr lang="en-US" sz="6600" dirty="0" smtClean="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smtClean="0"/>
              <a:t> </a:t>
            </a:r>
            <a:r>
              <a:rPr lang="en-US" sz="4400" dirty="0" smtClean="0"/>
              <a:t>Welcome</a:t>
            </a:r>
          </a:p>
          <a:p>
            <a:pPr eaLnBrk="1" hangingPunct="1">
              <a:buFont typeface="Arial" pitchFamily="34" charset="0"/>
              <a:buChar char="•"/>
              <a:defRPr/>
            </a:pPr>
            <a:r>
              <a:rPr lang="en-US" sz="4400" dirty="0" smtClean="0"/>
              <a:t> What’s expected</a:t>
            </a:r>
          </a:p>
          <a:p>
            <a:pPr eaLnBrk="1" hangingPunct="1">
              <a:buFont typeface="Arial" pitchFamily="34" charset="0"/>
              <a:buChar char="•"/>
              <a:defRPr/>
            </a:pPr>
            <a:r>
              <a:rPr lang="en-US" sz="4400" dirty="0" smtClean="0"/>
              <a:t> C++ &amp; Win32 Ramp up</a:t>
            </a:r>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pPr algn="l">
              <a:defRPr/>
            </a:pPr>
            <a:r>
              <a:rPr lang="en-CA" dirty="0" smtClean="0"/>
              <a:t>Summary:</a:t>
            </a:r>
            <a:endParaRPr lang="en-CA" dirty="0"/>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smtClean="0"/>
              <a:t>Projects: 60%</a:t>
            </a:r>
            <a:endParaRPr lang="en-CA" sz="3200" dirty="0"/>
          </a:p>
          <a:p>
            <a:pPr marL="274320" lvl="1">
              <a:spcBef>
                <a:spcPts val="600"/>
              </a:spcBef>
              <a:buClr>
                <a:schemeClr val="accent2"/>
              </a:buClr>
              <a:defRPr/>
            </a:pPr>
            <a:r>
              <a:rPr lang="en-CA" sz="3200" dirty="0" smtClean="0"/>
              <a:t>Exams: 40%</a:t>
            </a:r>
          </a:p>
          <a:p>
            <a:pPr marL="674370" lvl="2">
              <a:spcBef>
                <a:spcPts val="600"/>
              </a:spcBef>
              <a:buClr>
                <a:schemeClr val="accent2"/>
              </a:buClr>
              <a:defRPr/>
            </a:pPr>
            <a:r>
              <a:rPr lang="en-CA" sz="2800" dirty="0" smtClean="0"/>
              <a:t>You must pass the exam portion to pass the course; you can </a:t>
            </a:r>
            <a:r>
              <a:rPr lang="en-CA" sz="2800" b="1" u="sng" dirty="0" smtClean="0"/>
              <a:t>not</a:t>
            </a:r>
            <a:r>
              <a:rPr lang="en-CA" sz="2800" dirty="0" smtClean="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xmlns=""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(1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This stuff isn’t easy</a:t>
            </a:r>
          </a:p>
          <a:p>
            <a:pPr marL="274320" lvl="1">
              <a:spcBef>
                <a:spcPts val="600"/>
              </a:spcBef>
              <a:buClr>
                <a:schemeClr val="accent2"/>
              </a:buClr>
              <a:defRPr/>
            </a:pPr>
            <a:r>
              <a:rPr lang="en-CA" sz="2000" dirty="0" smtClean="0">
                <a:solidFill>
                  <a:schemeClr val="tx1"/>
                </a:solidFill>
              </a:rPr>
              <a:t>OpenGL</a:t>
            </a:r>
            <a:r>
              <a:rPr lang="en-CA" sz="2000" dirty="0" smtClean="0"/>
              <a:t> (and DirectX)</a:t>
            </a:r>
            <a:r>
              <a:rPr lang="en-CA" sz="2000" dirty="0" smtClean="0">
                <a:solidFill>
                  <a:schemeClr val="tx1"/>
                </a:solidFill>
              </a:rPr>
              <a:t> is a very mature API</a:t>
            </a:r>
          </a:p>
          <a:p>
            <a:pPr marL="640080" lvl="2">
              <a:spcBef>
                <a:spcPts val="600"/>
              </a:spcBef>
              <a:buClr>
                <a:schemeClr val="accent2"/>
              </a:buClr>
              <a:defRPr/>
            </a:pPr>
            <a:r>
              <a:rPr lang="en-CA" sz="2000" dirty="0" smtClean="0"/>
              <a:t>Steep learning curve, not intended for beginners</a:t>
            </a:r>
          </a:p>
          <a:p>
            <a:pPr marL="640080" lvl="2">
              <a:spcBef>
                <a:spcPts val="600"/>
              </a:spcBef>
              <a:buClr>
                <a:schemeClr val="accent2"/>
              </a:buClr>
              <a:defRPr/>
            </a:pPr>
            <a:r>
              <a:rPr lang="en-CA" sz="2000" dirty="0" smtClean="0">
                <a:solidFill>
                  <a:schemeClr val="tx1"/>
                </a:solidFill>
              </a:rPr>
              <a:t>Meant to get the most out of the video card, </a:t>
            </a:r>
            <a:r>
              <a:rPr lang="en-CA" sz="2000" i="1" dirty="0" smtClean="0">
                <a:solidFill>
                  <a:schemeClr val="tx1"/>
                </a:solidFill>
              </a:rPr>
              <a:t>not</a:t>
            </a:r>
            <a:r>
              <a:rPr lang="en-CA" sz="2000" dirty="0" smtClean="0">
                <a:solidFill>
                  <a:schemeClr val="tx1"/>
                </a:solidFill>
              </a:rPr>
              <a:t> to get something on the screen </a:t>
            </a:r>
            <a:r>
              <a:rPr lang="en-CA" sz="2000" dirty="0" smtClean="0"/>
              <a:t>with five minutes of coding</a:t>
            </a:r>
            <a:endParaRPr lang="en-CA" sz="2000" dirty="0" smtClean="0">
              <a:solidFill>
                <a:schemeClr val="tx1"/>
              </a:solidFill>
            </a:endParaRPr>
          </a:p>
          <a:p>
            <a:pPr marL="274320" lvl="1">
              <a:spcBef>
                <a:spcPts val="600"/>
              </a:spcBef>
              <a:buClr>
                <a:schemeClr val="accent2"/>
              </a:buClr>
              <a:defRPr/>
            </a:pPr>
            <a:r>
              <a:rPr lang="en-CA" sz="2000" dirty="0" smtClean="0">
                <a:solidFill>
                  <a:schemeClr val="tx1"/>
                </a:solidFill>
              </a:rPr>
              <a:t>It’s written in C (not C++), so it’s ugly</a:t>
            </a:r>
          </a:p>
          <a:p>
            <a:pPr marL="274320" lvl="1">
              <a:spcBef>
                <a:spcPts val="600"/>
              </a:spcBef>
              <a:buClr>
                <a:schemeClr val="accent2"/>
              </a:buClr>
              <a:defRPr/>
            </a:pPr>
            <a:r>
              <a:rPr lang="en-CA" sz="2000" dirty="0" smtClean="0">
                <a:solidFill>
                  <a:schemeClr val="tx1"/>
                </a:solidFill>
              </a:rPr>
              <a:t>Java and C# are based on C++</a:t>
            </a:r>
          </a:p>
          <a:p>
            <a:pPr marL="640080" lvl="2">
              <a:spcBef>
                <a:spcPts val="600"/>
              </a:spcBef>
              <a:buClr>
                <a:schemeClr val="accent2"/>
              </a:buClr>
              <a:defRPr/>
            </a:pPr>
            <a:r>
              <a:rPr lang="en-CA" sz="2000" dirty="0" smtClean="0"/>
              <a:t>Think of them as “C++ without the pain”</a:t>
            </a:r>
            <a:endParaRPr lang="en-CA" sz="2000" dirty="0" smtClean="0">
              <a:solidFill>
                <a:schemeClr val="tx1"/>
              </a:solidFill>
            </a:endParaRPr>
          </a:p>
          <a:p>
            <a:pPr marL="274320" lvl="1">
              <a:spcBef>
                <a:spcPts val="600"/>
              </a:spcBef>
              <a:buClr>
                <a:schemeClr val="accent2"/>
              </a:buClr>
              <a:defRPr/>
            </a:pPr>
            <a:r>
              <a:rPr lang="en-CA" sz="2000" dirty="0" smtClean="0">
                <a:solidFill>
                  <a:schemeClr val="tx1"/>
                </a:solidFill>
              </a:rPr>
              <a:t>C++ is absolutely </a:t>
            </a:r>
            <a:r>
              <a:rPr lang="en-CA" sz="2000" i="1" u="sng" dirty="0" smtClean="0">
                <a:solidFill>
                  <a:schemeClr val="tx1"/>
                </a:solidFill>
              </a:rPr>
              <a:t>not</a:t>
            </a:r>
            <a:r>
              <a:rPr lang="en-CA" sz="2000" i="1" dirty="0" smtClean="0">
                <a:solidFill>
                  <a:schemeClr val="tx1"/>
                </a:solidFill>
              </a:rPr>
              <a:t> </a:t>
            </a:r>
            <a:r>
              <a:rPr lang="en-CA" sz="2000" dirty="0" smtClean="0">
                <a:solidFill>
                  <a:schemeClr val="tx1"/>
                </a:solidFill>
              </a:rPr>
              <a:t>Java and C#</a:t>
            </a:r>
          </a:p>
          <a:p>
            <a:pPr marL="274320" lvl="1">
              <a:spcBef>
                <a:spcPts val="600"/>
              </a:spcBef>
              <a:buClr>
                <a:schemeClr val="accent2"/>
              </a:buClr>
              <a:defRPr/>
            </a:pPr>
            <a:endParaRPr lang="en-CA" sz="18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(2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More “C” and C++ stuff</a:t>
            </a:r>
          </a:p>
          <a:p>
            <a:pPr marL="640080" lvl="2">
              <a:spcBef>
                <a:spcPts val="600"/>
              </a:spcBef>
              <a:buClr>
                <a:schemeClr val="accent2"/>
              </a:buClr>
              <a:defRPr/>
            </a:pPr>
            <a:r>
              <a:rPr lang="en-CA" sz="2000" dirty="0" smtClean="0"/>
              <a:t>C is a “high level assembly language”</a:t>
            </a:r>
          </a:p>
          <a:p>
            <a:pPr marL="640080" lvl="2">
              <a:spcBef>
                <a:spcPts val="600"/>
              </a:spcBef>
              <a:buClr>
                <a:schemeClr val="accent2"/>
              </a:buClr>
              <a:defRPr/>
            </a:pPr>
            <a:r>
              <a:rPr lang="en-CA" sz="2000" dirty="0" smtClean="0">
                <a:solidFill>
                  <a:schemeClr val="tx1"/>
                </a:solidFill>
              </a:rPr>
              <a:t>What’s “assembly language?”</a:t>
            </a:r>
          </a:p>
          <a:p>
            <a:pPr marL="914400" lvl="3">
              <a:spcBef>
                <a:spcPts val="600"/>
              </a:spcBef>
              <a:buClr>
                <a:schemeClr val="accent2"/>
              </a:buClr>
              <a:defRPr/>
            </a:pPr>
            <a:r>
              <a:rPr lang="en-CA" sz="1800" dirty="0" smtClean="0"/>
              <a:t>It’s “machine code” (the </a:t>
            </a:r>
            <a:r>
              <a:rPr lang="en-CA" sz="1800" i="1" dirty="0" smtClean="0"/>
              <a:t>actual</a:t>
            </a:r>
            <a:r>
              <a:rPr lang="en-CA" sz="1800" dirty="0" smtClean="0"/>
              <a:t> instructions the computer executes) but in human readable words instead of numbers</a:t>
            </a:r>
          </a:p>
          <a:p>
            <a:pPr marL="640080" lvl="2">
              <a:spcBef>
                <a:spcPts val="600"/>
              </a:spcBef>
              <a:buClr>
                <a:schemeClr val="accent2"/>
              </a:buClr>
              <a:defRPr/>
            </a:pPr>
            <a:r>
              <a:rPr lang="en-CA" sz="2000" dirty="0" smtClean="0">
                <a:solidFill>
                  <a:schemeClr val="tx1"/>
                </a:solidFill>
              </a:rPr>
              <a:t>C++ i</a:t>
            </a:r>
            <a:r>
              <a:rPr lang="en-CA" sz="2000" dirty="0" smtClean="0"/>
              <a:t>s “C with objects” (aka “classes”)</a:t>
            </a:r>
          </a:p>
          <a:p>
            <a:pPr marL="640080" lvl="2">
              <a:spcBef>
                <a:spcPts val="600"/>
              </a:spcBef>
              <a:buClr>
                <a:schemeClr val="accent2"/>
              </a:buClr>
              <a:defRPr/>
            </a:pPr>
            <a:r>
              <a:rPr lang="en-CA" sz="2000" dirty="0" smtClean="0"/>
              <a:t>So it’s meant to be “close to the metal” as they say</a:t>
            </a:r>
          </a:p>
          <a:p>
            <a:pPr marL="640080" lvl="2">
              <a:spcBef>
                <a:spcPts val="600"/>
              </a:spcBef>
              <a:buClr>
                <a:schemeClr val="accent2"/>
              </a:buClr>
              <a:defRPr/>
            </a:pPr>
            <a:r>
              <a:rPr lang="en-CA" sz="2000" dirty="0" smtClean="0">
                <a:solidFill>
                  <a:schemeClr val="tx1"/>
                </a:solidFill>
              </a:rPr>
              <a:t>Strongly typed, no garbage collection</a:t>
            </a:r>
            <a:endParaRPr lang="en-CA" sz="1800" dirty="0" smtClean="0"/>
          </a:p>
          <a:p>
            <a:pPr marL="640080" lvl="2">
              <a:spcBef>
                <a:spcPts val="600"/>
              </a:spcBef>
              <a:buClr>
                <a:schemeClr val="accent2"/>
              </a:buClr>
              <a:defRPr/>
            </a:pPr>
            <a:r>
              <a:rPr lang="en-CA" sz="2000" dirty="0" smtClean="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We’ll see in a moment...</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(3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r>
              <a:rPr lang="en-CA" sz="2800" dirty="0" smtClean="0">
                <a:solidFill>
                  <a:schemeClr val="tx1"/>
                </a:solidFill>
              </a:rPr>
              <a:t/>
            </a:r>
            <a:br>
              <a:rPr lang="en-CA" sz="2800" dirty="0" smtClean="0">
                <a:solidFill>
                  <a:schemeClr val="tx1"/>
                </a:solidFill>
              </a:rPr>
            </a:br>
            <a:r>
              <a:rPr lang="en-CA" sz="2800" dirty="0" smtClean="0">
                <a:solidFill>
                  <a:schemeClr val="tx1"/>
                </a:solidFill>
              </a:rPr>
              <a:t/>
            </a:r>
            <a:br>
              <a:rPr lang="en-CA" sz="2800" dirty="0" smtClean="0">
                <a:solidFill>
                  <a:schemeClr val="tx1"/>
                </a:solidFill>
              </a:rPr>
            </a:br>
            <a:r>
              <a:rPr lang="en-CA" sz="2800" dirty="0" smtClean="0">
                <a:solidFill>
                  <a:schemeClr val="tx1"/>
                </a:solidFill>
              </a:rPr>
              <a:t>“C allows you to shoot yourself in the foot. </a:t>
            </a:r>
            <a:br>
              <a:rPr lang="en-CA" sz="2800" dirty="0" smtClean="0">
                <a:solidFill>
                  <a:schemeClr val="tx1"/>
                </a:solidFill>
              </a:rPr>
            </a:br>
            <a:r>
              <a:rPr lang="en-CA" sz="2800" dirty="0" smtClean="0">
                <a:solidFill>
                  <a:schemeClr val="tx1"/>
                </a:solidFill>
              </a:rPr>
              <a:t>C++ allows you to blow your whole leg off.”</a:t>
            </a:r>
            <a:br>
              <a:rPr lang="en-CA" sz="2800" dirty="0" smtClean="0">
                <a:solidFill>
                  <a:schemeClr val="tx1"/>
                </a:solidFill>
              </a:rPr>
            </a:br>
            <a:endParaRPr lang="en-CA" sz="2800" dirty="0" smtClean="0">
              <a:solidFill>
                <a:schemeClr val="tx1"/>
              </a:solidFill>
            </a:endParaRPr>
          </a:p>
          <a:p>
            <a:pPr marL="640080" lvl="2" algn="r">
              <a:spcBef>
                <a:spcPts val="600"/>
              </a:spcBef>
              <a:buClr>
                <a:schemeClr val="accent2"/>
              </a:buClr>
              <a:defRPr/>
            </a:pPr>
            <a:r>
              <a:rPr lang="en-CA" sz="2500" dirty="0" smtClean="0"/>
              <a:t>Attributed to </a:t>
            </a:r>
            <a:r>
              <a:rPr lang="en-CA" sz="2500" dirty="0" err="1" smtClean="0"/>
              <a:t>Bjarne</a:t>
            </a:r>
            <a:r>
              <a:rPr lang="en-CA" sz="2500" dirty="0" smtClean="0"/>
              <a:t> </a:t>
            </a:r>
            <a:r>
              <a:rPr lang="en-CA" sz="2500" dirty="0" err="1" smtClean="0"/>
              <a:t>Stroustrup</a:t>
            </a:r>
            <a:endParaRPr lang="en-CA" sz="2500" dirty="0" smtClean="0">
              <a:solidFill>
                <a:schemeClr val="tx1"/>
              </a:solidFill>
            </a:endParaRPr>
          </a:p>
          <a:p>
            <a:pPr marL="274320" lvl="1">
              <a:spcBef>
                <a:spcPts val="600"/>
              </a:spcBef>
              <a:buClr>
                <a:schemeClr val="accent2"/>
              </a:buClr>
              <a:defRPr/>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(4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smtClean="0">
                <a:solidFill>
                  <a:schemeClr val="tx1"/>
                </a:solidFill>
              </a:rPr>
              <a:t>Previous student kvetching:</a:t>
            </a:r>
          </a:p>
          <a:p>
            <a:pPr marL="640080" lvl="2">
              <a:spcBef>
                <a:spcPts val="600"/>
              </a:spcBef>
              <a:buClr>
                <a:schemeClr val="accent2"/>
              </a:buClr>
              <a:defRPr/>
            </a:pPr>
            <a:r>
              <a:rPr lang="en-CA" sz="2000" dirty="0" smtClean="0"/>
              <a:t>C/C++/DirectX is so hard. </a:t>
            </a:r>
          </a:p>
          <a:p>
            <a:pPr marL="640080" lvl="2">
              <a:spcBef>
                <a:spcPts val="600"/>
              </a:spcBef>
              <a:buClr>
                <a:schemeClr val="accent2"/>
              </a:buClr>
              <a:defRPr/>
            </a:pPr>
            <a:r>
              <a:rPr lang="en-CA" sz="2000" dirty="0" smtClean="0">
                <a:solidFill>
                  <a:schemeClr val="tx1"/>
                </a:solidFill>
              </a:rPr>
              <a:t>Win32/GLFW/GLUT/Whatever is </a:t>
            </a:r>
            <a:r>
              <a:rPr lang="en-CA" sz="2000" i="1" u="sng" dirty="0" smtClean="0">
                <a:solidFill>
                  <a:schemeClr val="tx1"/>
                </a:solidFill>
              </a:rPr>
              <a:t>so</a:t>
            </a:r>
            <a:r>
              <a:rPr lang="en-CA" sz="2000" dirty="0" smtClean="0">
                <a:solidFill>
                  <a:schemeClr val="tx1"/>
                </a:solidFill>
              </a:rPr>
              <a:t> hard.</a:t>
            </a:r>
          </a:p>
          <a:p>
            <a:pPr marL="640080" lvl="2">
              <a:spcBef>
                <a:spcPts val="600"/>
              </a:spcBef>
              <a:buClr>
                <a:schemeClr val="accent2"/>
              </a:buClr>
              <a:defRPr/>
            </a:pPr>
            <a:r>
              <a:rPr lang="en-CA" sz="2000" dirty="0" smtClean="0"/>
              <a:t>The documentation sucks.</a:t>
            </a:r>
          </a:p>
          <a:p>
            <a:pPr marL="640080" lvl="2">
              <a:spcBef>
                <a:spcPts val="600"/>
              </a:spcBef>
              <a:buClr>
                <a:schemeClr val="accent2"/>
              </a:buClr>
              <a:defRPr/>
            </a:pPr>
            <a:r>
              <a:rPr lang="en-CA" sz="2000" dirty="0" smtClean="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smtClean="0"/>
              <a:t>Game X was written in language Y, so why are you using C/C++?</a:t>
            </a:r>
          </a:p>
          <a:p>
            <a:pPr marL="640080" lvl="2">
              <a:spcBef>
                <a:spcPts val="600"/>
              </a:spcBef>
              <a:buClr>
                <a:schemeClr val="accent2"/>
              </a:buClr>
              <a:defRPr/>
            </a:pPr>
            <a:r>
              <a:rPr lang="en-CA" sz="2000" dirty="0" smtClean="0">
                <a:solidFill>
                  <a:schemeClr val="tx1"/>
                </a:solidFill>
              </a:rPr>
              <a:t>Why aren’t you doing everything in “mobile” (aka </a:t>
            </a:r>
            <a:r>
              <a:rPr lang="en-CA" sz="2000" dirty="0" err="1" smtClean="0">
                <a:solidFill>
                  <a:schemeClr val="tx1"/>
                </a:solidFill>
              </a:rPr>
              <a:t>iOS</a:t>
            </a:r>
            <a:r>
              <a:rPr lang="en-CA" sz="2000" dirty="0" smtClean="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(5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Previous student kvetching:</a:t>
            </a:r>
          </a:p>
          <a:p>
            <a:pPr marL="640080" lvl="2">
              <a:spcBef>
                <a:spcPts val="600"/>
              </a:spcBef>
              <a:buClr>
                <a:schemeClr val="accent2"/>
              </a:buClr>
              <a:defRPr/>
            </a:pPr>
            <a:r>
              <a:rPr lang="en-CA" sz="1800" dirty="0" smtClean="0"/>
              <a:t>I did OpenGL and it was </a:t>
            </a:r>
            <a:r>
              <a:rPr lang="en-CA" sz="1800" u="sng" dirty="0" smtClean="0"/>
              <a:t>way</a:t>
            </a:r>
            <a:r>
              <a:rPr lang="en-CA" sz="1800" dirty="0" smtClean="0"/>
              <a:t> easier</a:t>
            </a:r>
          </a:p>
          <a:p>
            <a:pPr marL="914400" lvl="3">
              <a:spcBef>
                <a:spcPts val="600"/>
              </a:spcBef>
              <a:buClr>
                <a:schemeClr val="accent2"/>
              </a:buClr>
              <a:defRPr/>
            </a:pPr>
            <a:r>
              <a:rPr lang="en-CA" sz="1600" dirty="0" smtClean="0">
                <a:solidFill>
                  <a:schemeClr val="tx1"/>
                </a:solidFill>
              </a:rPr>
              <a:t>No, you did </a:t>
            </a:r>
            <a:r>
              <a:rPr lang="en-CA" sz="1600" u="sng" dirty="0" smtClean="0">
                <a:solidFill>
                  <a:schemeClr val="tx1"/>
                </a:solidFill>
              </a:rPr>
              <a:t>ancient</a:t>
            </a:r>
            <a:r>
              <a:rPr lang="en-CA" sz="1600" dirty="0" smtClean="0">
                <a:solidFill>
                  <a:schemeClr val="tx1"/>
                </a:solidFill>
              </a:rPr>
              <a:t> OpenGL (like 1.1 or something), because OpenGL, particularly OpenGL ES 2.0 (mobile) is pretty much the same as </a:t>
            </a:r>
            <a:r>
              <a:rPr lang="en-CA" sz="1600" dirty="0" smtClean="0"/>
              <a:t>OpenGL 3.x+/</a:t>
            </a:r>
            <a:r>
              <a:rPr lang="en-CA" sz="1600" dirty="0" smtClean="0">
                <a:solidFill>
                  <a:schemeClr val="tx1"/>
                </a:solidFill>
              </a:rPr>
              <a:t>DirectX 10+ (not quite as involved, but then mobile/internet devices are far less capable).</a:t>
            </a:r>
          </a:p>
          <a:p>
            <a:pPr marL="640080" lvl="2">
              <a:spcBef>
                <a:spcPts val="600"/>
              </a:spcBef>
              <a:buClr>
                <a:schemeClr val="accent2"/>
              </a:buClr>
              <a:defRPr/>
            </a:pPr>
            <a:r>
              <a:rPr lang="en-CA" sz="1800" dirty="0" smtClean="0"/>
              <a:t>Why aren’t we doing all HTML 5?</a:t>
            </a:r>
          </a:p>
          <a:p>
            <a:pPr marL="914400" lvl="3">
              <a:spcBef>
                <a:spcPts val="600"/>
              </a:spcBef>
              <a:buClr>
                <a:schemeClr val="accent2"/>
              </a:buClr>
              <a:defRPr/>
            </a:pPr>
            <a:r>
              <a:rPr lang="en-CA" sz="1600" dirty="0" smtClean="0"/>
              <a:t>3D graphic in HTML 5 have another name: OpenGL ES 2.0</a:t>
            </a:r>
            <a:r>
              <a:rPr lang="en-CA" sz="1600" dirty="0" smtClean="0">
                <a:solidFill>
                  <a:schemeClr val="tx1"/>
                </a:solidFill>
              </a:rPr>
              <a:t> </a:t>
            </a:r>
          </a:p>
          <a:p>
            <a:pPr marL="1188720" lvl="4">
              <a:spcBef>
                <a:spcPts val="600"/>
              </a:spcBef>
              <a:buClr>
                <a:schemeClr val="accent2"/>
              </a:buClr>
              <a:defRPr/>
            </a:pPr>
            <a:r>
              <a:rPr lang="en-CA" sz="1400" dirty="0" smtClean="0"/>
              <a:t>(Which is like OpenGL, remember?)</a:t>
            </a:r>
            <a:endParaRPr lang="en-CA" sz="1400" dirty="0" smtClean="0">
              <a:solidFill>
                <a:schemeClr val="tx1"/>
              </a:solidFill>
            </a:endParaRPr>
          </a:p>
          <a:p>
            <a:pPr marL="640080" lvl="2">
              <a:spcBef>
                <a:spcPts val="600"/>
              </a:spcBef>
              <a:buClr>
                <a:schemeClr val="accent2"/>
              </a:buClr>
              <a:defRPr/>
            </a:pPr>
            <a:r>
              <a:rPr lang="en-CA" sz="1800" dirty="0" smtClean="0"/>
              <a:t>Why aren’t we doing it all in Flash/Silverlight/Whatever?</a:t>
            </a:r>
          </a:p>
          <a:p>
            <a:pPr marL="914400" lvl="3">
              <a:spcBef>
                <a:spcPts val="600"/>
              </a:spcBef>
              <a:buClr>
                <a:schemeClr val="accent2"/>
              </a:buClr>
              <a:defRPr/>
            </a:pPr>
            <a:r>
              <a:rPr lang="en-CA" sz="1600" dirty="0" smtClean="0"/>
              <a:t>Because going from OpenGL </a:t>
            </a:r>
            <a:r>
              <a:rPr lang="en-CA" sz="1600" dirty="0" smtClean="0">
                <a:sym typeface="Wingdings" pitchFamily="2" charset="2"/>
              </a:rPr>
              <a:t></a:t>
            </a:r>
            <a:r>
              <a:rPr lang="en-CA" sz="1600" dirty="0" smtClean="0"/>
              <a:t> these technologies is straight forward,</a:t>
            </a:r>
            <a:br>
              <a:rPr lang="en-CA" sz="1600" dirty="0" smtClean="0"/>
            </a:br>
            <a:r>
              <a:rPr lang="en-CA" sz="1600" dirty="0" smtClean="0"/>
              <a:t>going from those technologies </a:t>
            </a:r>
            <a:r>
              <a:rPr lang="en-CA" sz="1600" dirty="0" smtClean="0">
                <a:sym typeface="Wingdings" pitchFamily="2" charset="2"/>
              </a:rPr>
              <a:t> OpenGL/DirectX is difficult/impossible</a:t>
            </a:r>
            <a:endParaRPr lang="en-CA" sz="1600" dirty="0" smtClean="0">
              <a:solidFill>
                <a:schemeClr val="tx1"/>
              </a:solidFill>
            </a:endParaRPr>
          </a:p>
          <a:p>
            <a:pPr marL="274320" lvl="1">
              <a:spcBef>
                <a:spcPts val="600"/>
              </a:spcBef>
              <a:buClr>
                <a:schemeClr val="accent2"/>
              </a:buClr>
              <a:defRPr/>
            </a:pPr>
            <a:endParaRPr lang="en-CA" sz="16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Today</a:t>
            </a:r>
            <a:endParaRPr lang="en-CA" dirty="0"/>
          </a:p>
        </p:txBody>
      </p:sp>
      <p:sp>
        <p:nvSpPr>
          <p:cNvPr id="3" name="Content Placeholder 2"/>
          <p:cNvSpPr>
            <a:spLocks noGrp="1"/>
          </p:cNvSpPr>
          <p:nvPr>
            <p:ph idx="1"/>
          </p:nvPr>
        </p:nvSpPr>
        <p:spPr/>
        <p:txBody>
          <a:bodyPr>
            <a:normAutofit lnSpcReduction="10000"/>
          </a:bodyPr>
          <a:lstStyle/>
          <a:p>
            <a:r>
              <a:rPr lang="en-CA" dirty="0" smtClean="0"/>
              <a:t>Some decisions (for you to make)</a:t>
            </a:r>
          </a:p>
          <a:p>
            <a:r>
              <a:rPr lang="en-CA" dirty="0" smtClean="0"/>
              <a:t>Visual Studio 15/17/19 and C/C++</a:t>
            </a:r>
          </a:p>
          <a:p>
            <a:pPr lvl="1"/>
            <a:r>
              <a:rPr lang="en-CA" dirty="0" smtClean="0"/>
              <a:t>Console (yeah, yeah, don’t complain)</a:t>
            </a:r>
          </a:p>
          <a:p>
            <a:pPr lvl="1"/>
            <a:r>
              <a:rPr lang="en-CA" dirty="0" smtClean="0"/>
              <a:t>See what you know in C/C++ (and the STL) and in Visual Studio</a:t>
            </a:r>
          </a:p>
          <a:p>
            <a:pPr lvl="1"/>
            <a:r>
              <a:rPr lang="en-CA" dirty="0" smtClean="0"/>
              <a:t>Win32/64 (</a:t>
            </a:r>
            <a:r>
              <a:rPr lang="en-CA" dirty="0" err="1" smtClean="0"/>
              <a:t>Whoot</a:t>
            </a:r>
            <a:r>
              <a:rPr lang="en-CA" dirty="0" smtClean="0"/>
              <a:t>! </a:t>
            </a:r>
            <a:r>
              <a:rPr lang="en-CA" dirty="0" err="1" smtClean="0"/>
              <a:t>Whoot</a:t>
            </a:r>
            <a:r>
              <a:rPr lang="en-CA" dirty="0" smtClean="0"/>
              <a:t>!)</a:t>
            </a:r>
          </a:p>
          <a:p>
            <a:pPr lvl="1"/>
            <a:r>
              <a:rPr lang="en-CA" dirty="0" smtClean="0"/>
              <a:t>Hopefully a very basic OpenGL application</a:t>
            </a:r>
          </a:p>
          <a:p>
            <a:endParaRPr lang="en-CA"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400" dirty="0" smtClean="0"/>
              <a:t>Long ago, long before 3D cards, there was OpenGL</a:t>
            </a:r>
          </a:p>
          <a:p>
            <a:r>
              <a:rPr lang="en-CA" sz="2400" dirty="0" smtClean="0"/>
              <a:t>It was an “off-line” (vs. “real time”) rendering thing</a:t>
            </a:r>
          </a:p>
          <a:p>
            <a:r>
              <a:rPr lang="en-CA" sz="2400" dirty="0" smtClean="0"/>
              <a:t>In the 90s, PCs started using it</a:t>
            </a:r>
          </a:p>
          <a:p>
            <a:pPr lvl="1"/>
            <a:r>
              <a:rPr lang="en-CA" sz="2000" dirty="0" smtClean="0"/>
              <a:t>There were 3D cards that could actually run OpenGL</a:t>
            </a:r>
          </a:p>
          <a:p>
            <a:pPr lvl="1"/>
            <a:r>
              <a:rPr lang="en-CA" sz="2000" dirty="0" smtClean="0"/>
              <a:t>Alternative was programming directly to the hardware (in DOS)</a:t>
            </a:r>
          </a:p>
          <a:p>
            <a:r>
              <a:rPr lang="en-CA" sz="2200" dirty="0" smtClean="0"/>
              <a:t>Microsoft introduces the “Game SDK” (aka “DirectX 1”)</a:t>
            </a:r>
          </a:p>
          <a:p>
            <a:pPr lvl="1"/>
            <a:r>
              <a:rPr lang="en-CA" sz="2000" dirty="0" smtClean="0"/>
              <a:t>Attempt to attract game developers to Windows</a:t>
            </a:r>
          </a:p>
          <a:p>
            <a:r>
              <a:rPr lang="en-CA" sz="2200" dirty="0" smtClean="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400" dirty="0" smtClean="0"/>
              <a:t>Id’s John </a:t>
            </a:r>
            <a:r>
              <a:rPr lang="en-CA" sz="2400" dirty="0" err="1" smtClean="0"/>
              <a:t>Carmack</a:t>
            </a:r>
            <a:r>
              <a:rPr lang="en-CA" sz="2400" dirty="0" smtClean="0"/>
              <a:t> makes “open letter” to Microsoft, asking for them to support OpenGL (an open standard)</a:t>
            </a:r>
          </a:p>
          <a:p>
            <a:r>
              <a:rPr lang="en-CA" sz="2200" dirty="0" smtClean="0"/>
              <a:t>Microsoft says “no” and moves forward on DirectX</a:t>
            </a:r>
          </a:p>
          <a:p>
            <a:r>
              <a:rPr lang="en-CA" sz="2200" dirty="0" smtClean="0"/>
              <a:t>DirectX still very difficult to work with</a:t>
            </a:r>
          </a:p>
          <a:p>
            <a:r>
              <a:rPr lang="en-CA" sz="2200" dirty="0" smtClean="0"/>
              <a:t>But, DirectX fosters (forces?) advancement in cards</a:t>
            </a:r>
          </a:p>
          <a:p>
            <a:r>
              <a:rPr lang="en-CA" sz="2200" dirty="0" smtClean="0"/>
              <a:t>OpenGL starts to lag behind</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lnSpcReduction="10000"/>
          </a:bodyPr>
          <a:lstStyle/>
          <a:p>
            <a:r>
              <a:rPr lang="en-CA" sz="2200" dirty="0" smtClean="0"/>
              <a:t>DirectX 8 introduces “programmable </a:t>
            </a:r>
            <a:r>
              <a:rPr lang="en-CA" sz="2200" dirty="0" err="1" smtClean="0"/>
              <a:t>shaders</a:t>
            </a:r>
            <a:r>
              <a:rPr lang="en-CA" sz="2200" dirty="0" smtClean="0"/>
              <a:t>”</a:t>
            </a:r>
          </a:p>
          <a:p>
            <a:pPr lvl="1"/>
            <a:r>
              <a:rPr lang="en-CA" sz="1800" dirty="0" smtClean="0"/>
              <a:t>In assembly language, but you no longer limited to “fixed function”</a:t>
            </a:r>
          </a:p>
          <a:p>
            <a:r>
              <a:rPr lang="en-CA" sz="2000" dirty="0" smtClean="0"/>
              <a:t>DirectX 9:</a:t>
            </a:r>
          </a:p>
          <a:p>
            <a:pPr lvl="1"/>
            <a:r>
              <a:rPr lang="en-CA" sz="1800" dirty="0" smtClean="0"/>
              <a:t>Cg and HLSL – “High Level Shading </a:t>
            </a:r>
            <a:r>
              <a:rPr lang="en-CA" sz="1800" dirty="0" err="1" smtClean="0"/>
              <a:t>Languge</a:t>
            </a:r>
            <a:r>
              <a:rPr lang="en-CA" sz="1800" dirty="0" smtClean="0"/>
              <a:t>” replaces assembly language </a:t>
            </a:r>
            <a:r>
              <a:rPr lang="en-CA" sz="1800" dirty="0" err="1" smtClean="0"/>
              <a:t>shaders</a:t>
            </a:r>
            <a:r>
              <a:rPr lang="en-CA" sz="1800" dirty="0" smtClean="0"/>
              <a:t>, making them mainstream</a:t>
            </a:r>
          </a:p>
          <a:p>
            <a:r>
              <a:rPr lang="en-CA" sz="2000" dirty="0" smtClean="0"/>
              <a:t>OpenGL add </a:t>
            </a:r>
            <a:r>
              <a:rPr lang="en-CA" sz="2000" dirty="0" err="1" smtClean="0"/>
              <a:t>shaders</a:t>
            </a:r>
            <a:r>
              <a:rPr lang="en-CA" sz="2000" dirty="0" smtClean="0"/>
              <a:t> and more features (2.0), but still lags behind</a:t>
            </a:r>
          </a:p>
          <a:p>
            <a:pPr lvl="1"/>
            <a:r>
              <a:rPr lang="en-CA" sz="1800" dirty="0" smtClean="0"/>
              <a:t>Immediate mode, for instance</a:t>
            </a:r>
          </a:p>
          <a:p>
            <a:r>
              <a:rPr lang="en-CA" sz="2000" dirty="0" smtClean="0"/>
              <a:t>DirectX 10: removal of “fixed function”, addition of “geometry </a:t>
            </a:r>
            <a:r>
              <a:rPr lang="en-CA" sz="2000" dirty="0" err="1" smtClean="0"/>
              <a:t>shader</a:t>
            </a:r>
            <a:r>
              <a:rPr lang="en-CA" sz="2000" dirty="0" smtClean="0"/>
              <a:t>”</a:t>
            </a:r>
          </a:p>
          <a:p>
            <a:r>
              <a:rPr lang="en-CA" sz="2000" dirty="0" smtClean="0"/>
              <a:t>DirectX 11: addition of “tessellation” </a:t>
            </a:r>
            <a:r>
              <a:rPr lang="en-CA" sz="2000" dirty="0" err="1" smtClean="0"/>
              <a:t>shader</a:t>
            </a:r>
            <a:r>
              <a:rPr lang="en-CA" sz="2000" dirty="0" smtClean="0"/>
              <a:t>, multi-threading</a:t>
            </a:r>
          </a:p>
          <a:p>
            <a:pPr lvl="1"/>
            <a:r>
              <a:rPr lang="en-CA" sz="1600" dirty="0" smtClean="0"/>
              <a:t>Still HLSL, but /many/ more capabilities are added</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smtClean="0"/>
              <a:t>Who am I?</a:t>
            </a:r>
            <a:endParaRPr lang="en-CA" dirty="0" smtClean="0"/>
          </a:p>
        </p:txBody>
      </p:sp>
      <p:sp>
        <p:nvSpPr>
          <p:cNvPr id="115715" name="Rectangle 3"/>
          <p:cNvSpPr>
            <a:spLocks noGrp="1" noChangeArrowheads="1"/>
          </p:cNvSpPr>
          <p:nvPr>
            <p:ph idx="1"/>
          </p:nvPr>
        </p:nvSpPr>
        <p:spPr/>
        <p:txBody>
          <a:bodyPr/>
          <a:lstStyle/>
          <a:p>
            <a:pPr eaLnBrk="1" hangingPunct="1"/>
            <a:r>
              <a:rPr lang="en-US" dirty="0" smtClean="0"/>
              <a:t>Michael Feeney Jr.</a:t>
            </a:r>
          </a:p>
          <a:p>
            <a:pPr eaLnBrk="1" hangingPunct="1"/>
            <a:r>
              <a:rPr lang="en-US" dirty="0" smtClean="0"/>
              <a:t>6</a:t>
            </a:r>
            <a:r>
              <a:rPr lang="en-US" baseline="30000" dirty="0" smtClean="0"/>
              <a:t>th</a:t>
            </a:r>
            <a:r>
              <a:rPr lang="en-US" dirty="0" smtClean="0"/>
              <a:t> floor, 130 Dundas</a:t>
            </a:r>
          </a:p>
          <a:p>
            <a:pPr eaLnBrk="1" hangingPunct="1"/>
            <a:r>
              <a:rPr lang="en-US" dirty="0" smtClean="0">
                <a:solidFill>
                  <a:srgbClr val="002060"/>
                </a:solidFill>
                <a:hlinkClick r:id="rId2"/>
              </a:rPr>
              <a:t>mfeeney@fanshawec.ca</a:t>
            </a:r>
            <a:endParaRPr lang="en-US" dirty="0" smtClean="0">
              <a:solidFill>
                <a:srgbClr val="002060"/>
              </a:solidFill>
            </a:endParaRPr>
          </a:p>
          <a:p>
            <a:pPr eaLnBrk="1" hangingPunct="1"/>
            <a:r>
              <a:rPr lang="en-US" sz="2800" dirty="0" smtClean="0"/>
              <a:t>Please, please, please, please, please, please, please, please ,please, please, please, please, </a:t>
            </a:r>
            <a:r>
              <a:rPr lang="en-US" b="1" i="1" u="sng" dirty="0" smtClean="0"/>
              <a:t>DON’T</a:t>
            </a:r>
            <a:r>
              <a:rPr lang="en-US" sz="2800" dirty="0" smtClean="0"/>
              <a:t> e-mail me at mfeeney@fanshawe</a:t>
            </a:r>
            <a:r>
              <a:rPr lang="en-US" sz="2800" b="1" i="1" dirty="0" smtClean="0"/>
              <a:t>online</a:t>
            </a:r>
            <a:r>
              <a:rPr lang="en-US" sz="2800" dirty="0" smtClean="0"/>
              <a:t>.ca</a:t>
            </a:r>
            <a:endParaRPr lang="en-CA" sz="2800" dirty="0" smtClean="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200" dirty="0" smtClean="0"/>
              <a:t>At this point, OpenGL is </a:t>
            </a:r>
            <a:r>
              <a:rPr lang="en-CA" sz="2200" i="1" u="sng" dirty="0" smtClean="0"/>
              <a:t>desperately</a:t>
            </a:r>
            <a:r>
              <a:rPr lang="en-CA" sz="2200" dirty="0" smtClean="0"/>
              <a:t> behind DirectX</a:t>
            </a:r>
          </a:p>
          <a:p>
            <a:r>
              <a:rPr lang="en-CA" sz="2200" dirty="0" smtClean="0"/>
              <a:t>OpenGL ES (Embedded System) has been introduced (1.x is “fixed function” but with some “extensions” – i.e. RSX in the PlayStation 3.0), and 2.0 (</a:t>
            </a:r>
            <a:r>
              <a:rPr lang="en-CA" sz="2200" dirty="0" err="1" smtClean="0"/>
              <a:t>shader</a:t>
            </a:r>
            <a:r>
              <a:rPr lang="en-CA" sz="2200" dirty="0" smtClean="0"/>
              <a:t> based) is around</a:t>
            </a:r>
          </a:p>
          <a:p>
            <a:pPr lvl="1"/>
            <a:r>
              <a:rPr lang="en-CA" sz="1800" dirty="0" smtClean="0"/>
              <a:t>Main difference is the “immediate mode”: ES has no “immediate mode” where OpenGL still supports it. </a:t>
            </a:r>
          </a:p>
          <a:p>
            <a:r>
              <a:rPr lang="en-CA" sz="2000" dirty="0" smtClean="0"/>
              <a:t>OpenGL supported by vendors, but group very dysfunctional</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000" dirty="0" smtClean="0"/>
              <a:t>OpenGL gives up control to the </a:t>
            </a:r>
            <a:r>
              <a:rPr lang="en-CA" sz="2000" dirty="0" err="1" smtClean="0"/>
              <a:t>Khronos</a:t>
            </a:r>
            <a:r>
              <a:rPr lang="en-CA" sz="2000" dirty="0" smtClean="0"/>
              <a:t> Group (a standards body, supported by industry)</a:t>
            </a:r>
          </a:p>
          <a:p>
            <a:pPr lvl="1"/>
            <a:r>
              <a:rPr lang="en-CA" sz="1800" dirty="0" smtClean="0"/>
              <a:t>Starts to make changes: OpenGL 3.0, 3.1, 3.2</a:t>
            </a:r>
          </a:p>
          <a:p>
            <a:pPr lvl="1"/>
            <a:r>
              <a:rPr lang="en-CA" sz="1800" dirty="0" smtClean="0"/>
              <a:t>But it’s not really “catching up” with DirectX 11</a:t>
            </a:r>
          </a:p>
          <a:p>
            <a:r>
              <a:rPr lang="en-CA" sz="2000" dirty="0" smtClean="0"/>
              <a:t>Then “Windows 8” happens...</a:t>
            </a:r>
          </a:p>
          <a:p>
            <a:r>
              <a:rPr lang="en-CA" sz="2000" dirty="0" smtClean="0"/>
              <a:t>Microsoft attempts to unite both desktop/notebook &amp; tablet/phone OS</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fontScale="92500" lnSpcReduction="20000"/>
          </a:bodyPr>
          <a:lstStyle/>
          <a:p>
            <a:r>
              <a:rPr lang="en-CA" sz="2000" dirty="0" smtClean="0"/>
              <a:t>Noble, but the CPUs/GPUs are vastly different</a:t>
            </a:r>
          </a:p>
          <a:p>
            <a:r>
              <a:rPr lang="en-CA" sz="1800" dirty="0" smtClean="0"/>
              <a:t>DirectX 11.1: removes many key elements to make it “tablet/phone” compatible</a:t>
            </a:r>
          </a:p>
          <a:p>
            <a:pPr lvl="1"/>
            <a:r>
              <a:rPr lang="en-CA" sz="1900" dirty="0" smtClean="0"/>
              <a:t>Intended for Windows 8 “only”</a:t>
            </a:r>
          </a:p>
          <a:p>
            <a:pPr lvl="1"/>
            <a:r>
              <a:rPr lang="en-CA" sz="1900" dirty="0" smtClean="0"/>
              <a:t>Also *not* backward compatible (even to Windows 7)</a:t>
            </a:r>
          </a:p>
          <a:p>
            <a:pPr lvl="1"/>
            <a:r>
              <a:rPr lang="en-CA" sz="1900" dirty="0" smtClean="0"/>
              <a:t>Problems with “content” in Windows Store</a:t>
            </a:r>
          </a:p>
          <a:p>
            <a:pPr lvl="1"/>
            <a:r>
              <a:rPr lang="en-CA" sz="1900" dirty="0" smtClean="0"/>
              <a:t>Need new version of Visual Studio (2012) – which you have to buy</a:t>
            </a:r>
          </a:p>
          <a:p>
            <a:pPr lvl="1"/>
            <a:r>
              <a:rPr lang="en-CA" sz="1900" dirty="0" smtClean="0"/>
              <a:t>Changes math library (aka “giant pain in the neck”) to keep compatibility with all platforms</a:t>
            </a:r>
          </a:p>
          <a:p>
            <a:pPr lvl="1"/>
            <a:r>
              <a:rPr lang="en-CA" sz="1900" dirty="0" smtClean="0"/>
              <a:t>Moves DirectX SDK into Windows SDK (but screws up when installing both)</a:t>
            </a:r>
          </a:p>
          <a:p>
            <a:pPr lvl="2"/>
            <a:r>
              <a:rPr lang="en-CA" sz="1800" dirty="0" smtClean="0"/>
              <a:t>i.e. You can only (easily) make either Windows 7 or Windows 8 DirectX apps – if you install both SDKs, you get all kinds of problems (using different versions of Visual Studio cause even more problems)</a:t>
            </a:r>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DirectX 11.2 (for Windows 8.1)</a:t>
            </a:r>
          </a:p>
          <a:p>
            <a:pPr lvl="1"/>
            <a:r>
              <a:rPr lang="en-CA" sz="1900" dirty="0" smtClean="0"/>
              <a:t>Again, not (fully) backwards compatible (even to Windows 8. Really.)</a:t>
            </a:r>
          </a:p>
          <a:p>
            <a:pPr lvl="1"/>
            <a:r>
              <a:rPr lang="en-CA" sz="1900" dirty="0" smtClean="0"/>
              <a:t>Changes math library (again), fixing some assumptions</a:t>
            </a:r>
          </a:p>
          <a:p>
            <a:pPr lvl="1"/>
            <a:r>
              <a:rPr lang="en-CA" sz="1900" dirty="0" smtClean="0"/>
              <a:t>Need *another* version of Visual Studio (2013)</a:t>
            </a:r>
          </a:p>
          <a:p>
            <a:pPr lvl="1"/>
            <a:r>
              <a:rPr lang="en-CA" sz="1900" dirty="0" smtClean="0"/>
              <a:t>...which (again) causes problems when multiple versions of either the SDKs and/or Visual Studio versions are installed</a:t>
            </a:r>
          </a:p>
          <a:p>
            <a:pPr lvl="1"/>
            <a:r>
              <a:rPr lang="en-CA" sz="1900" dirty="0" smtClean="0"/>
              <a:t>(Remote debugging was improved, though)</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fontScale="92500" lnSpcReduction="20000"/>
          </a:bodyPr>
          <a:lstStyle/>
          <a:p>
            <a:r>
              <a:rPr lang="en-CA" sz="2100" dirty="0" smtClean="0"/>
              <a:t>No talk of “DirectX 12”??</a:t>
            </a:r>
          </a:p>
          <a:p>
            <a:pPr lvl="1"/>
            <a:r>
              <a:rPr lang="en-CA" sz="1900" dirty="0" smtClean="0"/>
              <a:t>at the 2013 GDC, people on stage - from </a:t>
            </a:r>
            <a:r>
              <a:rPr lang="en-CA" sz="1900" dirty="0" err="1" smtClean="0"/>
              <a:t>nVidia</a:t>
            </a:r>
            <a:r>
              <a:rPr lang="en-CA" sz="1900" dirty="0" smtClean="0"/>
              <a:t>, AMD, and Intel - were asking the audience “if there is anyone from Microsoft who knows what’s going on with DirectX 12, please talk to us.”</a:t>
            </a:r>
          </a:p>
          <a:p>
            <a:pPr lvl="1"/>
            <a:r>
              <a:rPr lang="en-CA" sz="1900" dirty="0" smtClean="0"/>
              <a:t>Really. That was happening.</a:t>
            </a:r>
          </a:p>
          <a:p>
            <a:r>
              <a:rPr lang="en-CA" sz="2100" dirty="0" smtClean="0"/>
              <a:t>AMD has made suggestions of something called “Mantle” (which is supposed to be “all that”), but there’s been no actual specification</a:t>
            </a:r>
          </a:p>
          <a:p>
            <a:r>
              <a:rPr lang="en-CA" sz="2100" dirty="0" smtClean="0"/>
              <a:t>At 2014 GDC, Microsoft announces that “DirectX 12” will be “like Mantle” (alternative 3D API proposed by AMD) – in that it’s low level and redesigned the API</a:t>
            </a:r>
          </a:p>
          <a:p>
            <a:pPr lvl="1"/>
            <a:r>
              <a:rPr lang="en-CA" sz="1900" dirty="0" smtClean="0"/>
              <a:t>No other (real) information has come out (yet)</a:t>
            </a:r>
          </a:p>
          <a:p>
            <a:pPr lvl="1"/>
            <a:r>
              <a:rPr lang="en-CA" sz="1900" dirty="0" smtClean="0"/>
              <a:t>Mantle has a bunch of video demos, but little code/documentation is released from AMD. </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Meanwhile, OpenGL “picked up its game”</a:t>
            </a:r>
          </a:p>
          <a:p>
            <a:r>
              <a:rPr lang="en-CA" sz="2100" dirty="0" smtClean="0"/>
              <a:t>OpenGL 3.x – introduction of geometry </a:t>
            </a:r>
            <a:r>
              <a:rPr lang="en-CA" sz="2100" dirty="0" err="1" smtClean="0"/>
              <a:t>shader</a:t>
            </a:r>
            <a:r>
              <a:rPr lang="en-CA" sz="2100" dirty="0" smtClean="0"/>
              <a:t> (DirectX 10)</a:t>
            </a:r>
          </a:p>
          <a:p>
            <a:pPr lvl="1"/>
            <a:r>
              <a:rPr lang="en-CA" sz="1900" dirty="0" smtClean="0"/>
              <a:t>Path for full deprecation of older (1.x) OpenGL calls</a:t>
            </a:r>
          </a:p>
          <a:p>
            <a:pPr lvl="1"/>
            <a:r>
              <a:rPr lang="en-CA" sz="1900" dirty="0" smtClean="0"/>
              <a:t>Removal of fixed function </a:t>
            </a:r>
            <a:r>
              <a:rPr lang="en-CA" sz="1900" dirty="0" err="1" smtClean="0"/>
              <a:t>shader</a:t>
            </a:r>
            <a:r>
              <a:rPr lang="en-CA" sz="1900" dirty="0" smtClean="0"/>
              <a:t> </a:t>
            </a:r>
          </a:p>
          <a:p>
            <a:r>
              <a:rPr lang="en-CA" sz="2100" dirty="0" smtClean="0"/>
              <a:t>OpenGL 4.0 – introduction of tessellation </a:t>
            </a:r>
            <a:r>
              <a:rPr lang="en-CA" sz="2100" dirty="0" err="1" smtClean="0"/>
              <a:t>shader</a:t>
            </a:r>
            <a:r>
              <a:rPr lang="en-CA" sz="2100" dirty="0" smtClean="0"/>
              <a:t> (DirectX 11)</a:t>
            </a:r>
          </a:p>
          <a:p>
            <a:pPr lvl="1"/>
            <a:r>
              <a:rPr lang="en-CA" sz="1900" dirty="0" smtClean="0"/>
              <a:t>Immediate mode is norm</a:t>
            </a:r>
          </a:p>
          <a:p>
            <a:pPr lvl="1"/>
            <a:r>
              <a:rPr lang="en-CA" sz="1900" dirty="0" smtClean="0"/>
              <a:t>It’s more or less “DirectX 11” like</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lnSpcReduction="10000"/>
          </a:bodyPr>
          <a:lstStyle/>
          <a:p>
            <a:r>
              <a:rPr lang="en-CA" sz="2100" dirty="0" smtClean="0"/>
              <a:t>GDC 2013/14</a:t>
            </a:r>
          </a:p>
          <a:p>
            <a:pPr lvl="1"/>
            <a:r>
              <a:rPr lang="en-CA" sz="1900" dirty="0" smtClean="0"/>
              <a:t>Video card vendors adding tons of “extensions” to their drivers to utilize new hardware</a:t>
            </a:r>
          </a:p>
          <a:p>
            <a:pPr lvl="1"/>
            <a:r>
              <a:rPr lang="en-CA" sz="1900" dirty="0" smtClean="0"/>
              <a:t>DirectX adds nothing (can’t take advantage of it)</a:t>
            </a:r>
          </a:p>
          <a:p>
            <a:pPr lvl="1"/>
            <a:r>
              <a:rPr lang="en-CA" sz="1900" dirty="0" smtClean="0"/>
              <a:t>They are very advanced, but they are still present (in OpenGL only)</a:t>
            </a:r>
          </a:p>
          <a:p>
            <a:r>
              <a:rPr lang="en-CA" sz="2100" dirty="0" smtClean="0"/>
              <a:t>August 2014: </a:t>
            </a:r>
          </a:p>
          <a:p>
            <a:pPr lvl="1"/>
            <a:r>
              <a:rPr lang="en-CA" sz="1900" dirty="0" err="1" smtClean="0"/>
              <a:t>nVidia</a:t>
            </a:r>
            <a:r>
              <a:rPr lang="en-CA" sz="1900" dirty="0" smtClean="0"/>
              <a:t>, tired of waiting, releases OpenGL 4.5 in latest driver</a:t>
            </a:r>
          </a:p>
          <a:p>
            <a:pPr lvl="1"/>
            <a:r>
              <a:rPr lang="en-CA" sz="1900" dirty="0" smtClean="0"/>
              <a:t>It has a huge number of options including...</a:t>
            </a:r>
          </a:p>
          <a:p>
            <a:pPr lvl="1"/>
            <a:r>
              <a:rPr lang="en-CA" sz="1900" dirty="0" smtClean="0"/>
              <a:t>...“DX11 emulation features” (ouch!)</a:t>
            </a:r>
          </a:p>
          <a:p>
            <a:pPr lvl="1"/>
            <a:r>
              <a:rPr lang="en-CA" sz="1900" dirty="0" smtClean="0"/>
              <a:t>Also has “compatibility” options for OpenGL ES</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DirectX:</a:t>
            </a:r>
          </a:p>
          <a:p>
            <a:pPr lvl="1"/>
            <a:r>
              <a:rPr lang="en-CA" sz="1700" dirty="0" smtClean="0"/>
              <a:t>Microsoft: Windows, Windows Phone, </a:t>
            </a:r>
            <a:r>
              <a:rPr lang="en-CA" sz="1700" dirty="0" err="1" smtClean="0"/>
              <a:t>xbox</a:t>
            </a:r>
            <a:r>
              <a:rPr lang="en-CA" sz="1700" dirty="0" smtClean="0"/>
              <a:t> (360: 9-ish, one: 11+)</a:t>
            </a:r>
          </a:p>
          <a:p>
            <a:pPr lvl="1"/>
            <a:r>
              <a:rPr lang="en-CA" sz="1700" dirty="0" smtClean="0"/>
              <a:t>DirectX 12 is only for Windows 10 (won’t run on 7 or 8)</a:t>
            </a:r>
          </a:p>
          <a:p>
            <a:r>
              <a:rPr lang="en-CA" sz="1900" dirty="0" smtClean="0"/>
              <a:t>OpenGL </a:t>
            </a:r>
          </a:p>
          <a:p>
            <a:pPr lvl="1"/>
            <a:r>
              <a:rPr lang="en-CA" sz="1700" dirty="0" smtClean="0"/>
              <a:t>Everyone else</a:t>
            </a:r>
          </a:p>
          <a:p>
            <a:pPr lvl="1"/>
            <a:r>
              <a:rPr lang="en-CA" sz="1700" dirty="0" smtClean="0"/>
              <a:t>ES on mobile, tablet, some consoles (shield, OUYA, PS3 etc.)</a:t>
            </a:r>
          </a:p>
          <a:p>
            <a:pPr lvl="1"/>
            <a:r>
              <a:rPr lang="en-CA" sz="1700" dirty="0" smtClean="0"/>
              <a:t>PlayStation 4</a:t>
            </a:r>
          </a:p>
          <a:p>
            <a:pPr lvl="1"/>
            <a:r>
              <a:rPr lang="en-CA" sz="1700" dirty="0" smtClean="0"/>
              <a:t>Apple (both OSX and </a:t>
            </a:r>
            <a:r>
              <a:rPr lang="en-CA" sz="1700" dirty="0" err="1" smtClean="0"/>
              <a:t>iOS</a:t>
            </a:r>
            <a:r>
              <a:rPr lang="en-CA" sz="1700" dirty="0" smtClean="0"/>
              <a:t>)</a:t>
            </a:r>
          </a:p>
          <a:p>
            <a:pPr lvl="1"/>
            <a:r>
              <a:rPr lang="en-CA" sz="1700" dirty="0" smtClean="0"/>
              <a:t>Also Linux</a:t>
            </a:r>
          </a:p>
          <a:p>
            <a:pPr lvl="1"/>
            <a:r>
              <a:rPr lang="en-CA" sz="1700" dirty="0" smtClean="0"/>
              <a:t>Also.... Windows (again, ouch!)</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smtClean="0"/>
              <a:t>OpenGL (and DirectX, pre 12) has a very high “driver overhead”</a:t>
            </a:r>
          </a:p>
          <a:p>
            <a:r>
              <a:rPr lang="en-CA" sz="2100" dirty="0" smtClean="0"/>
              <a:t>In other words, the drivers are very complicated. Both OpenGL and DirectX drivers include compilers for their </a:t>
            </a:r>
            <a:r>
              <a:rPr lang="en-CA" sz="2100" dirty="0" err="1" smtClean="0"/>
              <a:t>shaders</a:t>
            </a:r>
            <a:r>
              <a:rPr lang="en-CA" sz="2100" dirty="0" smtClean="0"/>
              <a:t> – that’s in addition to doing all the other, you know, “graphics” stuff</a:t>
            </a:r>
          </a:p>
          <a:p>
            <a:r>
              <a:rPr lang="en-CA" sz="2100" dirty="0" smtClean="0"/>
              <a:t>There’s a lot of “management” of the graphics card going on</a:t>
            </a:r>
          </a:p>
          <a:p>
            <a:r>
              <a:rPr lang="en-CA" sz="2100" dirty="0" smtClean="0"/>
              <a:t>This had two big issues that were becoming unsustainable going forward:</a:t>
            </a:r>
          </a:p>
          <a:p>
            <a:pPr lvl="1"/>
            <a:r>
              <a:rPr lang="en-CA" sz="1800" dirty="0" smtClean="0"/>
              <a:t>New cards coming out all the time + new drivers + high complexity = bugs</a:t>
            </a:r>
          </a:p>
          <a:p>
            <a:pPr lvl="1"/>
            <a:r>
              <a:rPr lang="en-CA" sz="1800" dirty="0" smtClean="0"/>
              <a:t>Drivers taking longer and longer to process commands</a:t>
            </a:r>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smtClean="0"/>
              <a:t>Any call from the CPU to the GPU is called a “draw call”</a:t>
            </a:r>
          </a:p>
          <a:p>
            <a:r>
              <a:rPr lang="en-CA" sz="2100" dirty="0" smtClean="0"/>
              <a:t>That’s not 100% true, but a good guideline</a:t>
            </a:r>
          </a:p>
          <a:p>
            <a:r>
              <a:rPr lang="en-CA" sz="2100" dirty="0" smtClean="0"/>
              <a:t>CPU tells GPU: Create this, draw that, update this, change that, etc. </a:t>
            </a:r>
          </a:p>
          <a:p>
            <a:r>
              <a:rPr lang="en-CA" sz="2100" dirty="0" smtClean="0"/>
              <a:t>GPU does the actual “drawing” (or rendering)</a:t>
            </a:r>
          </a:p>
          <a:p>
            <a:r>
              <a:rPr lang="en-CA" sz="2100" dirty="0" smtClean="0"/>
              <a:t>The longer the GPU takes to respond to the CPU, the longer these calls take. Ideally, the GPU and CPU should be running mostly independently, the CPU doing non-graphical things, the GPU handling all graphics. </a:t>
            </a:r>
          </a:p>
          <a:p>
            <a:r>
              <a:rPr lang="en-CA" sz="2100" dirty="0" smtClean="0"/>
              <a:t>The faster the “draw calls” are, the more you can make</a:t>
            </a:r>
            <a:endParaRPr lang="en-CA" sz="14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What’s this course all about?</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All things </a:t>
            </a:r>
            <a:r>
              <a:rPr lang="en-CA" dirty="0" err="1" smtClean="0"/>
              <a:t>Shader</a:t>
            </a:r>
            <a:r>
              <a:rPr lang="en-CA" dirty="0" smtClean="0"/>
              <a:t> (OpenGL 4.x)</a:t>
            </a:r>
          </a:p>
          <a:p>
            <a:r>
              <a:rPr lang="en-CA" dirty="0" smtClean="0"/>
              <a:t>Graphics pipeline</a:t>
            </a:r>
          </a:p>
          <a:p>
            <a:r>
              <a:rPr lang="en-CA" dirty="0" smtClean="0"/>
              <a:t>Vertices, </a:t>
            </a:r>
            <a:r>
              <a:rPr lang="en-CA" dirty="0" err="1" smtClean="0"/>
              <a:t>Normals</a:t>
            </a:r>
            <a:r>
              <a:rPr lang="en-CA" dirty="0" smtClean="0"/>
              <a:t>, bi-tangents, textures, </a:t>
            </a:r>
            <a:r>
              <a:rPr lang="en-CA" dirty="0" err="1" smtClean="0"/>
              <a:t>yadda</a:t>
            </a:r>
            <a:r>
              <a:rPr lang="en-CA" dirty="0" smtClean="0"/>
              <a:t>, </a:t>
            </a:r>
            <a:r>
              <a:rPr lang="en-CA" dirty="0" err="1" smtClean="0"/>
              <a:t>yadda</a:t>
            </a:r>
            <a:endParaRPr lang="en-CA" dirty="0" smtClean="0"/>
          </a:p>
          <a:p>
            <a:r>
              <a:rPr lang="en-CA" dirty="0" smtClean="0"/>
              <a:t>Matrixes and transformations</a:t>
            </a:r>
          </a:p>
          <a:p>
            <a:r>
              <a:rPr lang="en-CA" dirty="0" smtClean="0"/>
              <a:t>Lighting</a:t>
            </a:r>
          </a:p>
          <a:p>
            <a:r>
              <a:rPr lang="en-CA" dirty="0" smtClean="0"/>
              <a:t>Displaying models</a:t>
            </a:r>
          </a:p>
          <a:p>
            <a:r>
              <a:rPr lang="en-CA" dirty="0" smtClean="0"/>
              <a:t>Special effects</a:t>
            </a:r>
          </a:p>
          <a:p>
            <a:r>
              <a:rPr lang="en-CA" dirty="0" err="1" smtClean="0"/>
              <a:t>Shaders</a:t>
            </a:r>
            <a:r>
              <a:rPr lang="en-CA" dirty="0" smtClean="0"/>
              <a:t>, lots of </a:t>
            </a:r>
            <a:r>
              <a:rPr lang="en-CA" dirty="0" err="1" smtClean="0"/>
              <a:t>shaders</a:t>
            </a:r>
            <a:r>
              <a:rPr lang="en-CA" dirty="0" smtClean="0"/>
              <a:t>…</a:t>
            </a:r>
          </a:p>
          <a:p>
            <a:r>
              <a:rPr lang="en-CA" dirty="0" smtClean="0"/>
              <a:t>(Also, C++ and Win32 stuff)</a:t>
            </a:r>
          </a:p>
          <a:p>
            <a:endParaRPr lang="en-CA"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smtClean="0"/>
              <a:t>One way to speed up calls to the driver is to have the driver to less work, specifically less “overhead” or “management” work, synchronizing memory and other resources, and reducing the number of checks (for errors) that are done</a:t>
            </a:r>
          </a:p>
          <a:p>
            <a:r>
              <a:rPr lang="en-CA" sz="2100" dirty="0" smtClean="0"/>
              <a:t>The “down side” of this is that the programmer must deal with a lot of these sorts of things. But that’s the general direction of GPU APIs, anyway (programmable </a:t>
            </a:r>
            <a:r>
              <a:rPr lang="en-CA" sz="2100" dirty="0" err="1" smtClean="0"/>
              <a:t>shaders</a:t>
            </a:r>
            <a:r>
              <a:rPr lang="en-CA" sz="2100" dirty="0" smtClean="0"/>
              <a:t>, compute </a:t>
            </a:r>
            <a:r>
              <a:rPr lang="en-CA" sz="2100" dirty="0" err="1" smtClean="0"/>
              <a:t>shaders</a:t>
            </a:r>
            <a:r>
              <a:rPr lang="en-CA" sz="2100" dirty="0" smtClean="0"/>
              <a:t>, etc.): more and lower level control to allow for unforeseen uses </a:t>
            </a:r>
          </a:p>
          <a:p>
            <a:r>
              <a:rPr lang="en-CA" sz="2100" dirty="0" smtClean="0"/>
              <a:t>AMD introduced an API called “Mantle” </a:t>
            </a:r>
          </a:p>
          <a:p>
            <a:r>
              <a:rPr lang="en-CA" sz="2100" dirty="0" smtClean="0"/>
              <a:t>Which inspired the design of DirectX 12, </a:t>
            </a:r>
          </a:p>
          <a:p>
            <a:r>
              <a:rPr lang="en-CA" sz="2100" dirty="0" smtClean="0"/>
              <a:t>And was the starting point for “</a:t>
            </a:r>
            <a:r>
              <a:rPr lang="en-CA" sz="2100" dirty="0" err="1" smtClean="0"/>
              <a:t>glNext</a:t>
            </a:r>
            <a:r>
              <a:rPr lang="en-CA" sz="2100" dirty="0" smtClean="0"/>
              <a:t>”, which became “</a:t>
            </a:r>
            <a:r>
              <a:rPr lang="en-CA" sz="2100" dirty="0" err="1" smtClean="0"/>
              <a:t>Vulkan</a:t>
            </a:r>
            <a:r>
              <a:rPr lang="en-CA" sz="2100" dirty="0" smtClean="0"/>
              <a:t>” </a:t>
            </a:r>
            <a:endParaRPr lang="en-CA" sz="18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Vulkan</a:t>
            </a:r>
            <a:r>
              <a:rPr lang="en-CA" dirty="0" smtClean="0"/>
              <a:t> and OpenGL</a:t>
            </a:r>
            <a:endParaRPr lang="en-CA" dirty="0"/>
          </a:p>
        </p:txBody>
      </p:sp>
      <p:sp>
        <p:nvSpPr>
          <p:cNvPr id="3" name="Content Placeholder 2"/>
          <p:cNvSpPr>
            <a:spLocks noGrp="1"/>
          </p:cNvSpPr>
          <p:nvPr>
            <p:ph idx="1"/>
          </p:nvPr>
        </p:nvSpPr>
        <p:spPr>
          <a:xfrm>
            <a:off x="152400" y="1200151"/>
            <a:ext cx="8534400" cy="3394472"/>
          </a:xfrm>
        </p:spPr>
        <p:txBody>
          <a:bodyPr>
            <a:normAutofit fontScale="92500" lnSpcReduction="10000"/>
          </a:bodyPr>
          <a:lstStyle/>
          <a:p>
            <a:r>
              <a:rPr lang="en-CA" sz="2100" dirty="0" smtClean="0"/>
              <a:t>Note: </a:t>
            </a:r>
            <a:r>
              <a:rPr lang="en-CA" sz="2100" dirty="0" err="1" smtClean="0"/>
              <a:t>Vulkan</a:t>
            </a:r>
            <a:r>
              <a:rPr lang="en-CA" sz="2100" dirty="0" smtClean="0"/>
              <a:t> is </a:t>
            </a:r>
            <a:r>
              <a:rPr lang="en-CA" sz="2100" b="1" u="sng" dirty="0" smtClean="0"/>
              <a:t>not</a:t>
            </a:r>
            <a:r>
              <a:rPr lang="en-CA" sz="2100" dirty="0" smtClean="0"/>
              <a:t> OpenGL, nor is it a “replacement”</a:t>
            </a:r>
            <a:endParaRPr lang="en-CA" sz="1700" dirty="0" smtClean="0"/>
          </a:p>
          <a:p>
            <a:r>
              <a:rPr lang="en-CA" sz="2100" dirty="0" smtClean="0"/>
              <a:t>In fact, </a:t>
            </a:r>
            <a:r>
              <a:rPr lang="en-CA" sz="2100" u="sng" dirty="0" smtClean="0"/>
              <a:t>both</a:t>
            </a:r>
            <a:r>
              <a:rPr lang="en-CA" sz="2100" dirty="0" smtClean="0"/>
              <a:t> will continue to exist for the foreseeable future: </a:t>
            </a:r>
          </a:p>
          <a:p>
            <a:pPr lvl="1"/>
            <a:r>
              <a:rPr lang="en-CA" sz="1700" dirty="0" smtClean="0"/>
              <a:t>OpenGL 4.6 with the only real addition is SPIR V support</a:t>
            </a:r>
          </a:p>
          <a:p>
            <a:r>
              <a:rPr lang="en-CA" sz="2100" dirty="0" smtClean="0"/>
              <a:t>Basically, it’s far, </a:t>
            </a:r>
            <a:r>
              <a:rPr lang="en-CA" sz="2100" i="1" dirty="0" smtClean="0"/>
              <a:t>far</a:t>
            </a:r>
            <a:r>
              <a:rPr lang="en-CA" sz="2100" dirty="0" smtClean="0"/>
              <a:t> more “low level” than OpenGL, forcing the developer to deal with many, many more details</a:t>
            </a:r>
          </a:p>
          <a:p>
            <a:r>
              <a:rPr lang="en-CA" sz="2100" dirty="0" smtClean="0"/>
              <a:t>Like OpenGL (and DirectX), it’s in “C”, not “C++”</a:t>
            </a:r>
          </a:p>
          <a:p>
            <a:r>
              <a:rPr lang="en-CA" sz="2100" dirty="0" smtClean="0"/>
              <a:t>And it will have no benefit at all, unless your application is:</a:t>
            </a:r>
          </a:p>
          <a:p>
            <a:pPr lvl="1"/>
            <a:r>
              <a:rPr lang="en-CA" sz="1700" dirty="0" smtClean="0"/>
              <a:t>“CPU bound” – i.e. The draw calls from the CPU are what is limiting your performance</a:t>
            </a:r>
          </a:p>
          <a:p>
            <a:pPr lvl="1"/>
            <a:r>
              <a:rPr lang="en-CA" sz="1700" dirty="0" smtClean="0"/>
              <a:t>It is heavily multi-threaded. OpenGL doesn’t handle multiple threads. DirectX 11 does, if set up a certain way. </a:t>
            </a:r>
            <a:r>
              <a:rPr lang="en-CA" sz="1700" dirty="0" err="1" smtClean="0"/>
              <a:t>Vulkan</a:t>
            </a:r>
            <a:r>
              <a:rPr lang="en-CA" sz="1700" dirty="0" smtClean="0"/>
              <a:t> handles this inherently. Note that this is an aspect of “CPU bound”, in that multiple CPU threads are wanting to make draw calls. </a:t>
            </a:r>
          </a:p>
          <a:p>
            <a:endParaRPr lang="en-CA" sz="2100" dirty="0" smtClean="0"/>
          </a:p>
          <a:p>
            <a:endParaRPr lang="en-CA" sz="18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Vulkan</a:t>
            </a:r>
            <a:r>
              <a:rPr lang="en-CA" dirty="0" smtClean="0"/>
              <a:t> and DirectX 12</a:t>
            </a:r>
            <a:endParaRPr lang="en-CA" dirty="0"/>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smtClean="0"/>
              <a:t>That’s “great” in terms of performance...</a:t>
            </a:r>
          </a:p>
          <a:p>
            <a:r>
              <a:rPr lang="en-CA" sz="2100" dirty="0" smtClean="0"/>
              <a:t>...but not so great if you are new to this.</a:t>
            </a:r>
          </a:p>
          <a:p>
            <a:r>
              <a:rPr lang="en-CA" sz="2100" dirty="0" smtClean="0"/>
              <a:t>The other thing is that will other technologies and languages are moving towards offering </a:t>
            </a:r>
            <a:r>
              <a:rPr lang="en-CA" sz="2100" i="1" dirty="0" smtClean="0"/>
              <a:t>more </a:t>
            </a:r>
            <a:r>
              <a:rPr lang="en-CA" sz="2100" dirty="0" smtClean="0"/>
              <a:t>protection/help to developers, both DirectX 12 and </a:t>
            </a:r>
            <a:r>
              <a:rPr lang="en-CA" sz="2100" dirty="0" err="1" smtClean="0"/>
              <a:t>Vulkan</a:t>
            </a:r>
            <a:r>
              <a:rPr lang="en-CA" sz="2100" dirty="0" smtClean="0"/>
              <a:t> are offering less</a:t>
            </a:r>
          </a:p>
          <a:p>
            <a:pPr lvl="1"/>
            <a:r>
              <a:rPr lang="en-CA" sz="2000" dirty="0" smtClean="0"/>
              <a:t>A lot less. Like almost none.</a:t>
            </a:r>
          </a:p>
          <a:p>
            <a:r>
              <a:rPr lang="en-CA" sz="2100" dirty="0"/>
              <a:t>So, basically, DX12 and </a:t>
            </a:r>
            <a:r>
              <a:rPr lang="en-CA" sz="2100" dirty="0" err="1"/>
              <a:t>Vulkan</a:t>
            </a:r>
            <a:r>
              <a:rPr lang="en-CA" sz="2100" dirty="0"/>
              <a:t> are </a:t>
            </a:r>
            <a:r>
              <a:rPr lang="en-CA" sz="2100" dirty="0" smtClean="0"/>
              <a:t>as </a:t>
            </a:r>
            <a:r>
              <a:rPr lang="en-CA" sz="2100" dirty="0"/>
              <a:t>unforgiving as C, but even more </a:t>
            </a:r>
            <a:r>
              <a:rPr lang="en-CA" sz="2100" dirty="0" smtClean="0"/>
              <a:t>so. But you want performance, right? </a:t>
            </a:r>
          </a:p>
          <a:p>
            <a:pPr lvl="1"/>
            <a:r>
              <a:rPr lang="en-CA" sz="1700" dirty="0" smtClean="0"/>
              <a:t>They demonstrated </a:t>
            </a:r>
            <a:r>
              <a:rPr lang="en-CA" sz="1700" u="sng" dirty="0" smtClean="0"/>
              <a:t>10x performance</a:t>
            </a:r>
            <a:r>
              <a:rPr lang="en-CA" sz="1700" dirty="0" smtClean="0"/>
              <a:t> on DX11/OpenGL 3.3 hardware at GDC2015.</a:t>
            </a:r>
          </a:p>
          <a:p>
            <a:r>
              <a:rPr lang="en-CA" sz="2100" dirty="0" smtClean="0"/>
              <a:t>*DX 12 actually has two “flavours”, one for C/C++ and one for the “Universal App”, which is sort of like XNA in that it’s (maybe?) simpler and “safer” to use, but it’s also not as powerful. </a:t>
            </a:r>
            <a:endParaRPr lang="en-CA" sz="2100" dirty="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But I love Spock? Why not </a:t>
            </a:r>
            <a:r>
              <a:rPr lang="en-CA" dirty="0" err="1" smtClean="0"/>
              <a:t>Vulkan</a:t>
            </a:r>
            <a:r>
              <a:rPr lang="en-CA" dirty="0" smtClean="0"/>
              <a:t>?</a:t>
            </a:r>
            <a:endParaRPr lang="en-CA" dirty="0"/>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smtClean="0"/>
              <a:t>First off, Spock was from Vulcan, not </a:t>
            </a:r>
            <a:r>
              <a:rPr lang="en-CA" sz="2100" dirty="0" err="1" smtClean="0"/>
              <a:t>Vulkan</a:t>
            </a:r>
            <a:r>
              <a:rPr lang="en-CA" sz="2100" dirty="0" smtClean="0"/>
              <a:t>…</a:t>
            </a:r>
          </a:p>
          <a:p>
            <a:r>
              <a:rPr lang="en-CA" sz="2100" dirty="0" err="1" smtClean="0"/>
              <a:t>Vulkan</a:t>
            </a:r>
            <a:r>
              <a:rPr lang="en-CA" sz="2100" dirty="0" smtClean="0"/>
              <a:t> is almost certainly inevitable.</a:t>
            </a:r>
          </a:p>
          <a:p>
            <a:r>
              <a:rPr lang="en-CA" sz="2100" dirty="0" smtClean="0"/>
              <a:t>Other than the nasty, tedious setup, there are a lot of powerful advantages </a:t>
            </a:r>
            <a:r>
              <a:rPr lang="en-CA" sz="2100" i="1" dirty="0" smtClean="0"/>
              <a:t>as programmers </a:t>
            </a:r>
            <a:r>
              <a:rPr lang="en-CA" sz="2100" dirty="0" smtClean="0"/>
              <a:t>to use </a:t>
            </a:r>
            <a:r>
              <a:rPr lang="en-CA" sz="2100" dirty="0" err="1" smtClean="0"/>
              <a:t>Vulkan</a:t>
            </a:r>
            <a:r>
              <a:rPr lang="en-CA" sz="2100" dirty="0" smtClean="0"/>
              <a:t>. Note:</a:t>
            </a:r>
          </a:p>
          <a:p>
            <a:pPr lvl="1"/>
            <a:r>
              <a:rPr lang="en-CA" sz="1700" dirty="0" smtClean="0"/>
              <a:t>I didn’t say it’s faster or “better”, etc. And </a:t>
            </a:r>
            <a:r>
              <a:rPr lang="en-CA" sz="1700" dirty="0"/>
              <a:t>i</a:t>
            </a:r>
            <a:r>
              <a:rPr lang="en-CA" sz="1700" dirty="0" smtClean="0"/>
              <a:t>t’s certainly </a:t>
            </a:r>
            <a:r>
              <a:rPr lang="en-CA" sz="1700" i="1" dirty="0" smtClean="0"/>
              <a:t>not</a:t>
            </a:r>
            <a:r>
              <a:rPr lang="en-CA" sz="1700" dirty="0" smtClean="0"/>
              <a:t> “easier” to work with, especially at the start, and especially for beginners</a:t>
            </a:r>
          </a:p>
          <a:p>
            <a:pPr lvl="1"/>
            <a:r>
              <a:rPr lang="en-CA" sz="1700" dirty="0" smtClean="0"/>
              <a:t>In this course, I can’t see using </a:t>
            </a:r>
            <a:r>
              <a:rPr lang="en-CA" sz="1700" dirty="0" err="1" smtClean="0"/>
              <a:t>Vulkan</a:t>
            </a:r>
            <a:r>
              <a:rPr lang="en-CA" sz="1700" dirty="0" smtClean="0"/>
              <a:t> as a performance advantage – it’s exceptionally unlikely that your applications are “CPU bound” or that you aren’t just doing something naive in you code that could be easily fixed.</a:t>
            </a:r>
          </a:p>
          <a:p>
            <a:r>
              <a:rPr lang="en-CA" sz="2100" dirty="0" smtClean="0"/>
              <a:t>But I’m hoping to provide parallel </a:t>
            </a:r>
            <a:r>
              <a:rPr lang="en-CA" sz="2100" dirty="0" err="1" smtClean="0"/>
              <a:t>Vulkan</a:t>
            </a:r>
            <a:r>
              <a:rPr lang="en-CA" sz="2100" dirty="0" smtClean="0"/>
              <a:t> example code as we go</a:t>
            </a:r>
            <a:endParaRPr lang="en-CA" sz="1700" dirty="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xmlns=""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Why this will be challenging</a:t>
            </a:r>
            <a:endParaRPr lang="en-CA" dirty="0"/>
          </a:p>
        </p:txBody>
      </p:sp>
      <p:sp>
        <p:nvSpPr>
          <p:cNvPr id="3" name="Content Placeholder 2"/>
          <p:cNvSpPr>
            <a:spLocks noGrp="1"/>
          </p:cNvSpPr>
          <p:nvPr>
            <p:ph idx="1"/>
          </p:nvPr>
        </p:nvSpPr>
        <p:spPr/>
        <p:txBody>
          <a:bodyPr>
            <a:normAutofit fontScale="92500" lnSpcReduction="10000"/>
          </a:bodyPr>
          <a:lstStyle/>
          <a:p>
            <a:r>
              <a:rPr lang="en-CA" sz="2100" dirty="0" smtClean="0"/>
              <a:t>OpenGL 4.x is (somewhat) new</a:t>
            </a:r>
          </a:p>
          <a:p>
            <a:r>
              <a:rPr lang="en-CA" sz="2100" dirty="0" smtClean="0"/>
              <a:t>We’ll (well, you) will have to rely on links, example code, and guidance from me (and your own initiative)</a:t>
            </a:r>
          </a:p>
          <a:p>
            <a:r>
              <a:rPr lang="en-CA" sz="2100" dirty="0" smtClean="0"/>
              <a:t>It’s sort of “bleeding edge”</a:t>
            </a:r>
          </a:p>
          <a:p>
            <a:r>
              <a:rPr lang="en-CA" sz="2100" dirty="0" smtClean="0"/>
              <a:t>It’s using a “C” API, not a “C++” API</a:t>
            </a:r>
          </a:p>
          <a:p>
            <a:pPr lvl="1"/>
            <a:r>
              <a:rPr lang="en-CA" sz="1800" dirty="0" smtClean="0"/>
              <a:t>and </a:t>
            </a:r>
            <a:r>
              <a:rPr lang="en-CA" sz="1800" i="1" dirty="0" smtClean="0"/>
              <a:t>certainly</a:t>
            </a:r>
            <a:r>
              <a:rPr lang="en-CA" sz="1800" dirty="0" smtClean="0"/>
              <a:t> not C++11 or later</a:t>
            </a:r>
          </a:p>
          <a:p>
            <a:pPr lvl="1"/>
            <a:r>
              <a:rPr lang="en-CA" sz="1800" dirty="0" smtClean="0"/>
              <a:t>Meaning that it’s often now what recent students (or recent programmers) are used to with more “modern” languages</a:t>
            </a:r>
          </a:p>
          <a:p>
            <a:pPr lvl="1"/>
            <a:r>
              <a:rPr lang="en-CA" sz="1800" dirty="0" smtClean="0"/>
              <a:t>Note that “modern” doesn’t = “better”</a:t>
            </a:r>
          </a:p>
          <a:p>
            <a:pPr lvl="1"/>
            <a:r>
              <a:rPr lang="en-CA" sz="1800" dirty="0" smtClean="0"/>
              <a:t>(Remember that Pascal, APL, etc., etc. were all “new” and “the future” at one time... Just saying.)</a:t>
            </a:r>
            <a:endParaRPr lang="en-CA" sz="12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1)</a:t>
            </a:r>
            <a:endParaRPr lang="en-CA" sz="3600" dirty="0"/>
          </a:p>
        </p:txBody>
      </p:sp>
      <p:sp>
        <p:nvSpPr>
          <p:cNvPr id="3" name="Content Placeholder 2"/>
          <p:cNvSpPr>
            <a:spLocks noGrp="1"/>
          </p:cNvSpPr>
          <p:nvPr>
            <p:ph idx="1"/>
          </p:nvPr>
        </p:nvSpPr>
        <p:spPr/>
        <p:txBody>
          <a:bodyPr>
            <a:normAutofit/>
          </a:bodyPr>
          <a:lstStyle/>
          <a:p>
            <a:r>
              <a:rPr lang="en-CA" dirty="0" smtClean="0"/>
              <a:t>The faster we look at OpenGL stuff, the better</a:t>
            </a:r>
          </a:p>
          <a:p>
            <a:r>
              <a:rPr lang="en-CA" dirty="0" smtClean="0"/>
              <a:t>However, everything we do in this class will be in C &amp; C++, so we might need a “brush up”</a:t>
            </a:r>
          </a:p>
          <a:p>
            <a:r>
              <a:rPr lang="en-CA" dirty="0" smtClean="0"/>
              <a:t>So we’ll do that, maybe? </a:t>
            </a:r>
          </a:p>
          <a:p>
            <a:r>
              <a:rPr lang="en-CA" dirty="0" smtClean="0"/>
              <a:t>Or do we do OpenGL – that’s in C/C++, and go from there? </a:t>
            </a:r>
          </a:p>
          <a:p>
            <a:pPr lvl="1"/>
            <a:endParaRPr lang="en-CA" dirty="0" smtClean="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2)</a:t>
            </a:r>
            <a:endParaRPr lang="en-CA" sz="3600" dirty="0"/>
          </a:p>
        </p:txBody>
      </p:sp>
      <p:sp>
        <p:nvSpPr>
          <p:cNvPr id="3" name="Content Placeholder 2"/>
          <p:cNvSpPr>
            <a:spLocks noGrp="1"/>
          </p:cNvSpPr>
          <p:nvPr>
            <p:ph idx="1"/>
          </p:nvPr>
        </p:nvSpPr>
        <p:spPr>
          <a:xfrm>
            <a:off x="457200" y="1123950"/>
            <a:ext cx="8229600" cy="3470673"/>
          </a:xfrm>
        </p:spPr>
        <p:txBody>
          <a:bodyPr>
            <a:normAutofit fontScale="92500" lnSpcReduction="10000"/>
          </a:bodyPr>
          <a:lstStyle/>
          <a:p>
            <a:r>
              <a:rPr lang="en-CA" dirty="0" smtClean="0"/>
              <a:t>NOTE: We are using the C++ 98/2003 standard</a:t>
            </a:r>
          </a:p>
          <a:p>
            <a:pPr lvl="1"/>
            <a:r>
              <a:rPr lang="en-CA" dirty="0" smtClean="0"/>
              <a:t>A very few things from C++ 11</a:t>
            </a:r>
          </a:p>
          <a:p>
            <a:pPr lvl="1"/>
            <a:r>
              <a:rPr lang="en-CA" dirty="0" smtClean="0"/>
              <a:t>And </a:t>
            </a:r>
            <a:r>
              <a:rPr lang="en-CA" u="sng" dirty="0" smtClean="0"/>
              <a:t>absolutely nothing </a:t>
            </a:r>
            <a:r>
              <a:rPr lang="en-CA" dirty="0" smtClean="0"/>
              <a:t>from C++14/17</a:t>
            </a:r>
          </a:p>
          <a:p>
            <a:pPr lvl="1"/>
            <a:r>
              <a:rPr lang="en-CA" dirty="0" smtClean="0"/>
              <a:t>The C++ committee (who are all volunteers and have essentially no one from industry) seem determined to turn “C++” into something completely unrecognizable, with virtually everything they’ve added being things no one has asked for. </a:t>
            </a:r>
          </a:p>
          <a:p>
            <a:pPr lvl="1"/>
            <a:endParaRPr lang="en-CA" dirty="0" smtClean="0"/>
          </a:p>
          <a:p>
            <a:pPr lvl="1"/>
            <a:endParaRPr lang="en-CA" dirty="0" smtClean="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3)</a:t>
            </a:r>
            <a:endParaRPr lang="en-CA" sz="3600" dirty="0"/>
          </a:p>
        </p:txBody>
      </p:sp>
      <p:sp>
        <p:nvSpPr>
          <p:cNvPr id="3" name="Content Placeholder 2"/>
          <p:cNvSpPr>
            <a:spLocks noGrp="1"/>
          </p:cNvSpPr>
          <p:nvPr>
            <p:ph idx="1"/>
          </p:nvPr>
        </p:nvSpPr>
        <p:spPr>
          <a:xfrm>
            <a:off x="304800" y="971550"/>
            <a:ext cx="8229600" cy="3394472"/>
          </a:xfrm>
        </p:spPr>
        <p:txBody>
          <a:bodyPr>
            <a:normAutofit lnSpcReduction="10000"/>
          </a:bodyPr>
          <a:lstStyle/>
          <a:p>
            <a:r>
              <a:rPr lang="en-CA" dirty="0" smtClean="0"/>
              <a:t>The faster we look at OpenGL stuff, the better</a:t>
            </a:r>
          </a:p>
          <a:p>
            <a:pPr lvl="1"/>
            <a:r>
              <a:rPr lang="en-CA" dirty="0" smtClean="0"/>
              <a:t>GLFW: </a:t>
            </a:r>
            <a:r>
              <a:rPr lang="en-CA" dirty="0" smtClean="0">
                <a:hlinkClick r:id="rId2"/>
              </a:rPr>
              <a:t>http://www.glfw.org</a:t>
            </a:r>
            <a:r>
              <a:rPr lang="en-CA" dirty="0" smtClean="0">
                <a:hlinkClick r:id="rId2"/>
              </a:rPr>
              <a:t>/</a:t>
            </a:r>
            <a:endParaRPr lang="en-CA" dirty="0" smtClean="0"/>
          </a:p>
          <a:p>
            <a:pPr lvl="2"/>
            <a:r>
              <a:rPr lang="en-CA" dirty="0" smtClean="0"/>
              <a:t>Which requires </a:t>
            </a:r>
            <a:r>
              <a:rPr lang="en-CA" dirty="0" err="1" smtClean="0"/>
              <a:t>Cmake</a:t>
            </a:r>
            <a:r>
              <a:rPr lang="en-CA" dirty="0" smtClean="0"/>
              <a:t> to generate</a:t>
            </a:r>
            <a:endParaRPr lang="en-CA" dirty="0" smtClean="0"/>
          </a:p>
          <a:p>
            <a:pPr lvl="1"/>
            <a:r>
              <a:rPr lang="en-CA" dirty="0" smtClean="0"/>
              <a:t>glad (OpenGL loading library): </a:t>
            </a:r>
            <a:r>
              <a:rPr lang="en-CA" dirty="0" smtClean="0">
                <a:hlinkClick r:id="rId3"/>
              </a:rPr>
              <a:t>http://glad.dav1d.de/</a:t>
            </a:r>
            <a:r>
              <a:rPr lang="en-CA" dirty="0" smtClean="0"/>
              <a:t> </a:t>
            </a:r>
          </a:p>
          <a:p>
            <a:pPr lvl="1"/>
            <a:r>
              <a:rPr lang="en-CA" dirty="0" smtClean="0"/>
              <a:t>OpenGL Math (</a:t>
            </a:r>
            <a:r>
              <a:rPr lang="en-CA" dirty="0" err="1" smtClean="0"/>
              <a:t>glm</a:t>
            </a:r>
            <a:r>
              <a:rPr lang="en-CA" dirty="0" smtClean="0"/>
              <a:t>): </a:t>
            </a:r>
            <a:r>
              <a:rPr lang="en-CA" dirty="0">
                <a:hlinkClick r:id="rId4"/>
              </a:rPr>
              <a:t>https://</a:t>
            </a:r>
            <a:r>
              <a:rPr lang="en-CA" dirty="0" smtClean="0">
                <a:hlinkClick r:id="rId4"/>
              </a:rPr>
              <a:t>github.com/g-truc/glm/tags</a:t>
            </a:r>
            <a:r>
              <a:rPr lang="en-CA" dirty="0" smtClean="0"/>
              <a:t> </a:t>
            </a:r>
          </a:p>
          <a:p>
            <a:pPr lvl="1"/>
            <a:endParaRPr lang="en-CA" dirty="0" smtClean="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fontScale="77500" lnSpcReduction="20000"/>
          </a:bodyPr>
          <a:lstStyle/>
          <a:p>
            <a:r>
              <a:rPr lang="en-CA" sz="3600" b="1" dirty="0" smtClean="0"/>
              <a:t>GLFW</a:t>
            </a:r>
            <a:r>
              <a:rPr lang="en-CA" dirty="0" smtClean="0"/>
              <a:t>: </a:t>
            </a:r>
            <a:r>
              <a:rPr lang="en-CA" dirty="0" smtClean="0"/>
              <a:t>slightly abstracts the OS (operating system) calls for OpenGL, so handles: creating windows, where OpenGL draws, mouse, keyboard, etc. </a:t>
            </a:r>
          </a:p>
          <a:p>
            <a:pPr lvl="1"/>
            <a:r>
              <a:rPr lang="en-CA" dirty="0" smtClean="0"/>
              <a:t>OpenGL doesn’t care about the OS at all.</a:t>
            </a:r>
          </a:p>
          <a:p>
            <a:r>
              <a:rPr lang="en-CA" sz="3600" b="1" dirty="0" smtClean="0"/>
              <a:t>glad</a:t>
            </a:r>
            <a:r>
              <a:rPr lang="en-CA" dirty="0" smtClean="0"/>
              <a:t>: Allows dynamic connection to the OpenGL calls, sort of like a library or DLL, but instead calls are made </a:t>
            </a:r>
            <a:r>
              <a:rPr lang="en-CA" i="1" dirty="0" smtClean="0"/>
              <a:t>at run time </a:t>
            </a:r>
            <a:r>
              <a:rPr lang="en-CA" dirty="0" smtClean="0"/>
              <a:t>and routed. In Win32, these call </a:t>
            </a:r>
            <a:r>
              <a:rPr lang="en-CA" dirty="0" err="1" smtClean="0"/>
              <a:t>GetProcAddress</a:t>
            </a:r>
            <a:r>
              <a:rPr lang="en-CA" dirty="0" smtClean="0"/>
              <a:t>() for </a:t>
            </a:r>
            <a:r>
              <a:rPr lang="en-CA" i="1" dirty="0" smtClean="0"/>
              <a:t>every </a:t>
            </a:r>
            <a:r>
              <a:rPr lang="en-CA" dirty="0" smtClean="0"/>
              <a:t>call. </a:t>
            </a:r>
            <a:endParaRPr lang="en-CA" dirty="0" smtClean="0"/>
          </a:p>
          <a:p>
            <a:r>
              <a:rPr lang="en-CA" sz="3600" b="1" dirty="0" smtClean="0"/>
              <a:t>OpenGL </a:t>
            </a:r>
            <a:r>
              <a:rPr lang="en-CA" sz="3600" b="1" dirty="0" smtClean="0"/>
              <a:t>Math (</a:t>
            </a:r>
            <a:r>
              <a:rPr lang="en-CA" sz="3600" b="1" dirty="0" err="1" smtClean="0"/>
              <a:t>glm</a:t>
            </a:r>
            <a:r>
              <a:rPr lang="en-CA" sz="3600" b="1" dirty="0" smtClean="0"/>
              <a:t>)</a:t>
            </a:r>
            <a:r>
              <a:rPr lang="en-CA" dirty="0" smtClean="0"/>
              <a:t>: </a:t>
            </a:r>
            <a:r>
              <a:rPr lang="en-CA" dirty="0" smtClean="0"/>
              <a:t>A math library written to mimic the GSLS (</a:t>
            </a:r>
            <a:r>
              <a:rPr lang="en-CA" dirty="0" err="1" smtClean="0"/>
              <a:t>shader</a:t>
            </a:r>
            <a:r>
              <a:rPr lang="en-CA" dirty="0" smtClean="0"/>
              <a:t>) language of OpenGL. Handles a lot of key math items (so we don’t have to “re-invent the wheel”). Has become the “go to” math library standard. </a:t>
            </a:r>
          </a:p>
          <a:p>
            <a:pPr lvl="1"/>
            <a:r>
              <a:rPr lang="en-CA" dirty="0" smtClean="0"/>
              <a:t>OpenGL doesn’t have a math library – it expects you to handle this.</a:t>
            </a:r>
            <a:endParaRPr lang="en-CA" dirty="0" smtClean="0"/>
          </a:p>
          <a:p>
            <a:pPr lvl="1"/>
            <a:endParaRPr lang="en-CA" dirty="0" smtClean="0">
              <a:hlinkClick r:id="rId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609600" y="857250"/>
            <a:ext cx="3733800" cy="971550"/>
          </a:xfrm>
          <a:prstGeom prst="wedgeRoundRectCallout">
            <a:avLst>
              <a:gd name="adj1" fmla="val 60646"/>
              <a:gd name="adj2" fmla="val 113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t>And remember, have fun.</a:t>
            </a:r>
          </a:p>
          <a:p>
            <a:pPr algn="ctr"/>
            <a:r>
              <a:rPr lang="en-CA" sz="2400" dirty="0" smtClean="0"/>
              <a:t>Now get to work.</a:t>
            </a:r>
            <a:endParaRPr lang="en-CA"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smtClean="0"/>
              <a:t>Text books:</a:t>
            </a:r>
            <a:endParaRPr lang="en-CA" dirty="0"/>
          </a:p>
        </p:txBody>
      </p:sp>
      <p:sp>
        <p:nvSpPr>
          <p:cNvPr id="3" name="Content Placeholder 2"/>
          <p:cNvSpPr>
            <a:spLocks noGrp="1"/>
          </p:cNvSpPr>
          <p:nvPr>
            <p:ph idx="1"/>
          </p:nvPr>
        </p:nvSpPr>
        <p:spPr>
          <a:xfrm>
            <a:off x="381000" y="1200150"/>
            <a:ext cx="8229600" cy="3200400"/>
          </a:xfrm>
        </p:spPr>
        <p:txBody>
          <a:bodyPr>
            <a:normAutofit fontScale="70000" lnSpcReduction="20000"/>
          </a:bodyPr>
          <a:lstStyle/>
          <a:p>
            <a:r>
              <a:rPr lang="en-CA" sz="2600" dirty="0" smtClean="0"/>
              <a:t>The definitive source is </a:t>
            </a:r>
            <a:r>
              <a:rPr lang="en-CA" sz="2600" dirty="0" smtClean="0">
                <a:hlinkClick r:id="rId2"/>
              </a:rPr>
              <a:t>www.opengl.org</a:t>
            </a:r>
            <a:r>
              <a:rPr lang="en-CA" sz="2600" dirty="0" smtClean="0"/>
              <a:t> (though this is an OpenGL reference, not a “learn OpenGL” sort of thing. Certainly </a:t>
            </a:r>
            <a:r>
              <a:rPr lang="en-CA" sz="2600" i="1" u="sng" dirty="0" smtClean="0"/>
              <a:t>not</a:t>
            </a:r>
            <a:r>
              <a:rPr lang="en-CA" sz="2600" dirty="0" smtClean="0"/>
              <a:t> a “learn 3D graphics” site...)</a:t>
            </a:r>
            <a:endParaRPr lang="en-CA" sz="2300" dirty="0" smtClean="0"/>
          </a:p>
          <a:p>
            <a:r>
              <a:rPr lang="en-CA" sz="2600" b="1" dirty="0" smtClean="0"/>
              <a:t>OpenGL </a:t>
            </a:r>
            <a:r>
              <a:rPr lang="en-CA" sz="2600" b="1" dirty="0" err="1" smtClean="0"/>
              <a:t>SuperBible</a:t>
            </a:r>
            <a:r>
              <a:rPr lang="en-CA" sz="2600" b="1" dirty="0" smtClean="0"/>
              <a:t>: Comprehensive Tutorial and Reference</a:t>
            </a:r>
            <a:r>
              <a:rPr lang="en-CA" sz="2600" dirty="0" smtClean="0"/>
              <a:t>, by Graham Sellers, Addison-Wesley Professional, either 6th or 7th edition:</a:t>
            </a:r>
          </a:p>
          <a:p>
            <a:pPr lvl="1"/>
            <a:r>
              <a:rPr lang="en-CA" sz="2200" dirty="0" smtClean="0"/>
              <a:t>6th Edition (July 21 2013), ISBN-10: 0321902947, ISBN-13: 978-0321902948</a:t>
            </a:r>
          </a:p>
          <a:p>
            <a:pPr lvl="1"/>
            <a:r>
              <a:rPr lang="en-CA" sz="2200" dirty="0" smtClean="0"/>
              <a:t>7th Edition (July 21, 2015), ISBN-10: 0672337479, ISBN-13: 978-0672337475 (OpenGL 4.5)</a:t>
            </a:r>
          </a:p>
          <a:p>
            <a:r>
              <a:rPr lang="en-CA" sz="2600" b="1" dirty="0" smtClean="0"/>
              <a:t>Anton's OpenGL 4 Tutorials</a:t>
            </a:r>
            <a:r>
              <a:rPr lang="en-CA" sz="2600" dirty="0" smtClean="0"/>
              <a:t>: </a:t>
            </a:r>
            <a:r>
              <a:rPr lang="en-CA" sz="2600" dirty="0" smtClean="0">
                <a:hlinkClick r:id="rId3"/>
              </a:rPr>
              <a:t>http://antongerdelan.net/opengl/</a:t>
            </a:r>
            <a:r>
              <a:rPr lang="en-CA" sz="2600" dirty="0" smtClean="0"/>
              <a:t> (which is now an e-book – the cheapest one for sure!)</a:t>
            </a:r>
          </a:p>
          <a:p>
            <a:r>
              <a:rPr lang="en-CA" sz="2600" dirty="0" smtClean="0"/>
              <a:t>OpenGL Programming Guide: The Official Guide to Learning OpenGL</a:t>
            </a:r>
          </a:p>
          <a:p>
            <a:pPr lvl="1"/>
            <a:r>
              <a:rPr lang="en-CA" sz="2200" dirty="0" smtClean="0"/>
              <a:t>8th Edition (Mar 20, 2013), ISBN-10: 0321773039, ISBN-13: 978-0321773036   (OpenGL 4.4)</a:t>
            </a:r>
          </a:p>
          <a:p>
            <a:pPr lvl="1"/>
            <a:r>
              <a:rPr lang="en-CA" sz="2200" dirty="0" smtClean="0"/>
              <a:t>9</a:t>
            </a:r>
            <a:r>
              <a:rPr lang="en-CA" sz="2200" baseline="30000" dirty="0" smtClean="0"/>
              <a:t>th</a:t>
            </a:r>
            <a:r>
              <a:rPr lang="en-CA" sz="2200" dirty="0" smtClean="0"/>
              <a:t> Edition (July 8, 2016), ISBN-10: 0134495497, ISBN-13: 978-0134495491 (OpenGL 4.5</a:t>
            </a:r>
            <a:r>
              <a:rPr lang="en-CA" sz="2200" dirty="0" smtClean="0"/>
              <a:t>)</a:t>
            </a:r>
            <a:endParaRPr lang="en-CA" sz="22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smtClean="0"/>
              <a:t>Other good books</a:t>
            </a:r>
            <a:endParaRPr lang="en-CA" dirty="0"/>
          </a:p>
        </p:txBody>
      </p:sp>
      <p:sp>
        <p:nvSpPr>
          <p:cNvPr id="3" name="Content Placeholder 2"/>
          <p:cNvSpPr>
            <a:spLocks noGrp="1"/>
          </p:cNvSpPr>
          <p:nvPr>
            <p:ph idx="1"/>
          </p:nvPr>
        </p:nvSpPr>
        <p:spPr/>
        <p:txBody>
          <a:bodyPr>
            <a:normAutofit fontScale="85000" lnSpcReduction="20000"/>
          </a:bodyPr>
          <a:lstStyle/>
          <a:p>
            <a:r>
              <a:rPr lang="en-CA" sz="1600" dirty="0" smtClean="0"/>
              <a:t>Tomas </a:t>
            </a:r>
            <a:r>
              <a:rPr lang="en-CA" sz="1600" dirty="0" err="1" smtClean="0"/>
              <a:t>Akenine-Moller</a:t>
            </a:r>
            <a:r>
              <a:rPr lang="en-CA" sz="1600" dirty="0" smtClean="0"/>
              <a:t>, Eric Haines, and </a:t>
            </a:r>
            <a:r>
              <a:rPr lang="en-CA" sz="1600" dirty="0" err="1" smtClean="0"/>
              <a:t>Naty</a:t>
            </a:r>
            <a:r>
              <a:rPr lang="en-CA" sz="1600" dirty="0" smtClean="0"/>
              <a:t> Hoffman, </a:t>
            </a:r>
            <a:r>
              <a:rPr lang="en-CA" sz="1600" b="1" dirty="0" smtClean="0"/>
              <a:t>Real-Time Rendering, 3rd Edition</a:t>
            </a:r>
            <a:r>
              <a:rPr lang="en-CA" sz="1600" dirty="0" smtClean="0"/>
              <a:t>, AK Peters, 2008, ISBN-10: 1568814240, ISBN-13: 978-1568814247</a:t>
            </a:r>
          </a:p>
          <a:p>
            <a:r>
              <a:rPr lang="en-CA" sz="1600" b="1" dirty="0" smtClean="0"/>
              <a:t>Graphics Shaders: Theory and Practice</a:t>
            </a:r>
            <a:r>
              <a:rPr lang="en-CA" sz="1600" dirty="0" smtClean="0"/>
              <a:t>, 2nd Edition (1</a:t>
            </a:r>
            <a:r>
              <a:rPr lang="en-CA" sz="1600" baseline="30000" dirty="0" smtClean="0"/>
              <a:t>st</a:t>
            </a:r>
            <a:r>
              <a:rPr lang="en-CA" sz="1600" dirty="0" smtClean="0"/>
              <a:t> is great, too), by Mike Bailey et al, A K Peters/CRC Press (2011), ISBN-10: 1568814348, ISBN-13: 978-1568814346</a:t>
            </a:r>
          </a:p>
          <a:p>
            <a:r>
              <a:rPr lang="en-CA" sz="1600" dirty="0" err="1" smtClean="0"/>
              <a:t>Randima</a:t>
            </a:r>
            <a:r>
              <a:rPr lang="en-CA" sz="1600" dirty="0" smtClean="0"/>
              <a:t> Fernando, </a:t>
            </a:r>
            <a:r>
              <a:rPr lang="en-CA" sz="1600" b="1" dirty="0" smtClean="0"/>
              <a:t>GPU Gems: Programming Techniques, Tips and Tricks for Real-Time Graphics</a:t>
            </a:r>
            <a:r>
              <a:rPr lang="en-CA" sz="1600" dirty="0" smtClean="0"/>
              <a:t>, Addison-Wesley Professional, 2004, ISBN-10: 321228324, ISBN-13: 978-0321228321 (Note: Available as a free e-book from </a:t>
            </a:r>
            <a:r>
              <a:rPr lang="en-CA" sz="1600" dirty="0" smtClean="0">
                <a:hlinkClick r:id="rId2"/>
              </a:rPr>
              <a:t>www.nVidia.com</a:t>
            </a:r>
            <a:r>
              <a:rPr lang="en-CA" sz="1600" dirty="0" smtClean="0"/>
              <a:t>)</a:t>
            </a:r>
          </a:p>
          <a:p>
            <a:r>
              <a:rPr lang="en-CA" sz="1600" dirty="0" smtClean="0"/>
              <a:t>Matt Pharr, </a:t>
            </a:r>
            <a:r>
              <a:rPr lang="en-CA" sz="1600" dirty="0" err="1" smtClean="0"/>
              <a:t>Randima</a:t>
            </a:r>
            <a:r>
              <a:rPr lang="en-CA" sz="1600" dirty="0" smtClean="0"/>
              <a:t> Fernando, </a:t>
            </a:r>
            <a:r>
              <a:rPr lang="en-CA" sz="1600" b="1" dirty="0" smtClean="0"/>
              <a:t>GPU Gems 2: Programming Techniques for High-Performance Graphics and General-Purpose Computation</a:t>
            </a:r>
            <a:r>
              <a:rPr lang="en-CA" sz="1600" dirty="0" smtClean="0"/>
              <a:t>, Addison-Wesley Professional, 2005, ISBN-10: 321335597, ISBN-13: 978-0321335593 (Note: Available as a free e-book from </a:t>
            </a:r>
            <a:r>
              <a:rPr lang="en-CA" sz="1600" dirty="0" smtClean="0">
                <a:hlinkClick r:id="rId2"/>
              </a:rPr>
              <a:t>www.nVidia.com</a:t>
            </a:r>
            <a:r>
              <a:rPr lang="en-CA" sz="1600" dirty="0" smtClean="0"/>
              <a:t>)</a:t>
            </a:r>
          </a:p>
          <a:p>
            <a:r>
              <a:rPr lang="en-CA" sz="1600" dirty="0" smtClean="0"/>
              <a:t>Hubert Nguyen, </a:t>
            </a:r>
            <a:r>
              <a:rPr lang="en-CA" sz="1600" b="1" dirty="0" smtClean="0"/>
              <a:t>GPU Gems 3</a:t>
            </a:r>
            <a:r>
              <a:rPr lang="en-CA" sz="1600" dirty="0" smtClean="0"/>
              <a:t>, Addison-Wesley Professional, 2007, ISBN-10: 0321515269, ISBN-13: 978-0321515261 (Note: Available as a free e-book from </a:t>
            </a:r>
            <a:r>
              <a:rPr lang="en-CA" sz="1600" dirty="0" smtClean="0">
                <a:hlinkClick r:id="rId2"/>
              </a:rPr>
              <a:t>www.nVidia.com</a:t>
            </a:r>
            <a:r>
              <a:rPr lang="en-CA" sz="1600" dirty="0" smtClean="0"/>
              <a:t>)</a:t>
            </a:r>
          </a:p>
          <a:p>
            <a:r>
              <a:rPr lang="en-CA" sz="1600" dirty="0" smtClean="0"/>
              <a:t>Any of the “</a:t>
            </a:r>
            <a:r>
              <a:rPr lang="en-CA" sz="1600" b="1" dirty="0" err="1" smtClean="0"/>
              <a:t>ShaderX</a:t>
            </a:r>
            <a:r>
              <a:rPr lang="en-CA" sz="1600" dirty="0" smtClean="0"/>
              <a:t>” books. </a:t>
            </a:r>
          </a:p>
          <a:p>
            <a:r>
              <a:rPr lang="en-CA" sz="1600" dirty="0" err="1" smtClean="0"/>
              <a:t>Sebastien</a:t>
            </a:r>
            <a:r>
              <a:rPr lang="en-CA" sz="1600" dirty="0" smtClean="0"/>
              <a:t> St-Laurent, </a:t>
            </a:r>
            <a:r>
              <a:rPr lang="en-CA" sz="1600" b="1" dirty="0" smtClean="0"/>
              <a:t>Shaders for Game Programmers and Artists</a:t>
            </a:r>
            <a:r>
              <a:rPr lang="en-CA" sz="1600" dirty="0" smtClean="0"/>
              <a:t>, Course Technology PTR, 2004, ISBN-10: 1592000924, ISBN-13: 978-1592000920</a:t>
            </a:r>
          </a:p>
          <a:p>
            <a:r>
              <a:rPr lang="en-CA" sz="1700" dirty="0" smtClean="0"/>
              <a:t>Frank Luna, Introduction To 3D Game Programming With </a:t>
            </a:r>
            <a:r>
              <a:rPr lang="en-CA" sz="1700" dirty="0" err="1" smtClean="0"/>
              <a:t>Directx</a:t>
            </a:r>
            <a:r>
              <a:rPr lang="en-CA" sz="1700" dirty="0" smtClean="0"/>
              <a:t> 11, Mercury Learning &amp; Information 2012, ISBN-13: 978-1936420223 (if you’re interested in DirectX)</a:t>
            </a:r>
          </a:p>
          <a:p>
            <a:endParaRPr lang="en-CA" sz="1600" dirty="0" smtClean="0"/>
          </a:p>
          <a:p>
            <a:endParaRPr lang="en-CA" sz="16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How this course relates to others</a:t>
            </a:r>
            <a:endParaRPr lang="en-CA" dirty="0"/>
          </a:p>
        </p:txBody>
      </p:sp>
      <p:sp>
        <p:nvSpPr>
          <p:cNvPr id="3" name="Content Placeholder 2"/>
          <p:cNvSpPr>
            <a:spLocks noGrp="1"/>
          </p:cNvSpPr>
          <p:nvPr>
            <p:ph idx="1"/>
          </p:nvPr>
        </p:nvSpPr>
        <p:spPr/>
        <p:txBody>
          <a:bodyPr>
            <a:normAutofit/>
          </a:bodyPr>
          <a:lstStyle/>
          <a:p>
            <a:r>
              <a:rPr lang="en-CA" sz="2800" dirty="0" smtClean="0"/>
              <a:t>Remember the overall program is “portfolio” or “demo” based</a:t>
            </a:r>
          </a:p>
          <a:p>
            <a:r>
              <a:rPr lang="en-CA" sz="2800" dirty="0" smtClean="0"/>
              <a:t>Depending on the project (and the related courses), you may combine projects here with others</a:t>
            </a:r>
          </a:p>
          <a:p>
            <a:pPr lvl="1"/>
            <a:r>
              <a:rPr lang="en-CA" sz="2400" dirty="0" smtClean="0"/>
              <a:t>The other course I deliver are the same – you should check with your other instructors to make sure it’s OK</a:t>
            </a:r>
          </a:p>
          <a:p>
            <a:pPr lvl="1"/>
            <a:r>
              <a:rPr lang="en-CA" sz="2400" dirty="0" smtClean="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How we do it…</a:t>
            </a:r>
            <a:endParaRPr lang="en-CA" dirty="0"/>
          </a:p>
        </p:txBody>
      </p:sp>
      <p:sp>
        <p:nvSpPr>
          <p:cNvPr id="3" name="Content Placeholder 2"/>
          <p:cNvSpPr>
            <a:spLocks noGrp="1"/>
          </p:cNvSpPr>
          <p:nvPr>
            <p:ph idx="1"/>
          </p:nvPr>
        </p:nvSpPr>
        <p:spPr/>
        <p:txBody>
          <a:bodyPr>
            <a:normAutofit/>
          </a:bodyPr>
          <a:lstStyle/>
          <a:p>
            <a:r>
              <a:rPr lang="en-CA" sz="2400" dirty="0" smtClean="0"/>
              <a:t>Mainly in C and C++ </a:t>
            </a:r>
          </a:p>
          <a:p>
            <a:r>
              <a:rPr lang="en-CA" sz="2400" dirty="0" smtClean="0"/>
              <a:t>Using Visual Studio 15/17/19</a:t>
            </a:r>
          </a:p>
          <a:p>
            <a:r>
              <a:rPr lang="en-CA" sz="2400" dirty="0" smtClean="0"/>
              <a:t>OpenGL is already on your system (yes, even in Windows)</a:t>
            </a:r>
          </a:p>
          <a:p>
            <a:r>
              <a:rPr lang="en-CA" sz="2400" dirty="0" smtClean="0"/>
              <a:t>Load models (from files), then display them with </a:t>
            </a:r>
            <a:r>
              <a:rPr lang="en-CA" sz="2400" dirty="0" err="1" smtClean="0"/>
              <a:t>shader</a:t>
            </a:r>
            <a:r>
              <a:rPr lang="en-CA" sz="2400" dirty="0" smtClean="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Projects: 60%</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t>Project #1: Week 4</a:t>
            </a:r>
          </a:p>
          <a:p>
            <a:pPr lvl="1">
              <a:defRPr/>
            </a:pPr>
            <a:r>
              <a:rPr lang="en-CA" sz="1800" dirty="0" smtClean="0"/>
              <a:t>Show basic ability to get things on screen in a static scene (with dynamic camera control)</a:t>
            </a:r>
          </a:p>
          <a:p>
            <a:pPr>
              <a:defRPr/>
            </a:pPr>
            <a:r>
              <a:rPr lang="en-CA" sz="2000" dirty="0" smtClean="0"/>
              <a:t>Project #2: </a:t>
            </a:r>
            <a:r>
              <a:rPr lang="en-CA" sz="1800" dirty="0" smtClean="0"/>
              <a:t>Week 7(approx.)</a:t>
            </a:r>
            <a:endParaRPr lang="en-CA" sz="2000" dirty="0" smtClean="0"/>
          </a:p>
          <a:p>
            <a:pPr lvl="1">
              <a:defRPr/>
            </a:pPr>
            <a:r>
              <a:rPr lang="en-CA" sz="1800" dirty="0" smtClean="0"/>
              <a:t>Expanding on this, with more complex camera control, some fancier lighting (more lights, more materials, more types of lights)</a:t>
            </a:r>
          </a:p>
          <a:p>
            <a:pPr>
              <a:defRPr/>
            </a:pPr>
            <a:r>
              <a:rPr lang="en-CA" sz="2000" dirty="0" smtClean="0"/>
              <a:t>Project #3: </a:t>
            </a:r>
            <a:r>
              <a:rPr lang="en-CA" sz="1800" dirty="0" smtClean="0"/>
              <a:t>Week </a:t>
            </a:r>
            <a:r>
              <a:rPr lang="en-CA" sz="1800" dirty="0"/>
              <a:t>10(approx.)</a:t>
            </a:r>
            <a:endParaRPr lang="en-CA" sz="2000" dirty="0" smtClean="0"/>
          </a:p>
          <a:p>
            <a:pPr lvl="1">
              <a:defRPr/>
            </a:pPr>
            <a:r>
              <a:rPr lang="en-CA" sz="1800" dirty="0" smtClean="0"/>
              <a:t>Addition of textures and particle effects</a:t>
            </a:r>
          </a:p>
          <a:p>
            <a:pPr>
              <a:defRPr/>
            </a:pPr>
            <a:r>
              <a:rPr lang="en-CA" sz="2000" dirty="0" smtClean="0"/>
              <a:t>Project #4: </a:t>
            </a:r>
            <a:r>
              <a:rPr lang="en-CA" sz="1800" dirty="0" smtClean="0"/>
              <a:t>Week </a:t>
            </a:r>
            <a:r>
              <a:rPr lang="en-CA" sz="1800" dirty="0"/>
              <a:t>14(approx.)</a:t>
            </a:r>
            <a:endParaRPr lang="en-CA" sz="1800" dirty="0" smtClean="0"/>
          </a:p>
          <a:p>
            <a:pPr lvl="1">
              <a:defRPr/>
            </a:pPr>
            <a:r>
              <a:rPr lang="en-CA" sz="1800" dirty="0" smtClean="0"/>
              <a:t>Final demo version of student selected scene</a:t>
            </a:r>
            <a:endParaRPr lang="en-CA" sz="18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heckerboard(across)">
                                      <p:cBhvr>
                                        <p:cTn id="36" dur="500"/>
                                        <p:tgtEl>
                                          <p:spTgt spid="3">
                                            <p:txEl>
                                              <p:pRg st="6" end="6"/>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heckerboard(across)">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Tests: 40%</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t>Mid-term: around week 7/8</a:t>
            </a:r>
          </a:p>
          <a:p>
            <a:pPr>
              <a:defRPr/>
            </a:pPr>
            <a:r>
              <a:rPr lang="en-CA" sz="2000" dirty="0" smtClean="0"/>
              <a:t>Final: around week 14</a:t>
            </a:r>
            <a:endParaRPr lang="en-CA" sz="1800" dirty="0"/>
          </a:p>
          <a:p>
            <a:pPr>
              <a:defRPr/>
            </a:pPr>
            <a:r>
              <a:rPr lang="en-CA" sz="2000" dirty="0" smtClean="0"/>
              <a:t>Test are:</a:t>
            </a:r>
          </a:p>
          <a:p>
            <a:pPr lvl="1">
              <a:defRPr/>
            </a:pPr>
            <a:r>
              <a:rPr lang="en-CA" sz="1800" dirty="0" smtClean="0"/>
              <a:t>Very practical. Show, not explain, though there will have to be some explaining, too. </a:t>
            </a:r>
          </a:p>
          <a:p>
            <a:pPr lvl="1">
              <a:defRPr/>
            </a:pPr>
            <a:r>
              <a:rPr lang="en-CA" sz="1800" dirty="0" smtClean="0"/>
              <a:t>Done on your notebook</a:t>
            </a:r>
          </a:p>
          <a:p>
            <a:pPr lvl="1">
              <a:defRPr/>
            </a:pPr>
            <a:r>
              <a:rPr lang="en-CA" sz="1800" dirty="0" smtClean="0"/>
              <a:t>Mostly demonstration (i.e. coding)</a:t>
            </a:r>
          </a:p>
          <a:p>
            <a:pPr lvl="1">
              <a:defRPr/>
            </a:pPr>
            <a:r>
              <a:rPr lang="en-CA" sz="1800" dirty="0" smtClean="0"/>
              <a:t>You will be pressed for time</a:t>
            </a:r>
          </a:p>
          <a:p>
            <a:pPr lvl="1">
              <a:defRPr/>
            </a:pPr>
            <a:r>
              <a:rPr lang="en-CA" sz="1800" dirty="0" smtClean="0"/>
              <a:t>Open “computer” – anything on the computer, internet, books, tattoos, crystal balls</a:t>
            </a:r>
            <a:r>
              <a:rPr lang="en-CA" sz="1800" dirty="0" smtClean="0"/>
              <a:t>, voices in your hear, your pets, </a:t>
            </a:r>
            <a:r>
              <a:rPr lang="en-CA" sz="1800" dirty="0" smtClean="0"/>
              <a:t>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heckerboard(across)">
                                      <p:cBhvr>
                                        <p:cTn id="29" dur="500"/>
                                        <p:tgtEl>
                                          <p:spTgt spid="3">
                                            <p:txEl>
                                              <p:pRg st="5" end="5"/>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heckerboard(across)">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8717</TotalTime>
  <Words>3567</Words>
  <Application>Microsoft Office PowerPoint</Application>
  <PresentationFormat>On-screen Show (16:9)</PresentationFormat>
  <Paragraphs>297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Dingus Luingus</cp:lastModifiedBy>
  <cp:revision>205</cp:revision>
  <dcterms:created xsi:type="dcterms:W3CDTF">2006-08-16T00:00:00Z</dcterms:created>
  <dcterms:modified xsi:type="dcterms:W3CDTF">2021-09-10T15:59:18Z</dcterms:modified>
</cp:coreProperties>
</file>