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32656872f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32656872f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32656872fa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32656872fa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32656872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32656872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2656872fa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2656872fa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32656872fa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32656872fa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2656872f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32656872f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958f2c014_1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958f2c014_1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958f2c01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958f2c01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958f2c014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958f2c014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32656872f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32656872f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31958f2c014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31958f2c014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958f2c014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958f2c014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958f2c01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958f2c01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958f2c014_1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958f2c014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958f2c014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958f2c014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2656872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32656872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958f2c014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958f2c014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2656872f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2656872f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 name="Shape 6"/>
        <p:cNvGrpSpPr/>
        <p:nvPr/>
      </p:nvGrpSpPr>
      <p:grpSpPr>
        <a:xfrm>
          <a:off x="0" y="0"/>
          <a:ext cx="0" cy="0"/>
          <a:chOff x="0" y="0"/>
          <a:chExt cx="0" cy="0"/>
        </a:xfrm>
      </p:grpSpPr>
      <p:sp>
        <p:nvSpPr>
          <p:cNvPr id="7" name="Google Shape;7;p2"/>
          <p:cNvSpPr/>
          <p:nvPr/>
        </p:nvSpPr>
        <p:spPr>
          <a:xfrm>
            <a:off x="-5206" y="-15615"/>
            <a:ext cx="9160800" cy="857400"/>
          </a:xfrm>
          <a:prstGeom prst="rect">
            <a:avLst/>
          </a:prstGeom>
          <a:solidFill>
            <a:srgbClr val="DC44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8" name="Google Shape;8;p2"/>
          <p:cNvSpPr txBox="1"/>
          <p:nvPr>
            <p:ph type="ctrTitle"/>
          </p:nvPr>
        </p:nvSpPr>
        <p:spPr>
          <a:xfrm>
            <a:off x="685800" y="2049542"/>
            <a:ext cx="7772400" cy="812400"/>
          </a:xfrm>
          <a:prstGeom prst="rect">
            <a:avLst/>
          </a:prstGeom>
          <a:noFill/>
          <a:ln>
            <a:noFill/>
          </a:ln>
        </p:spPr>
        <p:txBody>
          <a:bodyPr anchorCtr="0" anchor="t" bIns="34275" lIns="68575" spcFirstLastPara="1" rIns="68575" wrap="square" tIns="34275">
            <a:normAutofit/>
          </a:bodyPr>
          <a:lstStyle>
            <a:lvl1pPr lvl="0" marR="0" rtl="0" algn="ctr">
              <a:spcBef>
                <a:spcPts val="0"/>
              </a:spcBef>
              <a:spcAft>
                <a:spcPts val="0"/>
              </a:spcAft>
              <a:buClr>
                <a:srgbClr val="DC4400"/>
              </a:buClr>
              <a:buSzPts val="3600"/>
              <a:buFont typeface="Impact"/>
              <a:buNone/>
              <a:defRPr b="0" i="0" sz="3600" u="none" cap="none" strike="noStrike">
                <a:solidFill>
                  <a:srgbClr val="DC4400"/>
                </a:solidFill>
                <a:latin typeface="Impact"/>
                <a:ea typeface="Impact"/>
                <a:cs typeface="Impact"/>
                <a:sym typeface="Impac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 name="Google Shape;9;p2"/>
          <p:cNvSpPr txBox="1"/>
          <p:nvPr>
            <p:ph idx="1" type="subTitle"/>
          </p:nvPr>
        </p:nvSpPr>
        <p:spPr>
          <a:xfrm>
            <a:off x="1371600" y="2876426"/>
            <a:ext cx="6400800" cy="996000"/>
          </a:xfrm>
          <a:prstGeom prst="rect">
            <a:avLst/>
          </a:prstGeom>
          <a:noFill/>
          <a:ln>
            <a:noFill/>
          </a:ln>
        </p:spPr>
        <p:txBody>
          <a:bodyPr anchorCtr="0" anchor="t" bIns="34275" lIns="68575" spcFirstLastPara="1" rIns="68575" wrap="square" tIns="34275">
            <a:normAutofit/>
          </a:bodyPr>
          <a:lstStyle>
            <a:lvl1pPr lvl="0" marR="0" rtl="0" algn="ctr">
              <a:lnSpc>
                <a:spcPct val="130000"/>
              </a:lnSpc>
              <a:spcBef>
                <a:spcPts val="400"/>
              </a:spcBef>
              <a:spcAft>
                <a:spcPts val="0"/>
              </a:spcAft>
              <a:buClr>
                <a:schemeClr val="dk1"/>
              </a:buClr>
              <a:buSzPts val="2100"/>
              <a:buFont typeface="Arial"/>
              <a:buNone/>
              <a:defRPr b="0" i="0" sz="2100" u="none" cap="none" strike="noStrike">
                <a:solidFill>
                  <a:schemeClr val="dk1"/>
                </a:solidFill>
                <a:latin typeface="Verdana"/>
                <a:ea typeface="Verdana"/>
                <a:cs typeface="Verdana"/>
                <a:sym typeface="Verdana"/>
              </a:defRPr>
            </a:lvl1pPr>
            <a:lvl2pPr lvl="1" marR="0" rtl="0" algn="ctr">
              <a:spcBef>
                <a:spcPts val="400"/>
              </a:spcBef>
              <a:spcAft>
                <a:spcPts val="0"/>
              </a:spcAft>
              <a:buClr>
                <a:srgbClr val="888888"/>
              </a:buClr>
              <a:buSzPts val="2100"/>
              <a:buFont typeface="Arial"/>
              <a:buNone/>
              <a:defRPr b="0" i="0" sz="2100" u="none" cap="none" strike="noStrike">
                <a:solidFill>
                  <a:srgbClr val="888888"/>
                </a:solidFill>
                <a:latin typeface="Calibri"/>
                <a:ea typeface="Calibri"/>
                <a:cs typeface="Calibri"/>
                <a:sym typeface="Calibri"/>
              </a:defRPr>
            </a:lvl2pPr>
            <a:lvl3pPr lvl="2" marR="0" rtl="0" algn="ctr">
              <a:spcBef>
                <a:spcPts val="4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lvl="3"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4pPr>
            <a:lvl5pPr lvl="4"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5pPr>
            <a:lvl6pPr lvl="5"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6pPr>
            <a:lvl7pPr lvl="6"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7pPr>
            <a:lvl8pPr lvl="7"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8pPr>
            <a:lvl9pPr lvl="8"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9pPr>
          </a:lstStyle>
          <a:p/>
        </p:txBody>
      </p:sp>
      <p:pic>
        <p:nvPicPr>
          <p:cNvPr descr="OSU_horizontal_2C_W_over_B.eps" id="10" name="Google Shape;10;p2"/>
          <p:cNvPicPr preferRelativeResize="0"/>
          <p:nvPr/>
        </p:nvPicPr>
        <p:blipFill rotWithShape="1">
          <a:blip r:embed="rId2">
            <a:alphaModFix/>
          </a:blip>
          <a:srcRect b="0" l="0" r="0" t="0"/>
          <a:stretch/>
        </p:blipFill>
        <p:spPr>
          <a:xfrm>
            <a:off x="685799" y="116775"/>
            <a:ext cx="1886314" cy="601558"/>
          </a:xfrm>
          <a:prstGeom prst="rect">
            <a:avLst/>
          </a:prstGeom>
          <a:noFill/>
          <a:ln>
            <a:noFill/>
          </a:ln>
        </p:spPr>
      </p:pic>
      <p:pic>
        <p:nvPicPr>
          <p:cNvPr descr="COE_EECS_Verdana_White.eps" id="11" name="Google Shape;11;p2"/>
          <p:cNvPicPr preferRelativeResize="0"/>
          <p:nvPr/>
        </p:nvPicPr>
        <p:blipFill rotWithShape="1">
          <a:blip r:embed="rId3">
            <a:alphaModFix/>
          </a:blip>
          <a:srcRect b="0" l="0" r="0" t="0"/>
          <a:stretch/>
        </p:blipFill>
        <p:spPr>
          <a:xfrm>
            <a:off x="4433817" y="345018"/>
            <a:ext cx="4086221" cy="2571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2" name="Shape 12"/>
        <p:cNvGrpSpPr/>
        <p:nvPr/>
      </p:nvGrpSpPr>
      <p:grpSpPr>
        <a:xfrm>
          <a:off x="0" y="0"/>
          <a:ext cx="0" cy="0"/>
          <a:chOff x="0" y="0"/>
          <a:chExt cx="0" cy="0"/>
        </a:xfrm>
      </p:grpSpPr>
      <p:sp>
        <p:nvSpPr>
          <p:cNvPr id="13" name="Google Shape;13;p3"/>
          <p:cNvSpPr txBox="1"/>
          <p:nvPr>
            <p:ph type="title"/>
          </p:nvPr>
        </p:nvSpPr>
        <p:spPr>
          <a:xfrm>
            <a:off x="684913" y="938134"/>
            <a:ext cx="7774200" cy="894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rgbClr val="DC4400"/>
              </a:buClr>
              <a:buSzPts val="3300"/>
              <a:buFont typeface="Impact"/>
              <a:buNone/>
              <a:defRPr b="0" i="0" sz="3300" u="none" cap="none" strike="noStrike">
                <a:solidFill>
                  <a:srgbClr val="DC4400"/>
                </a:solidFill>
                <a:latin typeface="Impact"/>
                <a:ea typeface="Impact"/>
                <a:cs typeface="Impact"/>
                <a:sym typeface="Impac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4" name="Google Shape;14;p3"/>
          <p:cNvSpPr txBox="1"/>
          <p:nvPr>
            <p:ph idx="1" type="body"/>
          </p:nvPr>
        </p:nvSpPr>
        <p:spPr>
          <a:xfrm>
            <a:off x="684913" y="1832969"/>
            <a:ext cx="7774200" cy="2761800"/>
          </a:xfrm>
          <a:prstGeom prst="rect">
            <a:avLst/>
          </a:prstGeom>
          <a:noFill/>
          <a:ln>
            <a:noFill/>
          </a:ln>
        </p:spPr>
        <p:txBody>
          <a:bodyPr anchorCtr="0" anchor="t" bIns="34275" lIns="68575" spcFirstLastPara="1" rIns="68575" wrap="square" tIns="34275">
            <a:no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Verdana"/>
                <a:ea typeface="Verdana"/>
                <a:cs typeface="Verdana"/>
                <a:sym typeface="Verdana"/>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5" name="Google Shape;15;p3"/>
          <p:cNvSpPr txBox="1"/>
          <p:nvPr>
            <p:ph idx="10" type="dt"/>
          </p:nvPr>
        </p:nvSpPr>
        <p:spPr>
          <a:xfrm>
            <a:off x="684913" y="4767263"/>
            <a:ext cx="19059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 name="Google Shape;16;p3"/>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7" name="Google Shape;17;p3"/>
          <p:cNvSpPr txBox="1"/>
          <p:nvPr>
            <p:ph idx="12" type="sldNum"/>
          </p:nvPr>
        </p:nvSpPr>
        <p:spPr>
          <a:xfrm>
            <a:off x="6553201" y="4767263"/>
            <a:ext cx="19170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400" u="none" cap="none" strike="noStrike">
                <a:solidFill>
                  <a:schemeClr val="dk1"/>
                </a:solidFill>
                <a:latin typeface="Verdana"/>
                <a:ea typeface="Verdana"/>
                <a:cs typeface="Verdana"/>
                <a:sym typeface="Verdana"/>
              </a:defRPr>
            </a:lvl1pPr>
            <a:lvl2pPr indent="0" lvl="1" marL="0" marR="0" rtl="0" algn="l">
              <a:spcBef>
                <a:spcPts val="0"/>
              </a:spcBef>
              <a:buNone/>
              <a:defRPr b="0" i="0" sz="1400" u="none" cap="none" strike="noStrike">
                <a:solidFill>
                  <a:schemeClr val="dk1"/>
                </a:solidFill>
                <a:latin typeface="Verdana"/>
                <a:ea typeface="Verdana"/>
                <a:cs typeface="Verdana"/>
                <a:sym typeface="Verdana"/>
              </a:defRPr>
            </a:lvl2pPr>
            <a:lvl3pPr indent="0" lvl="2" marL="0" marR="0" rtl="0" algn="l">
              <a:spcBef>
                <a:spcPts val="0"/>
              </a:spcBef>
              <a:buNone/>
              <a:defRPr b="0" i="0" sz="1400" u="none" cap="none" strike="noStrike">
                <a:solidFill>
                  <a:schemeClr val="dk1"/>
                </a:solidFill>
                <a:latin typeface="Verdana"/>
                <a:ea typeface="Verdana"/>
                <a:cs typeface="Verdana"/>
                <a:sym typeface="Verdana"/>
              </a:defRPr>
            </a:lvl3pPr>
            <a:lvl4pPr indent="0" lvl="3" marL="0" marR="0" rtl="0" algn="l">
              <a:spcBef>
                <a:spcPts val="0"/>
              </a:spcBef>
              <a:buNone/>
              <a:defRPr b="0" i="0" sz="1400" u="none" cap="none" strike="noStrike">
                <a:solidFill>
                  <a:schemeClr val="dk1"/>
                </a:solidFill>
                <a:latin typeface="Verdana"/>
                <a:ea typeface="Verdana"/>
                <a:cs typeface="Verdana"/>
                <a:sym typeface="Verdana"/>
              </a:defRPr>
            </a:lvl4pPr>
            <a:lvl5pPr indent="0" lvl="4" marL="0" marR="0" rtl="0" algn="l">
              <a:spcBef>
                <a:spcPts val="0"/>
              </a:spcBef>
              <a:buNone/>
              <a:defRPr b="0" i="0" sz="1400" u="none" cap="none" strike="noStrike">
                <a:solidFill>
                  <a:schemeClr val="dk1"/>
                </a:solidFill>
                <a:latin typeface="Verdana"/>
                <a:ea typeface="Verdana"/>
                <a:cs typeface="Verdana"/>
                <a:sym typeface="Verdana"/>
              </a:defRPr>
            </a:lvl5pPr>
            <a:lvl6pPr indent="0" lvl="5" marL="0" marR="0" rtl="0" algn="l">
              <a:spcBef>
                <a:spcPts val="0"/>
              </a:spcBef>
              <a:buNone/>
              <a:defRPr b="0" i="0" sz="1400" u="none" cap="none" strike="noStrike">
                <a:solidFill>
                  <a:schemeClr val="dk1"/>
                </a:solidFill>
                <a:latin typeface="Verdana"/>
                <a:ea typeface="Verdana"/>
                <a:cs typeface="Verdana"/>
                <a:sym typeface="Verdana"/>
              </a:defRPr>
            </a:lvl6pPr>
            <a:lvl7pPr indent="0" lvl="6" marL="0" marR="0" rtl="0" algn="l">
              <a:spcBef>
                <a:spcPts val="0"/>
              </a:spcBef>
              <a:buNone/>
              <a:defRPr b="0" i="0" sz="1400" u="none" cap="none" strike="noStrike">
                <a:solidFill>
                  <a:schemeClr val="dk1"/>
                </a:solidFill>
                <a:latin typeface="Verdana"/>
                <a:ea typeface="Verdana"/>
                <a:cs typeface="Verdana"/>
                <a:sym typeface="Verdana"/>
              </a:defRPr>
            </a:lvl7pPr>
            <a:lvl8pPr indent="0" lvl="7" marL="0" marR="0" rtl="0" algn="l">
              <a:spcBef>
                <a:spcPts val="0"/>
              </a:spcBef>
              <a:buNone/>
              <a:defRPr b="0" i="0" sz="1400" u="none" cap="none" strike="noStrike">
                <a:solidFill>
                  <a:schemeClr val="dk1"/>
                </a:solidFill>
                <a:latin typeface="Verdana"/>
                <a:ea typeface="Verdana"/>
                <a:cs typeface="Verdana"/>
                <a:sym typeface="Verdana"/>
              </a:defRPr>
            </a:lvl8pPr>
            <a:lvl9pPr indent="0" lvl="8" marL="0" marR="0" rtl="0" algn="l">
              <a:spcBef>
                <a:spcPts val="0"/>
              </a:spcBef>
              <a:buNone/>
              <a:defRPr b="0" i="0" sz="14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pic>
        <p:nvPicPr>
          <p:cNvPr descr="OSU_COE_horizontal_2C_O_over_B.eps" id="18" name="Google Shape;18;p3"/>
          <p:cNvPicPr preferRelativeResize="0"/>
          <p:nvPr/>
        </p:nvPicPr>
        <p:blipFill rotWithShape="1">
          <a:blip r:embed="rId2">
            <a:alphaModFix/>
          </a:blip>
          <a:srcRect b="0" l="0" r="0" t="0"/>
          <a:stretch/>
        </p:blipFill>
        <p:spPr>
          <a:xfrm>
            <a:off x="6365890" y="243525"/>
            <a:ext cx="2103835" cy="60172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9" name="Shape 19"/>
        <p:cNvGrpSpPr/>
        <p:nvPr/>
      </p:nvGrpSpPr>
      <p:grpSpPr>
        <a:xfrm>
          <a:off x="0" y="0"/>
          <a:ext cx="0" cy="0"/>
          <a:chOff x="0" y="0"/>
          <a:chExt cx="0" cy="0"/>
        </a:xfrm>
      </p:grpSpPr>
      <p:pic>
        <p:nvPicPr>
          <p:cNvPr descr="OSU_COE_horizontal_2C_O_over_B.eps" id="20" name="Google Shape;20;p4"/>
          <p:cNvPicPr preferRelativeResize="0"/>
          <p:nvPr/>
        </p:nvPicPr>
        <p:blipFill rotWithShape="1">
          <a:blip r:embed="rId2">
            <a:alphaModFix/>
          </a:blip>
          <a:srcRect b="0" l="0" r="0" t="0"/>
          <a:stretch/>
        </p:blipFill>
        <p:spPr>
          <a:xfrm>
            <a:off x="6365890" y="243525"/>
            <a:ext cx="2103835" cy="601723"/>
          </a:xfrm>
          <a:prstGeom prst="rect">
            <a:avLst/>
          </a:prstGeom>
          <a:noFill/>
          <a:ln>
            <a:noFill/>
          </a:ln>
        </p:spPr>
      </p:pic>
      <p:sp>
        <p:nvSpPr>
          <p:cNvPr id="21" name="Google Shape;21;p4"/>
          <p:cNvSpPr txBox="1"/>
          <p:nvPr>
            <p:ph type="title"/>
          </p:nvPr>
        </p:nvSpPr>
        <p:spPr>
          <a:xfrm>
            <a:off x="696098" y="2124332"/>
            <a:ext cx="7774200" cy="894900"/>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Clr>
                <a:srgbClr val="DC4400"/>
              </a:buClr>
              <a:buSzPts val="3300"/>
              <a:buFont typeface="Impact"/>
              <a:buNone/>
              <a:defRPr b="0" i="0" sz="3300" u="none" cap="none" strike="noStrike">
                <a:solidFill>
                  <a:srgbClr val="DC4400"/>
                </a:solidFill>
                <a:latin typeface="Impact"/>
                <a:ea typeface="Impact"/>
                <a:cs typeface="Impact"/>
                <a:sym typeface="Impac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2" name="Google Shape;22;p4"/>
          <p:cNvSpPr txBox="1"/>
          <p:nvPr>
            <p:ph idx="10" type="dt"/>
          </p:nvPr>
        </p:nvSpPr>
        <p:spPr>
          <a:xfrm>
            <a:off x="684913" y="4767263"/>
            <a:ext cx="19059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3" name="Google Shape;23;p4"/>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4" name="Google Shape;24;p4"/>
          <p:cNvSpPr txBox="1"/>
          <p:nvPr>
            <p:ph idx="12" type="sldNum"/>
          </p:nvPr>
        </p:nvSpPr>
        <p:spPr>
          <a:xfrm>
            <a:off x="6553201" y="4767263"/>
            <a:ext cx="19170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400" u="none" cap="none" strike="noStrike">
                <a:solidFill>
                  <a:schemeClr val="dk1"/>
                </a:solidFill>
                <a:latin typeface="Verdana"/>
                <a:ea typeface="Verdana"/>
                <a:cs typeface="Verdana"/>
                <a:sym typeface="Verdana"/>
              </a:defRPr>
            </a:lvl1pPr>
            <a:lvl2pPr indent="0" lvl="1" marL="0" marR="0" rtl="0" algn="l">
              <a:spcBef>
                <a:spcPts val="0"/>
              </a:spcBef>
              <a:buNone/>
              <a:defRPr b="0" i="0" sz="1400" u="none" cap="none" strike="noStrike">
                <a:solidFill>
                  <a:schemeClr val="dk1"/>
                </a:solidFill>
                <a:latin typeface="Verdana"/>
                <a:ea typeface="Verdana"/>
                <a:cs typeface="Verdana"/>
                <a:sym typeface="Verdana"/>
              </a:defRPr>
            </a:lvl2pPr>
            <a:lvl3pPr indent="0" lvl="2" marL="0" marR="0" rtl="0" algn="l">
              <a:spcBef>
                <a:spcPts val="0"/>
              </a:spcBef>
              <a:buNone/>
              <a:defRPr b="0" i="0" sz="1400" u="none" cap="none" strike="noStrike">
                <a:solidFill>
                  <a:schemeClr val="dk1"/>
                </a:solidFill>
                <a:latin typeface="Verdana"/>
                <a:ea typeface="Verdana"/>
                <a:cs typeface="Verdana"/>
                <a:sym typeface="Verdana"/>
              </a:defRPr>
            </a:lvl3pPr>
            <a:lvl4pPr indent="0" lvl="3" marL="0" marR="0" rtl="0" algn="l">
              <a:spcBef>
                <a:spcPts val="0"/>
              </a:spcBef>
              <a:buNone/>
              <a:defRPr b="0" i="0" sz="1400" u="none" cap="none" strike="noStrike">
                <a:solidFill>
                  <a:schemeClr val="dk1"/>
                </a:solidFill>
                <a:latin typeface="Verdana"/>
                <a:ea typeface="Verdana"/>
                <a:cs typeface="Verdana"/>
                <a:sym typeface="Verdana"/>
              </a:defRPr>
            </a:lvl4pPr>
            <a:lvl5pPr indent="0" lvl="4" marL="0" marR="0" rtl="0" algn="l">
              <a:spcBef>
                <a:spcPts val="0"/>
              </a:spcBef>
              <a:buNone/>
              <a:defRPr b="0" i="0" sz="1400" u="none" cap="none" strike="noStrike">
                <a:solidFill>
                  <a:schemeClr val="dk1"/>
                </a:solidFill>
                <a:latin typeface="Verdana"/>
                <a:ea typeface="Verdana"/>
                <a:cs typeface="Verdana"/>
                <a:sym typeface="Verdana"/>
              </a:defRPr>
            </a:lvl5pPr>
            <a:lvl6pPr indent="0" lvl="5" marL="0" marR="0" rtl="0" algn="l">
              <a:spcBef>
                <a:spcPts val="0"/>
              </a:spcBef>
              <a:buNone/>
              <a:defRPr b="0" i="0" sz="1400" u="none" cap="none" strike="noStrike">
                <a:solidFill>
                  <a:schemeClr val="dk1"/>
                </a:solidFill>
                <a:latin typeface="Verdana"/>
                <a:ea typeface="Verdana"/>
                <a:cs typeface="Verdana"/>
                <a:sym typeface="Verdana"/>
              </a:defRPr>
            </a:lvl6pPr>
            <a:lvl7pPr indent="0" lvl="6" marL="0" marR="0" rtl="0" algn="l">
              <a:spcBef>
                <a:spcPts val="0"/>
              </a:spcBef>
              <a:buNone/>
              <a:defRPr b="0" i="0" sz="1400" u="none" cap="none" strike="noStrike">
                <a:solidFill>
                  <a:schemeClr val="dk1"/>
                </a:solidFill>
                <a:latin typeface="Verdana"/>
                <a:ea typeface="Verdana"/>
                <a:cs typeface="Verdana"/>
                <a:sym typeface="Verdana"/>
              </a:defRPr>
            </a:lvl7pPr>
            <a:lvl8pPr indent="0" lvl="7" marL="0" marR="0" rtl="0" algn="l">
              <a:spcBef>
                <a:spcPts val="0"/>
              </a:spcBef>
              <a:buNone/>
              <a:defRPr b="0" i="0" sz="1400" u="none" cap="none" strike="noStrike">
                <a:solidFill>
                  <a:schemeClr val="dk1"/>
                </a:solidFill>
                <a:latin typeface="Verdana"/>
                <a:ea typeface="Verdana"/>
                <a:cs typeface="Verdana"/>
                <a:sym typeface="Verdana"/>
              </a:defRPr>
            </a:lvl8pPr>
            <a:lvl9pPr indent="0" lvl="8" marL="0" marR="0" rtl="0" algn="l">
              <a:spcBef>
                <a:spcPts val="0"/>
              </a:spcBef>
              <a:buNone/>
              <a:defRPr b="0" i="0" sz="14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5" name="Shape 25"/>
        <p:cNvGrpSpPr/>
        <p:nvPr/>
      </p:nvGrpSpPr>
      <p:grpSpPr>
        <a:xfrm>
          <a:off x="0" y="0"/>
          <a:ext cx="0" cy="0"/>
          <a:chOff x="0" y="0"/>
          <a:chExt cx="0" cy="0"/>
        </a:xfrm>
      </p:grpSpPr>
      <p:pic>
        <p:nvPicPr>
          <p:cNvPr descr="OSU_COE_horizontal_2C_O_over_B.eps" id="26" name="Google Shape;26;p5"/>
          <p:cNvPicPr preferRelativeResize="0"/>
          <p:nvPr/>
        </p:nvPicPr>
        <p:blipFill rotWithShape="1">
          <a:blip r:embed="rId2">
            <a:alphaModFix/>
          </a:blip>
          <a:srcRect b="0" l="0" r="0" t="0"/>
          <a:stretch/>
        </p:blipFill>
        <p:spPr>
          <a:xfrm>
            <a:off x="6365890" y="243525"/>
            <a:ext cx="2103835" cy="601723"/>
          </a:xfrm>
          <a:prstGeom prst="rect">
            <a:avLst/>
          </a:prstGeom>
          <a:noFill/>
          <a:ln>
            <a:noFill/>
          </a:ln>
        </p:spPr>
      </p:pic>
      <p:sp>
        <p:nvSpPr>
          <p:cNvPr id="27" name="Google Shape;27;p5"/>
          <p:cNvSpPr txBox="1"/>
          <p:nvPr>
            <p:ph idx="10" type="dt"/>
          </p:nvPr>
        </p:nvSpPr>
        <p:spPr>
          <a:xfrm>
            <a:off x="684913" y="4767263"/>
            <a:ext cx="19059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8" name="Google Shape;28;p5"/>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9" name="Google Shape;29;p5"/>
          <p:cNvSpPr txBox="1"/>
          <p:nvPr>
            <p:ph idx="12" type="sldNum"/>
          </p:nvPr>
        </p:nvSpPr>
        <p:spPr>
          <a:xfrm>
            <a:off x="6553201" y="4767263"/>
            <a:ext cx="19170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400" u="none" cap="none" strike="noStrike">
                <a:solidFill>
                  <a:schemeClr val="dk1"/>
                </a:solidFill>
                <a:latin typeface="Verdana"/>
                <a:ea typeface="Verdana"/>
                <a:cs typeface="Verdana"/>
                <a:sym typeface="Verdana"/>
              </a:defRPr>
            </a:lvl1pPr>
            <a:lvl2pPr indent="0" lvl="1" marL="0" marR="0" rtl="0" algn="l">
              <a:spcBef>
                <a:spcPts val="0"/>
              </a:spcBef>
              <a:buNone/>
              <a:defRPr b="0" i="0" sz="1400" u="none" cap="none" strike="noStrike">
                <a:solidFill>
                  <a:schemeClr val="dk1"/>
                </a:solidFill>
                <a:latin typeface="Verdana"/>
                <a:ea typeface="Verdana"/>
                <a:cs typeface="Verdana"/>
                <a:sym typeface="Verdana"/>
              </a:defRPr>
            </a:lvl2pPr>
            <a:lvl3pPr indent="0" lvl="2" marL="0" marR="0" rtl="0" algn="l">
              <a:spcBef>
                <a:spcPts val="0"/>
              </a:spcBef>
              <a:buNone/>
              <a:defRPr b="0" i="0" sz="1400" u="none" cap="none" strike="noStrike">
                <a:solidFill>
                  <a:schemeClr val="dk1"/>
                </a:solidFill>
                <a:latin typeface="Verdana"/>
                <a:ea typeface="Verdana"/>
                <a:cs typeface="Verdana"/>
                <a:sym typeface="Verdana"/>
              </a:defRPr>
            </a:lvl3pPr>
            <a:lvl4pPr indent="0" lvl="3" marL="0" marR="0" rtl="0" algn="l">
              <a:spcBef>
                <a:spcPts val="0"/>
              </a:spcBef>
              <a:buNone/>
              <a:defRPr b="0" i="0" sz="1400" u="none" cap="none" strike="noStrike">
                <a:solidFill>
                  <a:schemeClr val="dk1"/>
                </a:solidFill>
                <a:latin typeface="Verdana"/>
                <a:ea typeface="Verdana"/>
                <a:cs typeface="Verdana"/>
                <a:sym typeface="Verdana"/>
              </a:defRPr>
            </a:lvl4pPr>
            <a:lvl5pPr indent="0" lvl="4" marL="0" marR="0" rtl="0" algn="l">
              <a:spcBef>
                <a:spcPts val="0"/>
              </a:spcBef>
              <a:buNone/>
              <a:defRPr b="0" i="0" sz="1400" u="none" cap="none" strike="noStrike">
                <a:solidFill>
                  <a:schemeClr val="dk1"/>
                </a:solidFill>
                <a:latin typeface="Verdana"/>
                <a:ea typeface="Verdana"/>
                <a:cs typeface="Verdana"/>
                <a:sym typeface="Verdana"/>
              </a:defRPr>
            </a:lvl5pPr>
            <a:lvl6pPr indent="0" lvl="5" marL="0" marR="0" rtl="0" algn="l">
              <a:spcBef>
                <a:spcPts val="0"/>
              </a:spcBef>
              <a:buNone/>
              <a:defRPr b="0" i="0" sz="1400" u="none" cap="none" strike="noStrike">
                <a:solidFill>
                  <a:schemeClr val="dk1"/>
                </a:solidFill>
                <a:latin typeface="Verdana"/>
                <a:ea typeface="Verdana"/>
                <a:cs typeface="Verdana"/>
                <a:sym typeface="Verdana"/>
              </a:defRPr>
            </a:lvl6pPr>
            <a:lvl7pPr indent="0" lvl="6" marL="0" marR="0" rtl="0" algn="l">
              <a:spcBef>
                <a:spcPts val="0"/>
              </a:spcBef>
              <a:buNone/>
              <a:defRPr b="0" i="0" sz="1400" u="none" cap="none" strike="noStrike">
                <a:solidFill>
                  <a:schemeClr val="dk1"/>
                </a:solidFill>
                <a:latin typeface="Verdana"/>
                <a:ea typeface="Verdana"/>
                <a:cs typeface="Verdana"/>
                <a:sym typeface="Verdana"/>
              </a:defRPr>
            </a:lvl7pPr>
            <a:lvl8pPr indent="0" lvl="7" marL="0" marR="0" rtl="0" algn="l">
              <a:spcBef>
                <a:spcPts val="0"/>
              </a:spcBef>
              <a:buNone/>
              <a:defRPr b="0" i="0" sz="1400" u="none" cap="none" strike="noStrike">
                <a:solidFill>
                  <a:schemeClr val="dk1"/>
                </a:solidFill>
                <a:latin typeface="Verdana"/>
                <a:ea typeface="Verdana"/>
                <a:cs typeface="Verdana"/>
                <a:sym typeface="Verdana"/>
              </a:defRPr>
            </a:lvl8pPr>
            <a:lvl9pPr indent="0" lvl="8" marL="0" marR="0" rtl="0" algn="l">
              <a:spcBef>
                <a:spcPts val="0"/>
              </a:spcBef>
              <a:buNone/>
              <a:defRPr b="0" i="0" sz="14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30" name="Shape 30"/>
        <p:cNvGrpSpPr/>
        <p:nvPr/>
      </p:nvGrpSpPr>
      <p:grpSpPr>
        <a:xfrm>
          <a:off x="0" y="0"/>
          <a:ext cx="0" cy="0"/>
          <a:chOff x="0" y="0"/>
          <a:chExt cx="0" cy="0"/>
        </a:xfrm>
      </p:grpSpPr>
      <p:sp>
        <p:nvSpPr>
          <p:cNvPr id="31" name="Google Shape;31;p6"/>
          <p:cNvSpPr/>
          <p:nvPr/>
        </p:nvSpPr>
        <p:spPr>
          <a:xfrm>
            <a:off x="-7217" y="-7217"/>
            <a:ext cx="9160800" cy="5157900"/>
          </a:xfrm>
          <a:prstGeom prst="rect">
            <a:avLst/>
          </a:prstGeom>
          <a:solidFill>
            <a:srgbClr val="DC44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 name="Google Shape;32;p6"/>
          <p:cNvSpPr txBox="1"/>
          <p:nvPr>
            <p:ph type="ctrTitle"/>
          </p:nvPr>
        </p:nvSpPr>
        <p:spPr>
          <a:xfrm>
            <a:off x="685800" y="2232872"/>
            <a:ext cx="7772400" cy="812400"/>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lt1"/>
              </a:buClr>
              <a:buSzPts val="3600"/>
              <a:buFont typeface="Impact"/>
              <a:buChar char="●"/>
              <a:defRPr sz="3600">
                <a:solidFill>
                  <a:schemeClr val="lt1"/>
                </a:solidFill>
                <a:latin typeface="Impact"/>
                <a:ea typeface="Impact"/>
                <a:cs typeface="Impact"/>
                <a:sym typeface="Impac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subTitle"/>
          </p:nvPr>
        </p:nvSpPr>
        <p:spPr>
          <a:xfrm>
            <a:off x="1371600" y="3059757"/>
            <a:ext cx="6400800" cy="996000"/>
          </a:xfrm>
          <a:prstGeom prst="rect">
            <a:avLst/>
          </a:prstGeom>
          <a:noFill/>
          <a:ln>
            <a:noFill/>
          </a:ln>
        </p:spPr>
        <p:txBody>
          <a:bodyPr anchorCtr="0" anchor="t" bIns="34275" lIns="68575" spcFirstLastPara="1" rIns="68575" wrap="square" tIns="34275">
            <a:normAutofit/>
          </a:bodyPr>
          <a:lstStyle>
            <a:lvl1pPr lvl="0" algn="ctr">
              <a:lnSpc>
                <a:spcPct val="130000"/>
              </a:lnSpc>
              <a:spcBef>
                <a:spcPts val="400"/>
              </a:spcBef>
              <a:spcAft>
                <a:spcPts val="0"/>
              </a:spcAft>
              <a:buClr>
                <a:srgbClr val="FFFFFF"/>
              </a:buClr>
              <a:buSzPts val="2100"/>
              <a:buNone/>
              <a:defRPr sz="2100">
                <a:solidFill>
                  <a:srgbClr val="FFFFFF"/>
                </a:solidFill>
                <a:latin typeface="Verdana"/>
                <a:ea typeface="Verdana"/>
                <a:cs typeface="Verdana"/>
                <a:sym typeface="Verdana"/>
              </a:defRPr>
            </a:lvl1pPr>
            <a:lvl2pPr lvl="1" algn="ctr">
              <a:spcBef>
                <a:spcPts val="400"/>
              </a:spcBef>
              <a:spcAft>
                <a:spcPts val="0"/>
              </a:spcAft>
              <a:buClr>
                <a:srgbClr val="888888"/>
              </a:buClr>
              <a:buSzPts val="2100"/>
              <a:buNone/>
              <a:defRPr>
                <a:solidFill>
                  <a:srgbClr val="888888"/>
                </a:solidFill>
              </a:defRPr>
            </a:lvl2pPr>
            <a:lvl3pPr lvl="2" algn="ctr">
              <a:spcBef>
                <a:spcPts val="40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p:txBody>
      </p:sp>
      <p:sp>
        <p:nvSpPr>
          <p:cNvPr id="34" name="Google Shape;34;p6"/>
          <p:cNvSpPr txBox="1"/>
          <p:nvPr/>
        </p:nvSpPr>
        <p:spPr>
          <a:xfrm>
            <a:off x="514941" y="4556386"/>
            <a:ext cx="23430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200" u="none" cap="none" strike="noStrike">
                <a:solidFill>
                  <a:schemeClr val="lt1"/>
                </a:solidFill>
                <a:latin typeface="Verdana"/>
                <a:ea typeface="Verdana"/>
                <a:cs typeface="Verdana"/>
                <a:sym typeface="Verdana"/>
              </a:rPr>
              <a:t>COLLEGE OF ENGINEERING</a:t>
            </a:r>
            <a:endParaRPr sz="1200">
              <a:solidFill>
                <a:schemeClr val="lt1"/>
              </a:solidFill>
              <a:latin typeface="Verdana"/>
              <a:ea typeface="Verdana"/>
              <a:cs typeface="Verdana"/>
              <a:sym typeface="Verdana"/>
            </a:endParaRPr>
          </a:p>
        </p:txBody>
      </p:sp>
      <p:sp>
        <p:nvSpPr>
          <p:cNvPr id="35" name="Google Shape;35;p6"/>
          <p:cNvSpPr txBox="1"/>
          <p:nvPr/>
        </p:nvSpPr>
        <p:spPr>
          <a:xfrm>
            <a:off x="3381533" y="4556386"/>
            <a:ext cx="5250900" cy="2538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 sz="1200">
                <a:solidFill>
                  <a:srgbClr val="FFFFFF"/>
                </a:solidFill>
                <a:latin typeface="Verdana"/>
                <a:ea typeface="Verdana"/>
                <a:cs typeface="Verdana"/>
                <a:sym typeface="Verdana"/>
              </a:rPr>
              <a:t>School of Electrical Engineering and Computer Science</a:t>
            </a:r>
            <a:endParaRPr sz="1200">
              <a:solidFill>
                <a:srgbClr val="FFFFFF"/>
              </a:solidFill>
              <a:latin typeface="Verdana"/>
              <a:ea typeface="Verdana"/>
              <a:cs typeface="Verdana"/>
              <a:sym typeface="Verdana"/>
            </a:endParaRPr>
          </a:p>
        </p:txBody>
      </p:sp>
      <p:cxnSp>
        <p:nvCxnSpPr>
          <p:cNvPr id="36" name="Google Shape;36;p6"/>
          <p:cNvCxnSpPr/>
          <p:nvPr/>
        </p:nvCxnSpPr>
        <p:spPr>
          <a:xfrm>
            <a:off x="589804" y="4520539"/>
            <a:ext cx="7968900" cy="0"/>
          </a:xfrm>
          <a:prstGeom prst="straightConnector1">
            <a:avLst/>
          </a:prstGeom>
          <a:noFill/>
          <a:ln cap="flat" cmpd="sng" w="25400">
            <a:solidFill>
              <a:schemeClr val="lt1"/>
            </a:solidFill>
            <a:prstDash val="solid"/>
            <a:round/>
            <a:headEnd len="sm" w="sm" type="none"/>
            <a:tailEnd len="sm" w="sm" type="none"/>
          </a:ln>
        </p:spPr>
      </p:cxnSp>
      <p:pic>
        <p:nvPicPr>
          <p:cNvPr descr="OSU_vertical_2C_W_over_B.eps" id="37" name="Google Shape;37;p6"/>
          <p:cNvPicPr preferRelativeResize="0"/>
          <p:nvPr/>
        </p:nvPicPr>
        <p:blipFill rotWithShape="1">
          <a:blip r:embed="rId2">
            <a:alphaModFix/>
          </a:blip>
          <a:srcRect b="0" l="0" r="0" t="0"/>
          <a:stretch/>
        </p:blipFill>
        <p:spPr>
          <a:xfrm>
            <a:off x="3839321" y="350938"/>
            <a:ext cx="1464979" cy="15430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spTree>
      <p:nvGrpSpPr>
        <p:cNvPr id="38" name="Shape 38"/>
        <p:cNvGrpSpPr/>
        <p:nvPr/>
      </p:nvGrpSpPr>
      <p:grpSpPr>
        <a:xfrm>
          <a:off x="0" y="0"/>
          <a:ext cx="0" cy="0"/>
          <a:chOff x="0" y="0"/>
          <a:chExt cx="0" cy="0"/>
        </a:xfrm>
      </p:grpSpPr>
      <p:sp>
        <p:nvSpPr>
          <p:cNvPr id="39" name="Google Shape;39;p7"/>
          <p:cNvSpPr txBox="1"/>
          <p:nvPr>
            <p:ph type="title"/>
          </p:nvPr>
        </p:nvSpPr>
        <p:spPr>
          <a:xfrm>
            <a:off x="684913" y="938134"/>
            <a:ext cx="7774200" cy="8949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DC4400"/>
              </a:buClr>
              <a:buSzPts val="3300"/>
              <a:buFont typeface="Impact"/>
              <a:buChar char="●"/>
              <a:defRPr>
                <a:solidFill>
                  <a:srgbClr val="DC44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7"/>
          <p:cNvSpPr txBox="1"/>
          <p:nvPr>
            <p:ph idx="1" type="body"/>
          </p:nvPr>
        </p:nvSpPr>
        <p:spPr>
          <a:xfrm>
            <a:off x="684913" y="1832969"/>
            <a:ext cx="7774200" cy="2761800"/>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dk1"/>
              </a:buClr>
              <a:buSzPts val="2400"/>
              <a:buChar char="●"/>
              <a:defRPr/>
            </a:lvl1pPr>
            <a:lvl2pPr indent="-361950" lvl="1" marL="914400" algn="l">
              <a:spcBef>
                <a:spcPts val="400"/>
              </a:spcBef>
              <a:spcAft>
                <a:spcPts val="0"/>
              </a:spcAft>
              <a:buClr>
                <a:schemeClr val="dk1"/>
              </a:buClr>
              <a:buSzPts val="2100"/>
              <a:buChar char="○"/>
              <a:defRPr/>
            </a:lvl2pPr>
            <a:lvl3pPr indent="-342900" lvl="2" marL="1371600" algn="l">
              <a:spcBef>
                <a:spcPts val="400"/>
              </a:spcBef>
              <a:spcAft>
                <a:spcPts val="0"/>
              </a:spcAft>
              <a:buClr>
                <a:schemeClr val="dk1"/>
              </a:buClr>
              <a:buSzPts val="1800"/>
              <a:buChar char="■"/>
              <a:defRPr/>
            </a:lvl3pPr>
            <a:lvl4pPr indent="-323850" lvl="3" marL="1828800" algn="l">
              <a:spcBef>
                <a:spcPts val="300"/>
              </a:spcBef>
              <a:spcAft>
                <a:spcPts val="0"/>
              </a:spcAft>
              <a:buClr>
                <a:schemeClr val="dk1"/>
              </a:buClr>
              <a:buSzPts val="1500"/>
              <a:buChar char="●"/>
              <a:defRPr/>
            </a:lvl4pPr>
            <a:lvl5pPr indent="-323850" lvl="4" marL="2286000" algn="l">
              <a:spcBef>
                <a:spcPts val="300"/>
              </a:spcBef>
              <a:spcAft>
                <a:spcPts val="0"/>
              </a:spcAft>
              <a:buClr>
                <a:schemeClr val="dk1"/>
              </a:buClr>
              <a:buSzPts val="15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1" name="Google Shape;41;p7"/>
          <p:cNvSpPr txBox="1"/>
          <p:nvPr>
            <p:ph idx="10" type="dt"/>
          </p:nvPr>
        </p:nvSpPr>
        <p:spPr>
          <a:xfrm>
            <a:off x="684913" y="4767263"/>
            <a:ext cx="19059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Verdana"/>
                <a:ea typeface="Verdana"/>
                <a:cs typeface="Verdana"/>
                <a:sym typeface="Verdana"/>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2" name="Google Shape;42;p7"/>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Verdana"/>
                <a:ea typeface="Verdana"/>
                <a:cs typeface="Verdana"/>
                <a:sym typeface="Verdana"/>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3" name="Google Shape;43;p7"/>
          <p:cNvSpPr txBox="1"/>
          <p:nvPr>
            <p:ph idx="12" type="sldNum"/>
          </p:nvPr>
        </p:nvSpPr>
        <p:spPr>
          <a:xfrm>
            <a:off x="6553201" y="4767263"/>
            <a:ext cx="1917000" cy="273900"/>
          </a:xfrm>
          <a:prstGeom prst="rect">
            <a:avLst/>
          </a:prstGeom>
          <a:noFill/>
          <a:ln>
            <a:noFill/>
          </a:ln>
        </p:spPr>
        <p:txBody>
          <a:bodyPr anchorCtr="0" anchor="t" bIns="34275" lIns="68575" spcFirstLastPara="1" rIns="68575" wrap="square" tIns="34275">
            <a:noAutofit/>
          </a:bodyPr>
          <a:lstStyle>
            <a:lvl1pPr indent="0" lvl="0" marL="0" marR="0" algn="l">
              <a:spcBef>
                <a:spcPts val="0"/>
              </a:spcBef>
              <a:buNone/>
              <a:defRPr sz="1400">
                <a:solidFill>
                  <a:schemeClr val="dk1"/>
                </a:solidFill>
                <a:latin typeface="Verdana"/>
                <a:ea typeface="Verdana"/>
                <a:cs typeface="Verdana"/>
                <a:sym typeface="Verdana"/>
              </a:defRPr>
            </a:lvl1pPr>
            <a:lvl2pPr indent="0" lvl="1" marL="0" marR="0" algn="l">
              <a:spcBef>
                <a:spcPts val="0"/>
              </a:spcBef>
              <a:buNone/>
              <a:defRPr sz="1400">
                <a:solidFill>
                  <a:schemeClr val="dk1"/>
                </a:solidFill>
                <a:latin typeface="Verdana"/>
                <a:ea typeface="Verdana"/>
                <a:cs typeface="Verdana"/>
                <a:sym typeface="Verdana"/>
              </a:defRPr>
            </a:lvl2pPr>
            <a:lvl3pPr indent="0" lvl="2" marL="0" marR="0" algn="l">
              <a:spcBef>
                <a:spcPts val="0"/>
              </a:spcBef>
              <a:buNone/>
              <a:defRPr sz="1400">
                <a:solidFill>
                  <a:schemeClr val="dk1"/>
                </a:solidFill>
                <a:latin typeface="Verdana"/>
                <a:ea typeface="Verdana"/>
                <a:cs typeface="Verdana"/>
                <a:sym typeface="Verdana"/>
              </a:defRPr>
            </a:lvl3pPr>
            <a:lvl4pPr indent="0" lvl="3" marL="0" marR="0" algn="l">
              <a:spcBef>
                <a:spcPts val="0"/>
              </a:spcBef>
              <a:buNone/>
              <a:defRPr sz="1400">
                <a:solidFill>
                  <a:schemeClr val="dk1"/>
                </a:solidFill>
                <a:latin typeface="Verdana"/>
                <a:ea typeface="Verdana"/>
                <a:cs typeface="Verdana"/>
                <a:sym typeface="Verdana"/>
              </a:defRPr>
            </a:lvl4pPr>
            <a:lvl5pPr indent="0" lvl="4" marL="0" marR="0" algn="l">
              <a:spcBef>
                <a:spcPts val="0"/>
              </a:spcBef>
              <a:buNone/>
              <a:defRPr sz="1400">
                <a:solidFill>
                  <a:schemeClr val="dk1"/>
                </a:solidFill>
                <a:latin typeface="Verdana"/>
                <a:ea typeface="Verdana"/>
                <a:cs typeface="Verdana"/>
                <a:sym typeface="Verdana"/>
              </a:defRPr>
            </a:lvl5pPr>
            <a:lvl6pPr indent="0" lvl="5" marL="0" marR="0" algn="l">
              <a:spcBef>
                <a:spcPts val="0"/>
              </a:spcBef>
              <a:buNone/>
              <a:defRPr sz="1400">
                <a:solidFill>
                  <a:schemeClr val="dk1"/>
                </a:solidFill>
                <a:latin typeface="Verdana"/>
                <a:ea typeface="Verdana"/>
                <a:cs typeface="Verdana"/>
                <a:sym typeface="Verdana"/>
              </a:defRPr>
            </a:lvl6pPr>
            <a:lvl7pPr indent="0" lvl="6" marL="0" marR="0" algn="l">
              <a:spcBef>
                <a:spcPts val="0"/>
              </a:spcBef>
              <a:buNone/>
              <a:defRPr sz="1400">
                <a:solidFill>
                  <a:schemeClr val="dk1"/>
                </a:solidFill>
                <a:latin typeface="Verdana"/>
                <a:ea typeface="Verdana"/>
                <a:cs typeface="Verdana"/>
                <a:sym typeface="Verdana"/>
              </a:defRPr>
            </a:lvl7pPr>
            <a:lvl8pPr indent="0" lvl="7" marL="0" marR="0" algn="l">
              <a:spcBef>
                <a:spcPts val="0"/>
              </a:spcBef>
              <a:buNone/>
              <a:defRPr sz="1400">
                <a:solidFill>
                  <a:schemeClr val="dk1"/>
                </a:solidFill>
                <a:latin typeface="Verdana"/>
                <a:ea typeface="Verdana"/>
                <a:cs typeface="Verdana"/>
                <a:sym typeface="Verdana"/>
              </a:defRPr>
            </a:lvl8pPr>
            <a:lvl9pPr indent="0" lvl="8" marL="0" marR="0" algn="l">
              <a:spcBef>
                <a:spcPts val="0"/>
              </a:spcBef>
              <a:buNone/>
              <a:defRPr sz="1400">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pic>
        <p:nvPicPr>
          <p:cNvPr descr="OSU_COE_horizontal_2C_O_over_B.eps" id="44" name="Google Shape;44;p7"/>
          <p:cNvPicPr preferRelativeResize="0"/>
          <p:nvPr/>
        </p:nvPicPr>
        <p:blipFill rotWithShape="1">
          <a:blip r:embed="rId2">
            <a:alphaModFix/>
          </a:blip>
          <a:srcRect b="0" l="0" r="0" t="0"/>
          <a:stretch/>
        </p:blipFill>
        <p:spPr>
          <a:xfrm>
            <a:off x="6365890" y="243525"/>
            <a:ext cx="2103835" cy="60172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8"/>
          <p:cNvSpPr txBox="1"/>
          <p:nvPr>
            <p:ph type="ctrTitle"/>
          </p:nvPr>
        </p:nvSpPr>
        <p:spPr>
          <a:xfrm>
            <a:off x="685800" y="2232876"/>
            <a:ext cx="7772400" cy="996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SzPts val="990"/>
              <a:buNone/>
            </a:pPr>
            <a:r>
              <a:rPr lang="en" sz="3040"/>
              <a:t>CS462: Senior Software Engineering Project</a:t>
            </a:r>
            <a:endParaRPr sz="3040"/>
          </a:p>
          <a:p>
            <a:pPr indent="0" lvl="0" marL="0" rtl="0" algn="ctr">
              <a:spcBef>
                <a:spcPts val="0"/>
              </a:spcBef>
              <a:spcAft>
                <a:spcPts val="0"/>
              </a:spcAft>
              <a:buSzPts val="990"/>
              <a:buNone/>
            </a:pPr>
            <a:r>
              <a:t/>
            </a:r>
            <a:endParaRPr sz="839"/>
          </a:p>
          <a:p>
            <a:pPr indent="0" lvl="0" marL="0" rtl="0" algn="ctr">
              <a:spcBef>
                <a:spcPts val="0"/>
              </a:spcBef>
              <a:spcAft>
                <a:spcPts val="0"/>
              </a:spcAft>
              <a:buSzPts val="990"/>
              <a:buNone/>
            </a:pPr>
            <a:r>
              <a:rPr lang="en" sz="3040"/>
              <a:t>A </a:t>
            </a:r>
            <a:r>
              <a:rPr lang="en" sz="3040"/>
              <a:t>Web-Based Tool for Task-Delineated, AI-Assisted Assignments</a:t>
            </a:r>
            <a:endParaRPr sz="3040"/>
          </a:p>
        </p:txBody>
      </p:sp>
      <p:sp>
        <p:nvSpPr>
          <p:cNvPr id="50" name="Google Shape;50;p8"/>
          <p:cNvSpPr txBox="1"/>
          <p:nvPr>
            <p:ph idx="1" type="subTitle"/>
          </p:nvPr>
        </p:nvSpPr>
        <p:spPr>
          <a:xfrm>
            <a:off x="1371600" y="3467457"/>
            <a:ext cx="6400800" cy="996000"/>
          </a:xfrm>
          <a:prstGeom prst="rect">
            <a:avLst/>
          </a:prstGeom>
        </p:spPr>
        <p:txBody>
          <a:bodyPr anchorCtr="0" anchor="t" bIns="34275" lIns="68575" spcFirstLastPara="1" rIns="68575" wrap="square" tIns="34275">
            <a:normAutofit/>
          </a:bodyPr>
          <a:lstStyle/>
          <a:p>
            <a:pPr indent="0" lvl="0" marL="0" rtl="0" algn="ctr">
              <a:lnSpc>
                <a:spcPct val="100000"/>
              </a:lnSpc>
              <a:spcBef>
                <a:spcPts val="0"/>
              </a:spcBef>
              <a:spcAft>
                <a:spcPts val="0"/>
              </a:spcAft>
              <a:buSzPts val="852"/>
              <a:buNone/>
            </a:pPr>
            <a:r>
              <a:t/>
            </a:r>
            <a:endParaRPr sz="1890">
              <a:solidFill>
                <a:schemeClr val="lt1"/>
              </a:solidFill>
              <a:latin typeface="Impact"/>
              <a:ea typeface="Impact"/>
              <a:cs typeface="Impact"/>
              <a:sym typeface="Impact"/>
            </a:endParaRPr>
          </a:p>
          <a:p>
            <a:pPr indent="0" lvl="0" marL="0" rtl="0" algn="ctr">
              <a:lnSpc>
                <a:spcPct val="100000"/>
              </a:lnSpc>
              <a:spcBef>
                <a:spcPts val="0"/>
              </a:spcBef>
              <a:spcAft>
                <a:spcPts val="0"/>
              </a:spcAft>
              <a:buSzPts val="852"/>
              <a:buNone/>
            </a:pPr>
            <a:r>
              <a:rPr lang="en" sz="1890">
                <a:solidFill>
                  <a:schemeClr val="lt1"/>
                </a:solidFill>
                <a:latin typeface="Impact"/>
                <a:ea typeface="Impact"/>
                <a:cs typeface="Impact"/>
                <a:sym typeface="Impact"/>
              </a:rPr>
              <a:t>Group </a:t>
            </a:r>
            <a:r>
              <a:rPr lang="en" sz="1890">
                <a:solidFill>
                  <a:schemeClr val="lt1"/>
                </a:solidFill>
                <a:latin typeface="Impact"/>
                <a:ea typeface="Impact"/>
                <a:cs typeface="Impact"/>
                <a:sym typeface="Impact"/>
              </a:rPr>
              <a:t>28:</a:t>
            </a:r>
            <a:endParaRPr sz="1890">
              <a:solidFill>
                <a:schemeClr val="lt1"/>
              </a:solidFill>
              <a:latin typeface="Impact"/>
              <a:ea typeface="Impact"/>
              <a:cs typeface="Impact"/>
              <a:sym typeface="Impact"/>
            </a:endParaRPr>
          </a:p>
          <a:p>
            <a:pPr indent="0" lvl="0" marL="0" rtl="0" algn="ctr">
              <a:lnSpc>
                <a:spcPct val="100000"/>
              </a:lnSpc>
              <a:spcBef>
                <a:spcPts val="0"/>
              </a:spcBef>
              <a:spcAft>
                <a:spcPts val="0"/>
              </a:spcAft>
              <a:buClr>
                <a:schemeClr val="dk1"/>
              </a:buClr>
              <a:buSzPts val="852"/>
              <a:buFont typeface="Arial"/>
              <a:buNone/>
            </a:pPr>
            <a:r>
              <a:rPr lang="en" sz="1890">
                <a:solidFill>
                  <a:schemeClr val="lt1"/>
                </a:solidFill>
                <a:latin typeface="Impact"/>
                <a:ea typeface="Impact"/>
                <a:cs typeface="Impact"/>
                <a:sym typeface="Impact"/>
              </a:rPr>
              <a:t>Oliver Zhou, Ethan Lu, Trent Matsumura, Sai Anand, Collin Kimball</a:t>
            </a:r>
            <a:endParaRPr sz="72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Code Architecture Cont</a:t>
            </a:r>
            <a:endParaRPr sz="3200">
              <a:latin typeface="Impact"/>
              <a:ea typeface="Impact"/>
              <a:cs typeface="Impact"/>
              <a:sym typeface="Impact"/>
            </a:endParaRPr>
          </a:p>
        </p:txBody>
      </p:sp>
      <p:sp>
        <p:nvSpPr>
          <p:cNvPr id="105" name="Google Shape;105;p17"/>
          <p:cNvSpPr txBox="1"/>
          <p:nvPr>
            <p:ph idx="1" type="body"/>
          </p:nvPr>
        </p:nvSpPr>
        <p:spPr>
          <a:xfrm>
            <a:off x="763450" y="1833025"/>
            <a:ext cx="4047900" cy="30057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800">
                <a:latin typeface="Calibri"/>
                <a:ea typeface="Calibri"/>
                <a:cs typeface="Calibri"/>
                <a:sym typeface="Calibri"/>
              </a:rPr>
              <a:t>Furthermore</a:t>
            </a:r>
            <a:r>
              <a:rPr lang="en" sz="1800">
                <a:latin typeface="Calibri"/>
                <a:ea typeface="Calibri"/>
                <a:cs typeface="Calibri"/>
                <a:sym typeface="Calibri"/>
              </a:rPr>
              <a:t> our backend file is structured as the image shows. We have several folders </a:t>
            </a:r>
            <a:r>
              <a:rPr lang="en" sz="1800">
                <a:latin typeface="Calibri"/>
                <a:ea typeface="Calibri"/>
                <a:cs typeface="Calibri"/>
                <a:sym typeface="Calibri"/>
              </a:rPr>
              <a:t>showing the controllers, middleware, models, queries, and routes. We also included our env and gitignore file in this folder, as well as a database, and our server file.</a:t>
            </a:r>
            <a:endParaRPr sz="1800">
              <a:latin typeface="Calibri"/>
              <a:ea typeface="Calibri"/>
              <a:cs typeface="Calibri"/>
              <a:sym typeface="Calibri"/>
            </a:endParaRPr>
          </a:p>
        </p:txBody>
      </p:sp>
      <p:pic>
        <p:nvPicPr>
          <p:cNvPr id="106" name="Google Shape;106;p17"/>
          <p:cNvPicPr preferRelativeResize="0"/>
          <p:nvPr/>
        </p:nvPicPr>
        <p:blipFill>
          <a:blip r:embed="rId3">
            <a:alphaModFix/>
          </a:blip>
          <a:stretch>
            <a:fillRect/>
          </a:stretch>
        </p:blipFill>
        <p:spPr>
          <a:xfrm>
            <a:off x="5667250" y="1833034"/>
            <a:ext cx="2348690" cy="30056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Code Architecture Cont</a:t>
            </a:r>
            <a:endParaRPr sz="3200">
              <a:latin typeface="Impact"/>
              <a:ea typeface="Impact"/>
              <a:cs typeface="Impact"/>
              <a:sym typeface="Impact"/>
            </a:endParaRPr>
          </a:p>
        </p:txBody>
      </p:sp>
      <p:sp>
        <p:nvSpPr>
          <p:cNvPr id="112" name="Google Shape;112;p18"/>
          <p:cNvSpPr txBox="1"/>
          <p:nvPr>
            <p:ph idx="1" type="body"/>
          </p:nvPr>
        </p:nvSpPr>
        <p:spPr>
          <a:xfrm>
            <a:off x="763450" y="1833025"/>
            <a:ext cx="4047900" cy="30057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800">
                <a:latin typeface="Calibri"/>
                <a:ea typeface="Calibri"/>
                <a:cs typeface="Calibri"/>
                <a:sym typeface="Calibri"/>
              </a:rPr>
              <a:t>The front</a:t>
            </a:r>
            <a:r>
              <a:rPr lang="en" sz="1800">
                <a:latin typeface="Calibri"/>
                <a:ea typeface="Calibri"/>
                <a:cs typeface="Calibri"/>
                <a:sym typeface="Calibri"/>
              </a:rPr>
              <a:t>end file is structured as the image shows. Several folders, including the src folder which includes a majority of the work. It holds the components, api fetch methods, index styling file, and several other things. This folder also includes its own env and git ignore file.</a:t>
            </a:r>
            <a:endParaRPr sz="1800">
              <a:latin typeface="Calibri"/>
              <a:ea typeface="Calibri"/>
              <a:cs typeface="Calibri"/>
              <a:sym typeface="Calibri"/>
            </a:endParaRPr>
          </a:p>
        </p:txBody>
      </p:sp>
      <p:pic>
        <p:nvPicPr>
          <p:cNvPr id="113" name="Google Shape;113;p18"/>
          <p:cNvPicPr preferRelativeResize="0"/>
          <p:nvPr/>
        </p:nvPicPr>
        <p:blipFill>
          <a:blip r:embed="rId3">
            <a:alphaModFix/>
          </a:blip>
          <a:stretch>
            <a:fillRect/>
          </a:stretch>
        </p:blipFill>
        <p:spPr>
          <a:xfrm>
            <a:off x="6139947" y="1197825"/>
            <a:ext cx="2067400" cy="3708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Codebase</a:t>
            </a:r>
            <a:endParaRPr sz="3200">
              <a:latin typeface="Impact"/>
              <a:ea typeface="Impact"/>
              <a:cs typeface="Impact"/>
              <a:sym typeface="Impact"/>
            </a:endParaRPr>
          </a:p>
        </p:txBody>
      </p:sp>
      <p:sp>
        <p:nvSpPr>
          <p:cNvPr id="119" name="Google Shape;119;p19"/>
          <p:cNvSpPr txBox="1"/>
          <p:nvPr>
            <p:ph idx="1" type="body"/>
          </p:nvPr>
        </p:nvSpPr>
        <p:spPr>
          <a:xfrm>
            <a:off x="684918" y="1832975"/>
            <a:ext cx="32385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latin typeface="Calibri"/>
                <a:ea typeface="Calibri"/>
                <a:cs typeface="Calibri"/>
                <a:sym typeface="Calibri"/>
              </a:rPr>
              <a:t>Example JSX page (AssignmentPage.jsx)</a:t>
            </a:r>
            <a:endParaRPr sz="16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Part of the code involved within a single jsx page.</a:t>
            </a:r>
            <a:endParaRPr sz="1600">
              <a:latin typeface="Calibri"/>
              <a:ea typeface="Calibri"/>
              <a:cs typeface="Calibri"/>
              <a:sym typeface="Calibri"/>
            </a:endParaRPr>
          </a:p>
        </p:txBody>
      </p:sp>
      <p:pic>
        <p:nvPicPr>
          <p:cNvPr id="120" name="Google Shape;120;p19"/>
          <p:cNvPicPr preferRelativeResize="0"/>
          <p:nvPr/>
        </p:nvPicPr>
        <p:blipFill>
          <a:blip r:embed="rId3">
            <a:alphaModFix/>
          </a:blip>
          <a:stretch>
            <a:fillRect/>
          </a:stretch>
        </p:blipFill>
        <p:spPr>
          <a:xfrm>
            <a:off x="4260927" y="1776025"/>
            <a:ext cx="4198201" cy="2703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Codebase</a:t>
            </a:r>
            <a:endParaRPr sz="3200">
              <a:latin typeface="Impact"/>
              <a:ea typeface="Impact"/>
              <a:cs typeface="Impact"/>
              <a:sym typeface="Impact"/>
            </a:endParaRPr>
          </a:p>
        </p:txBody>
      </p:sp>
      <p:sp>
        <p:nvSpPr>
          <p:cNvPr id="126" name="Google Shape;126;p20"/>
          <p:cNvSpPr txBox="1"/>
          <p:nvPr>
            <p:ph idx="1" type="body"/>
          </p:nvPr>
        </p:nvSpPr>
        <p:spPr>
          <a:xfrm>
            <a:off x="684918" y="1832975"/>
            <a:ext cx="35730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latin typeface="Calibri"/>
                <a:ea typeface="Calibri"/>
                <a:cs typeface="Calibri"/>
                <a:sym typeface="Calibri"/>
              </a:rPr>
              <a:t>Server.js</a:t>
            </a:r>
            <a:endParaRPr sz="16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Handles creating the databases, starting the server, configuring the access codes.</a:t>
            </a:r>
            <a:endParaRPr sz="16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A small </a:t>
            </a:r>
            <a:r>
              <a:rPr lang="en" sz="1600">
                <a:latin typeface="Calibri"/>
                <a:ea typeface="Calibri"/>
                <a:cs typeface="Calibri"/>
                <a:sym typeface="Calibri"/>
              </a:rPr>
              <a:t>portion</a:t>
            </a:r>
            <a:r>
              <a:rPr lang="en" sz="1600">
                <a:latin typeface="Calibri"/>
                <a:ea typeface="Calibri"/>
                <a:cs typeface="Calibri"/>
                <a:sym typeface="Calibri"/>
              </a:rPr>
              <a:t> of the code from that file.</a:t>
            </a:r>
            <a:endParaRPr sz="1600">
              <a:latin typeface="Calibri"/>
              <a:ea typeface="Calibri"/>
              <a:cs typeface="Calibri"/>
              <a:sym typeface="Calibri"/>
            </a:endParaRPr>
          </a:p>
        </p:txBody>
      </p:sp>
      <p:pic>
        <p:nvPicPr>
          <p:cNvPr id="127" name="Google Shape;127;p20"/>
          <p:cNvPicPr preferRelativeResize="0"/>
          <p:nvPr/>
        </p:nvPicPr>
        <p:blipFill>
          <a:blip r:embed="rId3">
            <a:alphaModFix/>
          </a:blip>
          <a:stretch>
            <a:fillRect/>
          </a:stretch>
        </p:blipFill>
        <p:spPr>
          <a:xfrm>
            <a:off x="4410318" y="1909834"/>
            <a:ext cx="4581281" cy="260808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Codebase</a:t>
            </a:r>
            <a:endParaRPr sz="3200">
              <a:latin typeface="Impact"/>
              <a:ea typeface="Impact"/>
              <a:cs typeface="Impact"/>
              <a:sym typeface="Impact"/>
            </a:endParaRPr>
          </a:p>
        </p:txBody>
      </p:sp>
      <p:sp>
        <p:nvSpPr>
          <p:cNvPr id="133" name="Google Shape;133;p21"/>
          <p:cNvSpPr txBox="1"/>
          <p:nvPr>
            <p:ph idx="1" type="body"/>
          </p:nvPr>
        </p:nvSpPr>
        <p:spPr>
          <a:xfrm>
            <a:off x="684918" y="1832975"/>
            <a:ext cx="35499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latin typeface="Calibri"/>
                <a:ea typeface="Calibri"/>
                <a:cs typeface="Calibri"/>
                <a:sym typeface="Calibri"/>
              </a:rPr>
              <a:t>Models</a:t>
            </a:r>
            <a:r>
              <a:rPr lang="en" sz="1600">
                <a:latin typeface="Calibri"/>
                <a:ea typeface="Calibri"/>
                <a:cs typeface="Calibri"/>
                <a:sym typeface="Calibri"/>
              </a:rPr>
              <a:t> (assignment.js)</a:t>
            </a:r>
            <a:endParaRPr sz="16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This is a page for the assignment.js. It contains the various variables that a single assignment would hold and is used to create the table for the database.</a:t>
            </a:r>
            <a:endParaRPr sz="16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There are several more models, with each one serving a different purpose.</a:t>
            </a:r>
            <a:endParaRPr sz="1600">
              <a:latin typeface="Calibri"/>
              <a:ea typeface="Calibri"/>
              <a:cs typeface="Calibri"/>
              <a:sym typeface="Calibri"/>
            </a:endParaRPr>
          </a:p>
        </p:txBody>
      </p:sp>
      <p:pic>
        <p:nvPicPr>
          <p:cNvPr id="134" name="Google Shape;134;p21"/>
          <p:cNvPicPr preferRelativeResize="0"/>
          <p:nvPr/>
        </p:nvPicPr>
        <p:blipFill>
          <a:blip r:embed="rId3">
            <a:alphaModFix/>
          </a:blip>
          <a:stretch>
            <a:fillRect/>
          </a:stretch>
        </p:blipFill>
        <p:spPr>
          <a:xfrm>
            <a:off x="4942776" y="1769988"/>
            <a:ext cx="3968120" cy="2887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Software</a:t>
            </a:r>
            <a:r>
              <a:rPr lang="en" sz="3200">
                <a:latin typeface="Impact"/>
                <a:ea typeface="Impact"/>
                <a:cs typeface="Impact"/>
                <a:sym typeface="Impact"/>
              </a:rPr>
              <a:t> Demo</a:t>
            </a:r>
            <a:endParaRPr sz="3200">
              <a:latin typeface="Impact"/>
              <a:ea typeface="Impact"/>
              <a:cs typeface="Impact"/>
              <a:sym typeface="Impact"/>
            </a:endParaRPr>
          </a:p>
        </p:txBody>
      </p:sp>
      <p:sp>
        <p:nvSpPr>
          <p:cNvPr id="140" name="Google Shape;140;p22"/>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latin typeface="Calibri"/>
                <a:ea typeface="Calibri"/>
                <a:cs typeface="Calibri"/>
                <a:sym typeface="Calibri"/>
              </a:rPr>
              <a:t>(What parts we did </a:t>
            </a:r>
            <a:r>
              <a:rPr lang="en" sz="1600">
                <a:latin typeface="Calibri"/>
                <a:ea typeface="Calibri"/>
                <a:cs typeface="Calibri"/>
                <a:sym typeface="Calibri"/>
              </a:rPr>
              <a:t>individually)</a:t>
            </a:r>
            <a:endParaRPr sz="16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Next Steps</a:t>
            </a:r>
            <a:endParaRPr sz="3200">
              <a:latin typeface="Impact"/>
              <a:ea typeface="Impact"/>
              <a:cs typeface="Impact"/>
              <a:sym typeface="Impact"/>
            </a:endParaRPr>
          </a:p>
        </p:txBody>
      </p:sp>
      <p:sp>
        <p:nvSpPr>
          <p:cNvPr id="146" name="Google Shape;146;p23"/>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330200" lvl="0" marL="457200" rtl="0" algn="l">
              <a:spcBef>
                <a:spcPts val="500"/>
              </a:spcBef>
              <a:spcAft>
                <a:spcPts val="0"/>
              </a:spcAft>
              <a:buSzPts val="1600"/>
              <a:buFont typeface="Calibri"/>
              <a:buChar char="-"/>
            </a:pPr>
            <a:r>
              <a:rPr lang="en" sz="1600">
                <a:latin typeface="Calibri"/>
                <a:ea typeface="Calibri"/>
                <a:cs typeface="Calibri"/>
                <a:sym typeface="Calibri"/>
              </a:rPr>
              <a:t>Move our software to the OSU engineering servers rather than having to run it locally.</a:t>
            </a:r>
            <a:endParaRPr sz="1600">
              <a:latin typeface="Calibri"/>
              <a:ea typeface="Calibri"/>
              <a:cs typeface="Calibri"/>
              <a:sym typeface="Calibri"/>
            </a:endParaRPr>
          </a:p>
          <a:p>
            <a:pPr indent="0" lvl="0" marL="457200" rtl="0" algn="l">
              <a:spcBef>
                <a:spcPts val="500"/>
              </a:spcBef>
              <a:spcAft>
                <a:spcPts val="0"/>
              </a:spcAft>
              <a:buNone/>
            </a:pPr>
            <a:r>
              <a:t/>
            </a:r>
            <a:endParaRPr sz="1600">
              <a:latin typeface="Calibri"/>
              <a:ea typeface="Calibri"/>
              <a:cs typeface="Calibri"/>
              <a:sym typeface="Calibri"/>
            </a:endParaRPr>
          </a:p>
          <a:p>
            <a:pPr indent="-330200" lvl="0" marL="457200" rtl="0" algn="l">
              <a:spcBef>
                <a:spcPts val="500"/>
              </a:spcBef>
              <a:spcAft>
                <a:spcPts val="0"/>
              </a:spcAft>
              <a:buSzPts val="1600"/>
              <a:buFont typeface="Calibri"/>
              <a:buChar char="-"/>
            </a:pPr>
            <a:r>
              <a:rPr lang="en" sz="1600">
                <a:latin typeface="Calibri"/>
                <a:ea typeface="Calibri"/>
                <a:cs typeface="Calibri"/>
                <a:sym typeface="Calibri"/>
              </a:rPr>
              <a:t>Deploy our software to real world scenarios, allowing </a:t>
            </a:r>
            <a:r>
              <a:rPr lang="en" sz="1600">
                <a:latin typeface="Calibri"/>
                <a:ea typeface="Calibri"/>
                <a:cs typeface="Calibri"/>
                <a:sym typeface="Calibri"/>
              </a:rPr>
              <a:t>students</a:t>
            </a:r>
            <a:r>
              <a:rPr lang="en" sz="1600">
                <a:latin typeface="Calibri"/>
                <a:ea typeface="Calibri"/>
                <a:cs typeface="Calibri"/>
                <a:sym typeface="Calibri"/>
              </a:rPr>
              <a:t> and teachers to test and give feedback.</a:t>
            </a:r>
            <a:endParaRPr sz="1600">
              <a:latin typeface="Calibri"/>
              <a:ea typeface="Calibri"/>
              <a:cs typeface="Calibri"/>
              <a:sym typeface="Calibri"/>
            </a:endParaRPr>
          </a:p>
          <a:p>
            <a:pPr indent="0" lvl="0" marL="457200" rtl="0" algn="l">
              <a:spcBef>
                <a:spcPts val="500"/>
              </a:spcBef>
              <a:spcAft>
                <a:spcPts val="0"/>
              </a:spcAft>
              <a:buNone/>
            </a:pPr>
            <a:r>
              <a:t/>
            </a:r>
            <a:endParaRPr sz="1600">
              <a:latin typeface="Calibri"/>
              <a:ea typeface="Calibri"/>
              <a:cs typeface="Calibri"/>
              <a:sym typeface="Calibri"/>
            </a:endParaRPr>
          </a:p>
          <a:p>
            <a:pPr indent="-330200" lvl="0" marL="457200" rtl="0" algn="l">
              <a:spcBef>
                <a:spcPts val="500"/>
              </a:spcBef>
              <a:spcAft>
                <a:spcPts val="0"/>
              </a:spcAft>
              <a:buSzPts val="1600"/>
              <a:buFont typeface="Calibri"/>
              <a:buChar char="-"/>
            </a:pPr>
            <a:r>
              <a:rPr lang="en" sz="1600">
                <a:latin typeface="Calibri"/>
                <a:ea typeface="Calibri"/>
                <a:cs typeface="Calibri"/>
                <a:sym typeface="Calibri"/>
              </a:rPr>
              <a:t>Implementing additional quality of life features to our software, such as configurable chatbots and chatbot summaries of student interaction.</a:t>
            </a:r>
            <a:endParaRPr sz="16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Conclusion</a:t>
            </a:r>
            <a:endParaRPr sz="3200">
              <a:latin typeface="Impact"/>
              <a:ea typeface="Impact"/>
              <a:cs typeface="Impact"/>
              <a:sym typeface="Impact"/>
            </a:endParaRPr>
          </a:p>
        </p:txBody>
      </p:sp>
      <p:sp>
        <p:nvSpPr>
          <p:cNvPr id="152" name="Google Shape;152;p24"/>
          <p:cNvSpPr txBox="1"/>
          <p:nvPr>
            <p:ph idx="1" type="body"/>
          </p:nvPr>
        </p:nvSpPr>
        <p:spPr>
          <a:xfrm>
            <a:off x="684913" y="1832969"/>
            <a:ext cx="7774200" cy="2761800"/>
          </a:xfrm>
          <a:prstGeom prst="rect">
            <a:avLst/>
          </a:prstGeom>
        </p:spPr>
        <p:txBody>
          <a:bodyPr anchorCtr="0" anchor="t" bIns="34275" lIns="68575" spcFirstLastPara="1" rIns="68575" wrap="square" tIns="34275">
            <a:noAutofit/>
          </a:bodyPr>
          <a:lstStyle/>
          <a:p>
            <a:pPr indent="0" lvl="0" marL="0" rtl="0" algn="l">
              <a:spcBef>
                <a:spcPts val="500"/>
              </a:spcBef>
              <a:spcAft>
                <a:spcPts val="0"/>
              </a:spcAft>
              <a:buClr>
                <a:schemeClr val="dk1"/>
              </a:buClr>
              <a:buSzPts val="1100"/>
              <a:buFont typeface="Arial"/>
              <a:buNone/>
            </a:pPr>
            <a:r>
              <a:rPr lang="en" sz="1600">
                <a:solidFill>
                  <a:schemeClr val="dk1"/>
                </a:solidFill>
                <a:latin typeface="Calibri"/>
                <a:ea typeface="Calibri"/>
                <a:cs typeface="Calibri"/>
                <a:sym typeface="Calibri"/>
              </a:rPr>
              <a:t>Feedback</a:t>
            </a:r>
            <a:endParaRPr sz="1600">
              <a:solidFill>
                <a:schemeClr val="dk1"/>
              </a:solidFill>
              <a:latin typeface="Calibri"/>
              <a:ea typeface="Calibri"/>
              <a:cs typeface="Calibri"/>
              <a:sym typeface="Calibri"/>
            </a:endParaRPr>
          </a:p>
          <a:p>
            <a:pPr indent="0" lvl="0" marL="0" rtl="0" algn="l">
              <a:spcBef>
                <a:spcPts val="500"/>
              </a:spcBef>
              <a:spcAft>
                <a:spcPts val="0"/>
              </a:spcAft>
              <a:buClr>
                <a:schemeClr val="dk1"/>
              </a:buClr>
              <a:buSzPts val="1100"/>
              <a:buFont typeface="Arial"/>
              <a:buNone/>
            </a:pPr>
            <a:r>
              <a:rPr lang="en">
                <a:solidFill>
                  <a:schemeClr val="dk1"/>
                </a:solidFill>
                <a:latin typeface="Calibri"/>
                <a:ea typeface="Calibri"/>
                <a:cs typeface="Calibri"/>
                <a:sym typeface="Calibri"/>
              </a:rPr>
              <a:t>We will continue to focus on implementing our project alongside our project mentor to make sure his concerns are addressed. We hope to address any bugs or other user issues that have been overlooked during the development process.</a:t>
            </a:r>
            <a:endParaRPr>
              <a:solidFill>
                <a:schemeClr val="dk1"/>
              </a:solidFill>
              <a:latin typeface="Calibri"/>
              <a:ea typeface="Calibri"/>
              <a:cs typeface="Calibri"/>
              <a:sym typeface="Calibri"/>
            </a:endParaRPr>
          </a:p>
          <a:p>
            <a:pPr indent="0" lvl="0" marL="0" rtl="0" algn="l">
              <a:spcBef>
                <a:spcPts val="5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500"/>
              </a:spcBef>
              <a:spcAft>
                <a:spcPts val="0"/>
              </a:spcAft>
              <a:buClr>
                <a:schemeClr val="dk1"/>
              </a:buClr>
              <a:buSzPts val="1100"/>
              <a:buFont typeface="Arial"/>
              <a:buNone/>
            </a:pPr>
            <a:r>
              <a:rPr lang="en" sz="1600">
                <a:solidFill>
                  <a:schemeClr val="dk1"/>
                </a:solidFill>
                <a:latin typeface="Calibri"/>
                <a:ea typeface="Calibri"/>
                <a:cs typeface="Calibri"/>
                <a:sym typeface="Calibri"/>
              </a:rPr>
              <a:t>Results</a:t>
            </a:r>
            <a:endParaRPr sz="1600">
              <a:solidFill>
                <a:schemeClr val="dk1"/>
              </a:solidFill>
              <a:latin typeface="Calibri"/>
              <a:ea typeface="Calibri"/>
              <a:cs typeface="Calibri"/>
              <a:sym typeface="Calibri"/>
            </a:endParaRPr>
          </a:p>
          <a:p>
            <a:pPr indent="0" lvl="0" marL="0" rtl="0" algn="l">
              <a:spcBef>
                <a:spcPts val="500"/>
              </a:spcBef>
              <a:spcAft>
                <a:spcPts val="0"/>
              </a:spcAft>
              <a:buNone/>
            </a:pPr>
            <a:r>
              <a:rPr lang="en">
                <a:solidFill>
                  <a:schemeClr val="dk1"/>
                </a:solidFill>
                <a:latin typeface="Calibri"/>
                <a:ea typeface="Calibri"/>
                <a:cs typeface="Calibri"/>
                <a:sym typeface="Calibri"/>
              </a:rPr>
              <a:t>Our software currently has the majority of the required functionality completed. However, several important secondary features still require implementation. These will be completed soon and we will plan to work further on new features after figuring out our migration to a server base from running it locally. </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ctrTitle"/>
          </p:nvPr>
        </p:nvSpPr>
        <p:spPr>
          <a:xfrm>
            <a:off x="685800" y="2232876"/>
            <a:ext cx="7772400" cy="996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SzPts val="990"/>
              <a:buNone/>
            </a:pPr>
            <a:r>
              <a:rPr lang="en" sz="4790"/>
              <a:t>Feedback?</a:t>
            </a:r>
            <a:endParaRPr sz="594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ctrTitle"/>
          </p:nvPr>
        </p:nvSpPr>
        <p:spPr>
          <a:xfrm>
            <a:off x="685800" y="2232876"/>
            <a:ext cx="7772400" cy="996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SzPts val="990"/>
              <a:buNone/>
            </a:pPr>
            <a:r>
              <a:rPr lang="en" sz="4790"/>
              <a:t>Thank You!</a:t>
            </a:r>
            <a:endParaRPr sz="479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9"/>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Project </a:t>
            </a:r>
            <a:r>
              <a:rPr lang="en" sz="3200">
                <a:latin typeface="Impact"/>
                <a:ea typeface="Impact"/>
                <a:cs typeface="Impact"/>
                <a:sym typeface="Impact"/>
              </a:rPr>
              <a:t>Introduction</a:t>
            </a:r>
            <a:endParaRPr sz="3200">
              <a:latin typeface="Impact"/>
              <a:ea typeface="Impact"/>
              <a:cs typeface="Impact"/>
              <a:sym typeface="Impact"/>
            </a:endParaRPr>
          </a:p>
        </p:txBody>
      </p:sp>
      <p:sp>
        <p:nvSpPr>
          <p:cNvPr id="56" name="Google Shape;56;p9"/>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latin typeface="Calibri"/>
                <a:ea typeface="Calibri"/>
                <a:cs typeface="Calibri"/>
                <a:sym typeface="Calibri"/>
              </a:rPr>
              <a:t>This project is a website that acts as a more extensively featured Learning Management System, similar to Canvas.</a:t>
            </a:r>
            <a:endParaRPr sz="16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Key Features:</a:t>
            </a:r>
            <a:endParaRPr sz="1600">
              <a:latin typeface="Calibri"/>
              <a:ea typeface="Calibri"/>
              <a:cs typeface="Calibri"/>
              <a:sym typeface="Calibri"/>
            </a:endParaRPr>
          </a:p>
          <a:p>
            <a:pPr indent="-330200" lvl="0" marL="457200" rtl="0" algn="l">
              <a:spcBef>
                <a:spcPts val="500"/>
              </a:spcBef>
              <a:spcAft>
                <a:spcPts val="0"/>
              </a:spcAft>
              <a:buSzPts val="1600"/>
              <a:buFont typeface="Calibri"/>
              <a:buChar char="-"/>
            </a:pPr>
            <a:r>
              <a:rPr lang="en" sz="1600">
                <a:latin typeface="Calibri"/>
                <a:ea typeface="Calibri"/>
                <a:cs typeface="Calibri"/>
                <a:sym typeface="Calibri"/>
              </a:rPr>
              <a:t>Task-delineation: Meaning divided </a:t>
            </a:r>
            <a:r>
              <a:rPr lang="en" sz="1600">
                <a:latin typeface="Calibri"/>
                <a:ea typeface="Calibri"/>
                <a:cs typeface="Calibri"/>
                <a:sym typeface="Calibri"/>
              </a:rPr>
              <a:t>tasks which enables complex structures for delivering assignments and tasks to students, allowing “stories.”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AI-integration: Implements AI tools to help instructors develop class content and evaluate student performance, and help students use AI to improve their thought processes.</a:t>
            </a:r>
            <a:endParaRPr sz="16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0"/>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Problem Statement</a:t>
            </a:r>
            <a:endParaRPr sz="3200">
              <a:latin typeface="Impact"/>
              <a:ea typeface="Impact"/>
              <a:cs typeface="Impact"/>
              <a:sym typeface="Impact"/>
            </a:endParaRPr>
          </a:p>
        </p:txBody>
      </p:sp>
      <p:sp>
        <p:nvSpPr>
          <p:cNvPr id="62" name="Google Shape;62;p10"/>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latin typeface="Calibri"/>
                <a:ea typeface="Calibri"/>
                <a:cs typeface="Calibri"/>
                <a:sym typeface="Calibri"/>
              </a:rPr>
              <a:t>Organization:</a:t>
            </a:r>
            <a:endParaRPr sz="1600">
              <a:latin typeface="Calibri"/>
              <a:ea typeface="Calibri"/>
              <a:cs typeface="Calibri"/>
              <a:sym typeface="Calibri"/>
            </a:endParaRPr>
          </a:p>
          <a:p>
            <a:pPr indent="-393700" lvl="0" marL="457200" rtl="0" algn="l">
              <a:spcBef>
                <a:spcPts val="500"/>
              </a:spcBef>
              <a:spcAft>
                <a:spcPts val="0"/>
              </a:spcAft>
              <a:buSzPts val="2600"/>
              <a:buFont typeface="Calibri"/>
              <a:buChar char="-"/>
            </a:pPr>
            <a:r>
              <a:rPr lang="en" sz="1600">
                <a:latin typeface="Calibri"/>
                <a:ea typeface="Calibri"/>
                <a:cs typeface="Calibri"/>
                <a:sym typeface="Calibri"/>
              </a:rPr>
              <a:t>Assignments are limited in their ability to represent complex structures in standard Learning Management Systems i.e. Canvas.</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AI:</a:t>
            </a:r>
            <a:endParaRPr sz="1600">
              <a:latin typeface="Calibri"/>
              <a:ea typeface="Calibri"/>
              <a:cs typeface="Calibri"/>
              <a:sym typeface="Calibri"/>
            </a:endParaRPr>
          </a:p>
          <a:p>
            <a:pPr indent="-393700" lvl="0" marL="457200" rtl="0" algn="l">
              <a:spcBef>
                <a:spcPts val="500"/>
              </a:spcBef>
              <a:spcAft>
                <a:spcPts val="0"/>
              </a:spcAft>
              <a:buSzPts val="2600"/>
              <a:buFont typeface="Calibri"/>
              <a:buChar char="-"/>
            </a:pPr>
            <a:r>
              <a:rPr lang="en" sz="1600">
                <a:latin typeface="Calibri"/>
                <a:ea typeface="Calibri"/>
                <a:cs typeface="Calibri"/>
                <a:sym typeface="Calibri"/>
              </a:rPr>
              <a:t>Students are </a:t>
            </a:r>
            <a:r>
              <a:rPr lang="en" sz="1600">
                <a:latin typeface="Calibri"/>
                <a:ea typeface="Calibri"/>
                <a:cs typeface="Calibri"/>
                <a:sym typeface="Calibri"/>
              </a:rPr>
              <a:t>encouraged or incentivized to use AI tools to quickly finish assignments, which isn’t productive for improving mental fitness</a:t>
            </a:r>
            <a:endParaRPr sz="1600">
              <a:latin typeface="Calibri"/>
              <a:ea typeface="Calibri"/>
              <a:cs typeface="Calibri"/>
              <a:sym typeface="Calibri"/>
            </a:endParaRPr>
          </a:p>
          <a:p>
            <a:pPr indent="-393700" lvl="0" marL="457200" rtl="0" algn="l">
              <a:spcBef>
                <a:spcPts val="0"/>
              </a:spcBef>
              <a:spcAft>
                <a:spcPts val="0"/>
              </a:spcAft>
              <a:buSzPts val="2600"/>
              <a:buFont typeface="Calibri"/>
              <a:buChar char="-"/>
            </a:pPr>
            <a:r>
              <a:rPr lang="en" sz="1600">
                <a:latin typeface="Calibri"/>
                <a:ea typeface="Calibri"/>
                <a:cs typeface="Calibri"/>
                <a:sym typeface="Calibri"/>
              </a:rPr>
              <a:t>Punishing AI use does not stamp out the root of the problem, and misses the opportunity to use the technology for our advantage.</a:t>
            </a:r>
            <a:endParaRPr sz="16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1"/>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Requirements</a:t>
            </a:r>
            <a:endParaRPr sz="3200">
              <a:latin typeface="Impact"/>
              <a:ea typeface="Impact"/>
              <a:cs typeface="Impact"/>
              <a:sym typeface="Impact"/>
            </a:endParaRPr>
          </a:p>
        </p:txBody>
      </p:sp>
      <p:sp>
        <p:nvSpPr>
          <p:cNvPr id="68" name="Google Shape;68;p11"/>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latin typeface="Calibri"/>
                <a:ea typeface="Calibri"/>
                <a:cs typeface="Calibri"/>
                <a:sym typeface="Calibri"/>
              </a:rPr>
              <a:t>Our Project Mentor, Sanjai, has laid out the key requirements for this project, and we aim to complete them according to his guidance/desires.</a:t>
            </a:r>
            <a:endParaRPr sz="16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Basic Overview:</a:t>
            </a:r>
            <a:endParaRPr sz="1600">
              <a:latin typeface="Calibri"/>
              <a:ea typeface="Calibri"/>
              <a:cs typeface="Calibri"/>
              <a:sym typeface="Calibri"/>
            </a:endParaRPr>
          </a:p>
          <a:p>
            <a:pPr indent="-330200" lvl="0" marL="457200" rtl="0" algn="l">
              <a:spcBef>
                <a:spcPts val="500"/>
              </a:spcBef>
              <a:spcAft>
                <a:spcPts val="0"/>
              </a:spcAft>
              <a:buSzPts val="1600"/>
              <a:buFont typeface="Calibri"/>
              <a:buChar char="-"/>
            </a:pPr>
            <a:r>
              <a:rPr lang="en" sz="1600">
                <a:latin typeface="Calibri"/>
                <a:ea typeface="Calibri"/>
                <a:cs typeface="Calibri"/>
                <a:sym typeface="Calibri"/>
              </a:rPr>
              <a:t>Prototype a tool which functions similarly to Canvas, with these features:</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en" sz="1600">
                <a:latin typeface="Calibri"/>
                <a:ea typeface="Calibri"/>
                <a:cs typeface="Calibri"/>
                <a:sym typeface="Calibri"/>
              </a:rPr>
              <a:t>Organized assignment </a:t>
            </a:r>
            <a:r>
              <a:rPr lang="en" sz="1600">
                <a:latin typeface="Calibri"/>
                <a:ea typeface="Calibri"/>
                <a:cs typeface="Calibri"/>
                <a:sym typeface="Calibri"/>
              </a:rPr>
              <a:t>structures</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en" sz="1600">
                <a:latin typeface="Calibri"/>
                <a:ea typeface="Calibri"/>
                <a:cs typeface="Calibri"/>
                <a:sym typeface="Calibri"/>
              </a:rPr>
              <a:t>AI helper bots for students</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en" sz="1600">
                <a:latin typeface="Calibri"/>
                <a:ea typeface="Calibri"/>
                <a:cs typeface="Calibri"/>
                <a:sym typeface="Calibri"/>
              </a:rPr>
              <a:t>AI report generation for instructors</a:t>
            </a:r>
            <a:endParaRPr sz="16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2"/>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Requirements (cont)</a:t>
            </a:r>
            <a:endParaRPr sz="3200">
              <a:latin typeface="Impact"/>
              <a:ea typeface="Impact"/>
              <a:cs typeface="Impact"/>
              <a:sym typeface="Impact"/>
            </a:endParaRPr>
          </a:p>
        </p:txBody>
      </p:sp>
      <p:sp>
        <p:nvSpPr>
          <p:cNvPr id="74" name="Google Shape;74;p12"/>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latin typeface="Calibri"/>
                <a:ea typeface="Calibri"/>
                <a:cs typeface="Calibri"/>
                <a:sym typeface="Calibri"/>
              </a:rPr>
              <a:t>The scope of our requirements are </a:t>
            </a:r>
            <a:r>
              <a:rPr lang="en" sz="1600">
                <a:latin typeface="Calibri"/>
                <a:ea typeface="Calibri"/>
                <a:cs typeface="Calibri"/>
                <a:sym typeface="Calibri"/>
              </a:rPr>
              <a:t>flexible</a:t>
            </a:r>
            <a:r>
              <a:rPr lang="en" sz="1600">
                <a:latin typeface="Calibri"/>
                <a:ea typeface="Calibri"/>
                <a:cs typeface="Calibri"/>
                <a:sym typeface="Calibri"/>
              </a:rPr>
              <a:t> in scope, and our project mentor emphasized that things will change. We have already removed an old “collaborative” requirement.</a:t>
            </a:r>
            <a:endParaRPr sz="16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Example functional requirements:</a:t>
            </a:r>
            <a:endParaRPr sz="1600">
              <a:latin typeface="Calibri"/>
              <a:ea typeface="Calibri"/>
              <a:cs typeface="Calibri"/>
              <a:sym typeface="Calibri"/>
            </a:endParaRPr>
          </a:p>
          <a:p>
            <a:pPr indent="-330200" lvl="0" marL="457200" rtl="0" algn="l">
              <a:spcBef>
                <a:spcPts val="500"/>
              </a:spcBef>
              <a:spcAft>
                <a:spcPts val="0"/>
              </a:spcAft>
              <a:buSzPts val="1600"/>
              <a:buFont typeface="Calibri"/>
              <a:buChar char="-"/>
            </a:pPr>
            <a:r>
              <a:rPr lang="en" sz="1600">
                <a:latin typeface="Calibri"/>
                <a:ea typeface="Calibri"/>
                <a:cs typeface="Calibri"/>
                <a:sym typeface="Calibri"/>
              </a:rPr>
              <a:t>Configurable AI models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Dividable assignment tasks/stories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Exportable assignment objects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AI Chat Bot Window</a:t>
            </a:r>
            <a:endParaRPr sz="1600">
              <a:latin typeface="Calibri"/>
              <a:ea typeface="Calibri"/>
              <a:cs typeface="Calibri"/>
              <a:sym typeface="Calibri"/>
            </a:endParaRPr>
          </a:p>
          <a:p>
            <a:pPr indent="0" lvl="0" marL="457200" rtl="0" algn="l">
              <a:spcBef>
                <a:spcPts val="500"/>
              </a:spcBef>
              <a:spcAft>
                <a:spcPts val="0"/>
              </a:spcAft>
              <a:buNone/>
            </a:pPr>
            <a:r>
              <a:t/>
            </a:r>
            <a:endParaRPr sz="16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3"/>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Design</a:t>
            </a:r>
            <a:endParaRPr sz="3200">
              <a:latin typeface="Impact"/>
              <a:ea typeface="Impact"/>
              <a:cs typeface="Impact"/>
              <a:sym typeface="Impact"/>
            </a:endParaRPr>
          </a:p>
        </p:txBody>
      </p:sp>
      <p:sp>
        <p:nvSpPr>
          <p:cNvPr id="80" name="Google Shape;80;p13"/>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latin typeface="Calibri"/>
                <a:ea typeface="Calibri"/>
                <a:cs typeface="Calibri"/>
                <a:sym typeface="Calibri"/>
              </a:rPr>
              <a:t>The frontend and backend of this website will be built mostly traditionally, using React, Express, and Node.js.</a:t>
            </a:r>
            <a:endParaRPr sz="16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For the scope of our </a:t>
            </a:r>
            <a:r>
              <a:rPr lang="en" sz="1600">
                <a:latin typeface="Calibri"/>
                <a:ea typeface="Calibri"/>
                <a:cs typeface="Calibri"/>
                <a:sym typeface="Calibri"/>
              </a:rPr>
              <a:t>project</a:t>
            </a:r>
            <a:r>
              <a:rPr lang="en" sz="1600">
                <a:latin typeface="Calibri"/>
                <a:ea typeface="Calibri"/>
                <a:cs typeface="Calibri"/>
                <a:sym typeface="Calibri"/>
              </a:rPr>
              <a:t>, we decided to use a pre-existing technology for our AI implementation. The AI model we decided on was the Google chatbot model Gemini. We will integrate this AI model with API requests for our AI features.</a:t>
            </a:r>
            <a:endParaRPr sz="1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Roadmap</a:t>
            </a:r>
            <a:endParaRPr sz="3200">
              <a:latin typeface="Impact"/>
              <a:ea typeface="Impact"/>
              <a:cs typeface="Impact"/>
              <a:sym typeface="Impact"/>
            </a:endParaRPr>
          </a:p>
        </p:txBody>
      </p:sp>
      <p:sp>
        <p:nvSpPr>
          <p:cNvPr id="86" name="Google Shape;86;p14"/>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latin typeface="Calibri"/>
                <a:ea typeface="Calibri"/>
                <a:cs typeface="Calibri"/>
                <a:sym typeface="Calibri"/>
              </a:rPr>
              <a:t>Sprint 1: Initial front end layout, Preliminary testing of AI integration, Database testing</a:t>
            </a:r>
            <a:endParaRPr sz="16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Sprint 2: Logging user chat history, User authentication, Database interaction with AI, AI functionality in a chatbot using Google Gemini. </a:t>
            </a:r>
            <a:endParaRPr sz="16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Sprint 3: Further database creation with assignments, tasks, and </a:t>
            </a:r>
            <a:r>
              <a:rPr lang="en" sz="1600">
                <a:latin typeface="Calibri"/>
                <a:ea typeface="Calibri"/>
                <a:cs typeface="Calibri"/>
                <a:sym typeface="Calibri"/>
              </a:rPr>
              <a:t>chat logs</a:t>
            </a:r>
            <a:r>
              <a:rPr lang="en" sz="1600">
                <a:latin typeface="Calibri"/>
                <a:ea typeface="Calibri"/>
                <a:cs typeface="Calibri"/>
                <a:sym typeface="Calibri"/>
              </a:rPr>
              <a:t>, cleaned up the folders.</a:t>
            </a:r>
            <a:endParaRPr sz="16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0" lvl="0" marL="0" rtl="0" algn="l">
              <a:spcBef>
                <a:spcPts val="500"/>
              </a:spcBef>
              <a:spcAft>
                <a:spcPts val="0"/>
              </a:spcAft>
              <a:buNone/>
            </a:pPr>
            <a:r>
              <a:rPr lang="en" sz="1600">
                <a:latin typeface="Calibri"/>
                <a:ea typeface="Calibri"/>
                <a:cs typeface="Calibri"/>
                <a:sym typeface="Calibri"/>
              </a:rPr>
              <a:t>Sprint 4: Url linking assignments to chat bots with context, refined user roles.</a:t>
            </a:r>
            <a:endParaRPr sz="16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Components</a:t>
            </a:r>
            <a:endParaRPr sz="3200">
              <a:latin typeface="Impact"/>
              <a:ea typeface="Impact"/>
              <a:cs typeface="Impact"/>
              <a:sym typeface="Impact"/>
            </a:endParaRPr>
          </a:p>
        </p:txBody>
      </p:sp>
      <p:sp>
        <p:nvSpPr>
          <p:cNvPr id="92" name="Google Shape;92;p15"/>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latin typeface="Calibri"/>
                <a:ea typeface="Calibri"/>
                <a:cs typeface="Calibri"/>
                <a:sym typeface="Calibri"/>
              </a:rPr>
              <a:t>Core Components:</a:t>
            </a:r>
            <a:endParaRPr sz="1600">
              <a:latin typeface="Calibri"/>
              <a:ea typeface="Calibri"/>
              <a:cs typeface="Calibri"/>
              <a:sym typeface="Calibri"/>
            </a:endParaRPr>
          </a:p>
          <a:p>
            <a:pPr indent="-330200" lvl="0" marL="457200" rtl="0" algn="l">
              <a:spcBef>
                <a:spcPts val="500"/>
              </a:spcBef>
              <a:spcAft>
                <a:spcPts val="0"/>
              </a:spcAft>
              <a:buSzPts val="1600"/>
              <a:buFont typeface="Calibri"/>
              <a:buChar char="-"/>
            </a:pPr>
            <a:r>
              <a:rPr lang="en" sz="1600">
                <a:latin typeface="Calibri"/>
                <a:ea typeface="Calibri"/>
                <a:cs typeface="Calibri"/>
                <a:sym typeface="Calibri"/>
              </a:rPr>
              <a:t>Frontend</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en" sz="1600">
                <a:latin typeface="Calibri"/>
                <a:ea typeface="Calibri"/>
                <a:cs typeface="Calibri"/>
                <a:sym typeface="Calibri"/>
              </a:rPr>
              <a:t>User Interface: Collects inputs and displays outputs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Backend</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en" sz="1600">
                <a:latin typeface="Calibri"/>
                <a:ea typeface="Calibri"/>
                <a:cs typeface="Calibri"/>
                <a:sym typeface="Calibri"/>
              </a:rPr>
              <a:t>Handles internal logic of the web-page</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en" sz="1600">
                <a:latin typeface="Calibri"/>
                <a:ea typeface="Calibri"/>
                <a:cs typeface="Calibri"/>
                <a:sym typeface="Calibri"/>
              </a:rPr>
              <a:t>Includes part of API processing for AI components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 sz="1600">
                <a:latin typeface="Calibri"/>
                <a:ea typeface="Calibri"/>
                <a:cs typeface="Calibri"/>
                <a:sym typeface="Calibri"/>
              </a:rPr>
              <a:t>AI </a:t>
            </a:r>
            <a:r>
              <a:rPr lang="en" sz="1600">
                <a:latin typeface="Calibri"/>
                <a:ea typeface="Calibri"/>
                <a:cs typeface="Calibri"/>
                <a:sym typeface="Calibri"/>
              </a:rPr>
              <a:t>Components</a:t>
            </a:r>
            <a:endParaRPr sz="1600">
              <a:latin typeface="Calibri"/>
              <a:ea typeface="Calibri"/>
              <a:cs typeface="Calibri"/>
              <a:sym typeface="Calibri"/>
            </a:endParaRPr>
          </a:p>
          <a:p>
            <a:pPr indent="-330200" lvl="1" marL="914400" rtl="0" algn="l">
              <a:spcBef>
                <a:spcPts val="0"/>
              </a:spcBef>
              <a:spcAft>
                <a:spcPts val="0"/>
              </a:spcAft>
              <a:buSzPts val="1600"/>
              <a:buFont typeface="Calibri"/>
              <a:buChar char="-"/>
            </a:pPr>
            <a:r>
              <a:rPr lang="en" sz="1600">
                <a:latin typeface="Calibri"/>
                <a:ea typeface="Calibri"/>
                <a:cs typeface="Calibri"/>
                <a:sym typeface="Calibri"/>
              </a:rPr>
              <a:t>Handles API requests with AI model</a:t>
            </a:r>
            <a:endParaRPr sz="16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Code Architecture</a:t>
            </a:r>
            <a:endParaRPr sz="3200">
              <a:latin typeface="Impact"/>
              <a:ea typeface="Impact"/>
              <a:cs typeface="Impact"/>
              <a:sym typeface="Impact"/>
            </a:endParaRPr>
          </a:p>
        </p:txBody>
      </p:sp>
      <p:sp>
        <p:nvSpPr>
          <p:cNvPr id="98" name="Google Shape;98;p16"/>
          <p:cNvSpPr txBox="1"/>
          <p:nvPr>
            <p:ph idx="1" type="body"/>
          </p:nvPr>
        </p:nvSpPr>
        <p:spPr>
          <a:xfrm>
            <a:off x="740400" y="2328925"/>
            <a:ext cx="4047900" cy="1619400"/>
          </a:xfrm>
          <a:prstGeom prst="rect">
            <a:avLst/>
          </a:prstGeom>
        </p:spPr>
        <p:txBody>
          <a:bodyPr anchorCtr="0" anchor="t" bIns="34275" lIns="68575" spcFirstLastPara="1" rIns="68575" wrap="square" tIns="34275">
            <a:normAutofit lnSpcReduction="10000"/>
          </a:bodyPr>
          <a:lstStyle/>
          <a:p>
            <a:pPr indent="0" lvl="0" marL="0" rtl="0" algn="l">
              <a:spcBef>
                <a:spcPts val="500"/>
              </a:spcBef>
              <a:spcAft>
                <a:spcPts val="0"/>
              </a:spcAft>
              <a:buNone/>
            </a:pPr>
            <a:r>
              <a:rPr lang="en" sz="1800">
                <a:latin typeface="Calibri"/>
                <a:ea typeface="Calibri"/>
                <a:cs typeface="Calibri"/>
                <a:sym typeface="Calibri"/>
              </a:rPr>
              <a:t>Our code architecture is </a:t>
            </a:r>
            <a:r>
              <a:rPr lang="en" sz="1800">
                <a:latin typeface="Calibri"/>
                <a:ea typeface="Calibri"/>
                <a:cs typeface="Calibri"/>
                <a:sym typeface="Calibri"/>
              </a:rPr>
              <a:t>currently set up like this, a folder for frontend work and backend work. The other three folder were used for the testing of the database, the prototype front end, and the demo used for the fall section of this class.</a:t>
            </a:r>
            <a:endParaRPr sz="1800">
              <a:latin typeface="Calibri"/>
              <a:ea typeface="Calibri"/>
              <a:cs typeface="Calibri"/>
              <a:sym typeface="Calibri"/>
            </a:endParaRPr>
          </a:p>
        </p:txBody>
      </p:sp>
      <p:pic>
        <p:nvPicPr>
          <p:cNvPr id="99" name="Google Shape;99;p16"/>
          <p:cNvPicPr preferRelativeResize="0"/>
          <p:nvPr/>
        </p:nvPicPr>
        <p:blipFill>
          <a:blip r:embed="rId3">
            <a:alphaModFix/>
          </a:blip>
          <a:stretch>
            <a:fillRect/>
          </a:stretch>
        </p:blipFill>
        <p:spPr>
          <a:xfrm>
            <a:off x="5322200" y="2165811"/>
            <a:ext cx="3032900" cy="19456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