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C28ED4-AA13-428C-8FD8-8C8916EC6D06}">
  <a:tblStyle styleId="{34C28ED4-AA13-428C-8FD8-8C8916EC6D0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958f2c01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958f2c01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958f2c014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958f2c014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958f2c014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958f2c014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958f2c014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958f2c014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958f2c014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958f2c014_1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958f2c01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958f2c01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958f2c01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958f2c01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cb0f467f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cb0f467f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958f2c014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958f2c014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958f2c01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958f2c01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31958f2c01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31958f2c01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958f2c014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958f2c014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958f2c014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958f2c014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958f2c014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958f2c014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958f2c014_1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958f2c014_1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958f2c01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958f2c01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958f2c014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958f2c014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958f2c014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958f2c014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958f2c01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958f2c01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958f2c014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958f2c014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 name="Shape 6"/>
        <p:cNvGrpSpPr/>
        <p:nvPr/>
      </p:nvGrpSpPr>
      <p:grpSpPr>
        <a:xfrm>
          <a:off x="0" y="0"/>
          <a:ext cx="0" cy="0"/>
          <a:chOff x="0" y="0"/>
          <a:chExt cx="0" cy="0"/>
        </a:xfrm>
      </p:grpSpPr>
      <p:sp>
        <p:nvSpPr>
          <p:cNvPr id="7" name="Google Shape;7;p2"/>
          <p:cNvSpPr/>
          <p:nvPr/>
        </p:nvSpPr>
        <p:spPr>
          <a:xfrm>
            <a:off x="-5206" y="-15615"/>
            <a:ext cx="9160800" cy="857400"/>
          </a:xfrm>
          <a:prstGeom prst="rect">
            <a:avLst/>
          </a:prstGeom>
          <a:solidFill>
            <a:srgbClr val="DC44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 name="Google Shape;8;p2"/>
          <p:cNvSpPr txBox="1"/>
          <p:nvPr>
            <p:ph type="ctrTitle"/>
          </p:nvPr>
        </p:nvSpPr>
        <p:spPr>
          <a:xfrm>
            <a:off x="685800" y="2049542"/>
            <a:ext cx="7772400" cy="812400"/>
          </a:xfrm>
          <a:prstGeom prst="rect">
            <a:avLst/>
          </a:prstGeom>
          <a:noFill/>
          <a:ln>
            <a:noFill/>
          </a:ln>
        </p:spPr>
        <p:txBody>
          <a:bodyPr anchorCtr="0" anchor="t" bIns="34275" lIns="68575" spcFirstLastPara="1" rIns="68575" wrap="square" tIns="34275">
            <a:normAutofit/>
          </a:bodyPr>
          <a:lstStyle>
            <a:lvl1pPr lvl="0" marR="0" rtl="0" algn="ctr">
              <a:spcBef>
                <a:spcPts val="0"/>
              </a:spcBef>
              <a:spcAft>
                <a:spcPts val="0"/>
              </a:spcAft>
              <a:buClr>
                <a:srgbClr val="DC4400"/>
              </a:buClr>
              <a:buSzPts val="3600"/>
              <a:buFont typeface="Impact"/>
              <a:buNone/>
              <a:defRPr b="0" i="0" sz="36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 name="Google Shape;9;p2"/>
          <p:cNvSpPr txBox="1"/>
          <p:nvPr>
            <p:ph idx="1" type="subTitle"/>
          </p:nvPr>
        </p:nvSpPr>
        <p:spPr>
          <a:xfrm>
            <a:off x="1371600" y="2876426"/>
            <a:ext cx="6400800" cy="996000"/>
          </a:xfrm>
          <a:prstGeom prst="rect">
            <a:avLst/>
          </a:prstGeom>
          <a:noFill/>
          <a:ln>
            <a:noFill/>
          </a:ln>
        </p:spPr>
        <p:txBody>
          <a:bodyPr anchorCtr="0" anchor="t" bIns="34275" lIns="68575" spcFirstLastPara="1" rIns="68575" wrap="square" tIns="34275">
            <a:normAutofit/>
          </a:bodyPr>
          <a:lstStyle>
            <a:lvl1pPr lvl="0" marR="0" rtl="0" algn="ctr">
              <a:lnSpc>
                <a:spcPct val="130000"/>
              </a:lnSpc>
              <a:spcBef>
                <a:spcPts val="400"/>
              </a:spcBef>
              <a:spcAft>
                <a:spcPts val="0"/>
              </a:spcAft>
              <a:buClr>
                <a:schemeClr val="dk1"/>
              </a:buClr>
              <a:buSzPts val="2100"/>
              <a:buFont typeface="Arial"/>
              <a:buNone/>
              <a:defRPr b="0" i="0" sz="2100" u="none" cap="none" strike="noStrike">
                <a:solidFill>
                  <a:schemeClr val="dk1"/>
                </a:solidFill>
                <a:latin typeface="Verdana"/>
                <a:ea typeface="Verdana"/>
                <a:cs typeface="Verdana"/>
                <a:sym typeface="Verdana"/>
              </a:defRPr>
            </a:lvl1pPr>
            <a:lvl2pPr lvl="1" marR="0" rtl="0" algn="ctr">
              <a:spcBef>
                <a:spcPts val="40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pic>
        <p:nvPicPr>
          <p:cNvPr descr="OSU_horizontal_2C_W_over_B.eps" id="10" name="Google Shape;10;p2"/>
          <p:cNvPicPr preferRelativeResize="0"/>
          <p:nvPr/>
        </p:nvPicPr>
        <p:blipFill rotWithShape="1">
          <a:blip r:embed="rId2">
            <a:alphaModFix/>
          </a:blip>
          <a:srcRect b="0" l="0" r="0" t="0"/>
          <a:stretch/>
        </p:blipFill>
        <p:spPr>
          <a:xfrm>
            <a:off x="685799" y="116775"/>
            <a:ext cx="1886314" cy="601558"/>
          </a:xfrm>
          <a:prstGeom prst="rect">
            <a:avLst/>
          </a:prstGeom>
          <a:noFill/>
          <a:ln>
            <a:noFill/>
          </a:ln>
        </p:spPr>
      </p:pic>
      <p:pic>
        <p:nvPicPr>
          <p:cNvPr descr="COE_EECS_Verdana_White.eps" id="11" name="Google Shape;11;p2"/>
          <p:cNvPicPr preferRelativeResize="0"/>
          <p:nvPr/>
        </p:nvPicPr>
        <p:blipFill rotWithShape="1">
          <a:blip r:embed="rId3">
            <a:alphaModFix/>
          </a:blip>
          <a:srcRect b="0" l="0" r="0" t="0"/>
          <a:stretch/>
        </p:blipFill>
        <p:spPr>
          <a:xfrm>
            <a:off x="4433817" y="345018"/>
            <a:ext cx="4086221"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
        <p:nvSpPr>
          <p:cNvPr id="13" name="Google Shape;13;p3"/>
          <p:cNvSpPr txBox="1"/>
          <p:nvPr>
            <p:ph type="title"/>
          </p:nvPr>
        </p:nvSpPr>
        <p:spPr>
          <a:xfrm>
            <a:off x="684913" y="938134"/>
            <a:ext cx="7774200" cy="894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DC4400"/>
              </a:buClr>
              <a:buSzPts val="3300"/>
              <a:buFont typeface="Impact"/>
              <a:buNone/>
              <a:defRPr b="0" i="0" sz="33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 name="Google Shape;14;p3"/>
          <p:cNvSpPr txBox="1"/>
          <p:nvPr>
            <p:ph idx="1" type="body"/>
          </p:nvPr>
        </p:nvSpPr>
        <p:spPr>
          <a:xfrm>
            <a:off x="684913" y="1832969"/>
            <a:ext cx="7774200" cy="27618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Verdana"/>
                <a:ea typeface="Verdana"/>
                <a:cs typeface="Verdana"/>
                <a:sym typeface="Verdana"/>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 name="Google Shape;15;p3"/>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 name="Google Shape;16;p3"/>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pic>
        <p:nvPicPr>
          <p:cNvPr descr="OSU_COE_horizontal_2C_O_over_B.eps" id="18" name="Google Shape;18;p3"/>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pic>
        <p:nvPicPr>
          <p:cNvPr descr="OSU_COE_horizontal_2C_O_over_B.eps" id="20" name="Google Shape;20;p4"/>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21" name="Google Shape;21;p4"/>
          <p:cNvSpPr txBox="1"/>
          <p:nvPr>
            <p:ph type="title"/>
          </p:nvPr>
        </p:nvSpPr>
        <p:spPr>
          <a:xfrm>
            <a:off x="696098" y="2124332"/>
            <a:ext cx="7774200" cy="894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rgbClr val="DC4400"/>
              </a:buClr>
              <a:buSzPts val="3300"/>
              <a:buFont typeface="Impact"/>
              <a:buNone/>
              <a:defRPr b="0" i="0" sz="33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 name="Google Shape;22;p4"/>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 name="Google Shape;23;p4"/>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 name="Google Shape;24;p4"/>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pic>
        <p:nvPicPr>
          <p:cNvPr descr="OSU_COE_horizontal_2C_O_over_B.eps" id="26" name="Google Shape;26;p5"/>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27" name="Google Shape;27;p5"/>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 name="Google Shape;28;p5"/>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9" name="Google Shape;29;p5"/>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30" name="Shape 30"/>
        <p:cNvGrpSpPr/>
        <p:nvPr/>
      </p:nvGrpSpPr>
      <p:grpSpPr>
        <a:xfrm>
          <a:off x="0" y="0"/>
          <a:ext cx="0" cy="0"/>
          <a:chOff x="0" y="0"/>
          <a:chExt cx="0" cy="0"/>
        </a:xfrm>
      </p:grpSpPr>
      <p:sp>
        <p:nvSpPr>
          <p:cNvPr id="31" name="Google Shape;31;p6"/>
          <p:cNvSpPr/>
          <p:nvPr/>
        </p:nvSpPr>
        <p:spPr>
          <a:xfrm>
            <a:off x="-7217" y="-7217"/>
            <a:ext cx="9160800" cy="5157900"/>
          </a:xfrm>
          <a:prstGeom prst="rect">
            <a:avLst/>
          </a:prstGeom>
          <a:solidFill>
            <a:srgbClr val="DC44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 name="Google Shape;32;p6"/>
          <p:cNvSpPr txBox="1"/>
          <p:nvPr>
            <p:ph type="ctrTitle"/>
          </p:nvPr>
        </p:nvSpPr>
        <p:spPr>
          <a:xfrm>
            <a:off x="685800" y="2232872"/>
            <a:ext cx="7772400" cy="8124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600"/>
              <a:buFont typeface="Impact"/>
              <a:buChar char="●"/>
              <a:defRPr sz="3600">
                <a:solidFill>
                  <a:schemeClr val="lt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subTitle"/>
          </p:nvPr>
        </p:nvSpPr>
        <p:spPr>
          <a:xfrm>
            <a:off x="1371600" y="3059757"/>
            <a:ext cx="6400800" cy="996000"/>
          </a:xfrm>
          <a:prstGeom prst="rect">
            <a:avLst/>
          </a:prstGeom>
          <a:noFill/>
          <a:ln>
            <a:noFill/>
          </a:ln>
        </p:spPr>
        <p:txBody>
          <a:bodyPr anchorCtr="0" anchor="t" bIns="34275" lIns="68575" spcFirstLastPara="1" rIns="68575" wrap="square" tIns="34275">
            <a:normAutofit/>
          </a:bodyPr>
          <a:lstStyle>
            <a:lvl1pPr lvl="0" algn="ctr">
              <a:lnSpc>
                <a:spcPct val="130000"/>
              </a:lnSpc>
              <a:spcBef>
                <a:spcPts val="400"/>
              </a:spcBef>
              <a:spcAft>
                <a:spcPts val="0"/>
              </a:spcAft>
              <a:buClr>
                <a:srgbClr val="FFFFFF"/>
              </a:buClr>
              <a:buSzPts val="2100"/>
              <a:buNone/>
              <a:defRPr sz="2100">
                <a:solidFill>
                  <a:srgbClr val="FFFFFF"/>
                </a:solidFill>
                <a:latin typeface="Verdana"/>
                <a:ea typeface="Verdana"/>
                <a:cs typeface="Verdana"/>
                <a:sym typeface="Verdana"/>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34" name="Google Shape;34;p6"/>
          <p:cNvSpPr txBox="1"/>
          <p:nvPr/>
        </p:nvSpPr>
        <p:spPr>
          <a:xfrm>
            <a:off x="514941" y="4556386"/>
            <a:ext cx="23430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200" u="none" cap="none" strike="noStrike">
                <a:solidFill>
                  <a:schemeClr val="lt1"/>
                </a:solidFill>
                <a:latin typeface="Verdana"/>
                <a:ea typeface="Verdana"/>
                <a:cs typeface="Verdana"/>
                <a:sym typeface="Verdana"/>
              </a:rPr>
              <a:t>COLLEGE OF ENGINEERING</a:t>
            </a:r>
            <a:endParaRPr sz="1200">
              <a:solidFill>
                <a:schemeClr val="lt1"/>
              </a:solidFill>
              <a:latin typeface="Verdana"/>
              <a:ea typeface="Verdana"/>
              <a:cs typeface="Verdana"/>
              <a:sym typeface="Verdana"/>
            </a:endParaRPr>
          </a:p>
        </p:txBody>
      </p:sp>
      <p:sp>
        <p:nvSpPr>
          <p:cNvPr id="35" name="Google Shape;35;p6"/>
          <p:cNvSpPr txBox="1"/>
          <p:nvPr/>
        </p:nvSpPr>
        <p:spPr>
          <a:xfrm>
            <a:off x="3381533" y="4556386"/>
            <a:ext cx="5250900" cy="2538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200">
                <a:solidFill>
                  <a:srgbClr val="FFFFFF"/>
                </a:solidFill>
                <a:latin typeface="Verdana"/>
                <a:ea typeface="Verdana"/>
                <a:cs typeface="Verdana"/>
                <a:sym typeface="Verdana"/>
              </a:rPr>
              <a:t>School of Electrical Engineering and Computer Science</a:t>
            </a:r>
            <a:endParaRPr sz="1200">
              <a:solidFill>
                <a:srgbClr val="FFFFFF"/>
              </a:solidFill>
              <a:latin typeface="Verdana"/>
              <a:ea typeface="Verdana"/>
              <a:cs typeface="Verdana"/>
              <a:sym typeface="Verdana"/>
            </a:endParaRPr>
          </a:p>
        </p:txBody>
      </p:sp>
      <p:cxnSp>
        <p:nvCxnSpPr>
          <p:cNvPr id="36" name="Google Shape;36;p6"/>
          <p:cNvCxnSpPr/>
          <p:nvPr/>
        </p:nvCxnSpPr>
        <p:spPr>
          <a:xfrm>
            <a:off x="589804" y="4520539"/>
            <a:ext cx="7968900" cy="0"/>
          </a:xfrm>
          <a:prstGeom prst="straightConnector1">
            <a:avLst/>
          </a:prstGeom>
          <a:noFill/>
          <a:ln cap="flat" cmpd="sng" w="25400">
            <a:solidFill>
              <a:schemeClr val="lt1"/>
            </a:solidFill>
            <a:prstDash val="solid"/>
            <a:round/>
            <a:headEnd len="sm" w="sm" type="none"/>
            <a:tailEnd len="sm" w="sm" type="none"/>
          </a:ln>
        </p:spPr>
      </p:cxnSp>
      <p:pic>
        <p:nvPicPr>
          <p:cNvPr descr="OSU_vertical_2C_W_over_B.eps" id="37" name="Google Shape;37;p6"/>
          <p:cNvPicPr preferRelativeResize="0"/>
          <p:nvPr/>
        </p:nvPicPr>
        <p:blipFill rotWithShape="1">
          <a:blip r:embed="rId2">
            <a:alphaModFix/>
          </a:blip>
          <a:srcRect b="0" l="0" r="0" t="0"/>
          <a:stretch/>
        </p:blipFill>
        <p:spPr>
          <a:xfrm>
            <a:off x="3839321" y="350938"/>
            <a:ext cx="1464979" cy="15430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38" name="Shape 38"/>
        <p:cNvGrpSpPr/>
        <p:nvPr/>
      </p:nvGrpSpPr>
      <p:grpSpPr>
        <a:xfrm>
          <a:off x="0" y="0"/>
          <a:ext cx="0" cy="0"/>
          <a:chOff x="0" y="0"/>
          <a:chExt cx="0" cy="0"/>
        </a:xfrm>
      </p:grpSpPr>
      <p:sp>
        <p:nvSpPr>
          <p:cNvPr id="39" name="Google Shape;39;p7"/>
          <p:cNvSpPr txBox="1"/>
          <p:nvPr>
            <p:ph type="title"/>
          </p:nvPr>
        </p:nvSpPr>
        <p:spPr>
          <a:xfrm>
            <a:off x="684913" y="938134"/>
            <a:ext cx="7774200" cy="8949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DC4400"/>
              </a:buClr>
              <a:buSzPts val="3300"/>
              <a:buFont typeface="Impact"/>
              <a:buChar char="●"/>
              <a:defRPr>
                <a:solidFill>
                  <a:srgbClr val="DC44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684913" y="1832969"/>
            <a:ext cx="7774200" cy="2761800"/>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a:lvl1pPr>
            <a:lvl2pPr indent="-361950" lvl="1" marL="914400" algn="l">
              <a:spcBef>
                <a:spcPts val="400"/>
              </a:spcBef>
              <a:spcAft>
                <a:spcPts val="0"/>
              </a:spcAft>
              <a:buClr>
                <a:schemeClr val="dk1"/>
              </a:buClr>
              <a:buSzPts val="2100"/>
              <a:buChar char="○"/>
              <a:defRPr/>
            </a:lvl2pPr>
            <a:lvl3pPr indent="-342900" lvl="2" marL="1371600" algn="l">
              <a:spcBef>
                <a:spcPts val="400"/>
              </a:spcBef>
              <a:spcAft>
                <a:spcPts val="0"/>
              </a:spcAft>
              <a:buClr>
                <a:schemeClr val="dk1"/>
              </a:buClr>
              <a:buSzPts val="1800"/>
              <a:buChar char="■"/>
              <a:defRPr/>
            </a:lvl3pPr>
            <a:lvl4pPr indent="-323850" lvl="3" marL="1828800" algn="l">
              <a:spcBef>
                <a:spcPts val="300"/>
              </a:spcBef>
              <a:spcAft>
                <a:spcPts val="0"/>
              </a:spcAft>
              <a:buClr>
                <a:schemeClr val="dk1"/>
              </a:buClr>
              <a:buSzPts val="1500"/>
              <a:buChar char="●"/>
              <a:defRPr/>
            </a:lvl4pPr>
            <a:lvl5pPr indent="-323850" lvl="4" marL="2286000" algn="l">
              <a:spcBef>
                <a:spcPts val="300"/>
              </a:spcBef>
              <a:spcAft>
                <a:spcPts val="0"/>
              </a:spcAft>
              <a:buClr>
                <a:schemeClr val="dk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1" name="Google Shape;41;p7"/>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Verdana"/>
                <a:ea typeface="Verdana"/>
                <a:cs typeface="Verdana"/>
                <a:sym typeface="Verdana"/>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2" name="Google Shape;42;p7"/>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Verdana"/>
                <a:ea typeface="Verdana"/>
                <a:cs typeface="Verdana"/>
                <a:sym typeface="Verdana"/>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3" name="Google Shape;43;p7"/>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algn="l">
              <a:spcBef>
                <a:spcPts val="0"/>
              </a:spcBef>
              <a:buNone/>
              <a:defRPr sz="1400">
                <a:solidFill>
                  <a:schemeClr val="dk1"/>
                </a:solidFill>
                <a:latin typeface="Verdana"/>
                <a:ea typeface="Verdana"/>
                <a:cs typeface="Verdana"/>
                <a:sym typeface="Verdana"/>
              </a:defRPr>
            </a:lvl1pPr>
            <a:lvl2pPr indent="0" lvl="1" marL="0" marR="0" algn="l">
              <a:spcBef>
                <a:spcPts val="0"/>
              </a:spcBef>
              <a:buNone/>
              <a:defRPr sz="1400">
                <a:solidFill>
                  <a:schemeClr val="dk1"/>
                </a:solidFill>
                <a:latin typeface="Verdana"/>
                <a:ea typeface="Verdana"/>
                <a:cs typeface="Verdana"/>
                <a:sym typeface="Verdana"/>
              </a:defRPr>
            </a:lvl2pPr>
            <a:lvl3pPr indent="0" lvl="2" marL="0" marR="0" algn="l">
              <a:spcBef>
                <a:spcPts val="0"/>
              </a:spcBef>
              <a:buNone/>
              <a:defRPr sz="1400">
                <a:solidFill>
                  <a:schemeClr val="dk1"/>
                </a:solidFill>
                <a:latin typeface="Verdana"/>
                <a:ea typeface="Verdana"/>
                <a:cs typeface="Verdana"/>
                <a:sym typeface="Verdana"/>
              </a:defRPr>
            </a:lvl3pPr>
            <a:lvl4pPr indent="0" lvl="3" marL="0" marR="0" algn="l">
              <a:spcBef>
                <a:spcPts val="0"/>
              </a:spcBef>
              <a:buNone/>
              <a:defRPr sz="1400">
                <a:solidFill>
                  <a:schemeClr val="dk1"/>
                </a:solidFill>
                <a:latin typeface="Verdana"/>
                <a:ea typeface="Verdana"/>
                <a:cs typeface="Verdana"/>
                <a:sym typeface="Verdana"/>
              </a:defRPr>
            </a:lvl4pPr>
            <a:lvl5pPr indent="0" lvl="4" marL="0" marR="0" algn="l">
              <a:spcBef>
                <a:spcPts val="0"/>
              </a:spcBef>
              <a:buNone/>
              <a:defRPr sz="1400">
                <a:solidFill>
                  <a:schemeClr val="dk1"/>
                </a:solidFill>
                <a:latin typeface="Verdana"/>
                <a:ea typeface="Verdana"/>
                <a:cs typeface="Verdana"/>
                <a:sym typeface="Verdana"/>
              </a:defRPr>
            </a:lvl5pPr>
            <a:lvl6pPr indent="0" lvl="5" marL="0" marR="0" algn="l">
              <a:spcBef>
                <a:spcPts val="0"/>
              </a:spcBef>
              <a:buNone/>
              <a:defRPr sz="1400">
                <a:solidFill>
                  <a:schemeClr val="dk1"/>
                </a:solidFill>
                <a:latin typeface="Verdana"/>
                <a:ea typeface="Verdana"/>
                <a:cs typeface="Verdana"/>
                <a:sym typeface="Verdana"/>
              </a:defRPr>
            </a:lvl6pPr>
            <a:lvl7pPr indent="0" lvl="6" marL="0" marR="0" algn="l">
              <a:spcBef>
                <a:spcPts val="0"/>
              </a:spcBef>
              <a:buNone/>
              <a:defRPr sz="1400">
                <a:solidFill>
                  <a:schemeClr val="dk1"/>
                </a:solidFill>
                <a:latin typeface="Verdana"/>
                <a:ea typeface="Verdana"/>
                <a:cs typeface="Verdana"/>
                <a:sym typeface="Verdana"/>
              </a:defRPr>
            </a:lvl7pPr>
            <a:lvl8pPr indent="0" lvl="7" marL="0" marR="0" algn="l">
              <a:spcBef>
                <a:spcPts val="0"/>
              </a:spcBef>
              <a:buNone/>
              <a:defRPr sz="1400">
                <a:solidFill>
                  <a:schemeClr val="dk1"/>
                </a:solidFill>
                <a:latin typeface="Verdana"/>
                <a:ea typeface="Verdana"/>
                <a:cs typeface="Verdana"/>
                <a:sym typeface="Verdana"/>
              </a:defRPr>
            </a:lvl8pPr>
            <a:lvl9pPr indent="0" lvl="8" marL="0" marR="0" algn="l">
              <a:spcBef>
                <a:spcPts val="0"/>
              </a:spcBef>
              <a:buNone/>
              <a:defRPr sz="1400">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pic>
        <p:nvPicPr>
          <p:cNvPr descr="OSU_COE_horizontal_2C_O_over_B.eps" id="44" name="Google Shape;44;p7"/>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ctrTitle"/>
          </p:nvPr>
        </p:nvSpPr>
        <p:spPr>
          <a:xfrm>
            <a:off x="685800" y="2232876"/>
            <a:ext cx="7772400" cy="99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3040"/>
              <a:t>CS46x: Senior Software Engineering Project</a:t>
            </a:r>
            <a:endParaRPr sz="3040"/>
          </a:p>
          <a:p>
            <a:pPr indent="0" lvl="0" marL="0" rtl="0" algn="ctr">
              <a:spcBef>
                <a:spcPts val="0"/>
              </a:spcBef>
              <a:spcAft>
                <a:spcPts val="0"/>
              </a:spcAft>
              <a:buSzPts val="990"/>
              <a:buNone/>
            </a:pPr>
            <a:r>
              <a:t/>
            </a:r>
            <a:endParaRPr sz="839"/>
          </a:p>
          <a:p>
            <a:pPr indent="0" lvl="0" marL="0" rtl="0" algn="ctr">
              <a:spcBef>
                <a:spcPts val="0"/>
              </a:spcBef>
              <a:spcAft>
                <a:spcPts val="0"/>
              </a:spcAft>
              <a:buSzPts val="990"/>
              <a:buNone/>
            </a:pPr>
            <a:r>
              <a:rPr lang="en" sz="3040"/>
              <a:t>A </a:t>
            </a:r>
            <a:r>
              <a:rPr lang="en" sz="3040"/>
              <a:t>Web-Based Tool for Task-Delineated, AI-Assisted Assignments</a:t>
            </a:r>
            <a:endParaRPr sz="3040"/>
          </a:p>
        </p:txBody>
      </p:sp>
      <p:sp>
        <p:nvSpPr>
          <p:cNvPr id="50" name="Google Shape;50;p8"/>
          <p:cNvSpPr txBox="1"/>
          <p:nvPr>
            <p:ph idx="1" type="subTitle"/>
          </p:nvPr>
        </p:nvSpPr>
        <p:spPr>
          <a:xfrm>
            <a:off x="1371600" y="3467457"/>
            <a:ext cx="6400800" cy="996000"/>
          </a:xfrm>
          <a:prstGeom prst="rect">
            <a:avLst/>
          </a:prstGeom>
        </p:spPr>
        <p:txBody>
          <a:bodyPr anchorCtr="0" anchor="t" bIns="34275" lIns="68575" spcFirstLastPara="1" rIns="68575" wrap="square" tIns="34275">
            <a:normAutofit/>
          </a:bodyPr>
          <a:lstStyle/>
          <a:p>
            <a:pPr indent="0" lvl="0" marL="0" rtl="0" algn="ctr">
              <a:lnSpc>
                <a:spcPct val="100000"/>
              </a:lnSpc>
              <a:spcBef>
                <a:spcPts val="0"/>
              </a:spcBef>
              <a:spcAft>
                <a:spcPts val="0"/>
              </a:spcAft>
              <a:buSzPts val="852"/>
              <a:buNone/>
            </a:pPr>
            <a:r>
              <a:t/>
            </a:r>
            <a:endParaRPr sz="1890">
              <a:solidFill>
                <a:schemeClr val="lt1"/>
              </a:solidFill>
              <a:latin typeface="Impact"/>
              <a:ea typeface="Impact"/>
              <a:cs typeface="Impact"/>
              <a:sym typeface="Impact"/>
            </a:endParaRPr>
          </a:p>
          <a:p>
            <a:pPr indent="0" lvl="0" marL="0" rtl="0" algn="ctr">
              <a:lnSpc>
                <a:spcPct val="100000"/>
              </a:lnSpc>
              <a:spcBef>
                <a:spcPts val="0"/>
              </a:spcBef>
              <a:spcAft>
                <a:spcPts val="0"/>
              </a:spcAft>
              <a:buSzPts val="852"/>
              <a:buNone/>
            </a:pPr>
            <a:r>
              <a:rPr lang="en" sz="1890">
                <a:solidFill>
                  <a:schemeClr val="lt1"/>
                </a:solidFill>
                <a:latin typeface="Impact"/>
                <a:ea typeface="Impact"/>
                <a:cs typeface="Impact"/>
                <a:sym typeface="Impact"/>
              </a:rPr>
              <a:t>Group </a:t>
            </a:r>
            <a:r>
              <a:rPr lang="en" sz="1890">
                <a:solidFill>
                  <a:schemeClr val="lt1"/>
                </a:solidFill>
                <a:latin typeface="Impact"/>
                <a:ea typeface="Impact"/>
                <a:cs typeface="Impact"/>
                <a:sym typeface="Impact"/>
              </a:rPr>
              <a:t>28:</a:t>
            </a:r>
            <a:endParaRPr sz="1890">
              <a:solidFill>
                <a:schemeClr val="lt1"/>
              </a:solidFill>
              <a:latin typeface="Impact"/>
              <a:ea typeface="Impact"/>
              <a:cs typeface="Impact"/>
              <a:sym typeface="Impact"/>
            </a:endParaRPr>
          </a:p>
          <a:p>
            <a:pPr indent="0" lvl="0" marL="0" rtl="0" algn="ctr">
              <a:lnSpc>
                <a:spcPct val="100000"/>
              </a:lnSpc>
              <a:spcBef>
                <a:spcPts val="0"/>
              </a:spcBef>
              <a:spcAft>
                <a:spcPts val="0"/>
              </a:spcAft>
              <a:buClr>
                <a:schemeClr val="dk1"/>
              </a:buClr>
              <a:buSzPts val="852"/>
              <a:buFont typeface="Arial"/>
              <a:buNone/>
            </a:pPr>
            <a:r>
              <a:rPr lang="en" sz="1890">
                <a:solidFill>
                  <a:schemeClr val="lt1"/>
                </a:solidFill>
                <a:latin typeface="Impact"/>
                <a:ea typeface="Impact"/>
                <a:cs typeface="Impact"/>
                <a:sym typeface="Impact"/>
              </a:rPr>
              <a:t>Oliver Zhou, Ethan Lu, Trent Matsumura, Sai Anand, Collin Kimball</a:t>
            </a:r>
            <a:endParaRPr sz="72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Components</a:t>
            </a:r>
            <a:endParaRPr sz="3200">
              <a:latin typeface="Impact"/>
              <a:ea typeface="Impact"/>
              <a:cs typeface="Impact"/>
              <a:sym typeface="Impact"/>
            </a:endParaRPr>
          </a:p>
        </p:txBody>
      </p:sp>
      <p:sp>
        <p:nvSpPr>
          <p:cNvPr id="108" name="Google Shape;108;p17"/>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Core Components:</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Frontend</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User Interface: Collects inputs and displays outputs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Backend</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Handles internal logic of the web-page</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Includes part of API processing for AI components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AI </a:t>
            </a:r>
            <a:r>
              <a:rPr lang="en" sz="1600">
                <a:latin typeface="Calibri"/>
                <a:ea typeface="Calibri"/>
                <a:cs typeface="Calibri"/>
                <a:sym typeface="Calibri"/>
              </a:rPr>
              <a:t>Components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Handles API requests with AI model</a:t>
            </a:r>
            <a:endParaRPr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Mockups</a:t>
            </a:r>
            <a:endParaRPr sz="3200">
              <a:latin typeface="Impact"/>
              <a:ea typeface="Impact"/>
              <a:cs typeface="Impact"/>
              <a:sym typeface="Impact"/>
            </a:endParaRPr>
          </a:p>
        </p:txBody>
      </p:sp>
      <p:sp>
        <p:nvSpPr>
          <p:cNvPr id="114" name="Google Shape;114;p18"/>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Assignment Creation Page									AI Helper Bot</a:t>
            </a:r>
            <a:endParaRPr sz="1600">
              <a:latin typeface="Calibri"/>
              <a:ea typeface="Calibri"/>
              <a:cs typeface="Calibri"/>
              <a:sym typeface="Calibri"/>
            </a:endParaRPr>
          </a:p>
        </p:txBody>
      </p:sp>
      <p:pic>
        <p:nvPicPr>
          <p:cNvPr id="115" name="Google Shape;115;p18"/>
          <p:cNvPicPr preferRelativeResize="0"/>
          <p:nvPr/>
        </p:nvPicPr>
        <p:blipFill>
          <a:blip r:embed="rId3">
            <a:alphaModFix/>
          </a:blip>
          <a:stretch>
            <a:fillRect/>
          </a:stretch>
        </p:blipFill>
        <p:spPr>
          <a:xfrm>
            <a:off x="684925" y="2243375"/>
            <a:ext cx="4214000" cy="2586475"/>
          </a:xfrm>
          <a:prstGeom prst="rect">
            <a:avLst/>
          </a:prstGeom>
          <a:noFill/>
          <a:ln>
            <a:noFill/>
          </a:ln>
        </p:spPr>
      </p:pic>
      <p:pic>
        <p:nvPicPr>
          <p:cNvPr id="116" name="Google Shape;116;p18"/>
          <p:cNvPicPr preferRelativeResize="0"/>
          <p:nvPr/>
        </p:nvPicPr>
        <p:blipFill>
          <a:blip r:embed="rId4">
            <a:alphaModFix/>
          </a:blip>
          <a:stretch>
            <a:fillRect/>
          </a:stretch>
        </p:blipFill>
        <p:spPr>
          <a:xfrm>
            <a:off x="6484475" y="2496225"/>
            <a:ext cx="1704975" cy="233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Accessibility</a:t>
            </a:r>
            <a:endParaRPr sz="3200">
              <a:latin typeface="Impact"/>
              <a:ea typeface="Impact"/>
              <a:cs typeface="Impact"/>
              <a:sym typeface="Impact"/>
            </a:endParaRPr>
          </a:p>
        </p:txBody>
      </p:sp>
      <p:sp>
        <p:nvSpPr>
          <p:cNvPr id="122" name="Google Shape;122;p19"/>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Inclusive and Accessible design is crucial for our project because education should be for everyone, and we need to </a:t>
            </a:r>
            <a:r>
              <a:rPr lang="en" sz="1600">
                <a:latin typeface="Calibri"/>
                <a:ea typeface="Calibri"/>
                <a:cs typeface="Calibri"/>
                <a:sym typeface="Calibri"/>
              </a:rPr>
              <a:t>accommodate</a:t>
            </a:r>
            <a:r>
              <a:rPr lang="en" sz="1600">
                <a:latin typeface="Calibri"/>
                <a:ea typeface="Calibri"/>
                <a:cs typeface="Calibri"/>
                <a:sym typeface="Calibri"/>
              </a:rPr>
              <a:t> for people with disabilities or ESL.</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Considerations in our design process:</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Options for different reader stylings (i.e. font size, color)</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Adhering</a:t>
            </a:r>
            <a:r>
              <a:rPr lang="en" sz="1600">
                <a:latin typeface="Calibri"/>
                <a:ea typeface="Calibri"/>
                <a:cs typeface="Calibri"/>
                <a:sym typeface="Calibri"/>
              </a:rPr>
              <a:t> to language guidelines and using understandable language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Basic language options for languages other than English</a:t>
            </a:r>
            <a:endParaRPr sz="1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Mockups</a:t>
            </a:r>
            <a:endParaRPr sz="3200">
              <a:latin typeface="Impact"/>
              <a:ea typeface="Impact"/>
              <a:cs typeface="Impact"/>
              <a:sym typeface="Impact"/>
            </a:endParaRPr>
          </a:p>
        </p:txBody>
      </p:sp>
      <p:pic>
        <p:nvPicPr>
          <p:cNvPr id="128" name="Google Shape;128;p20"/>
          <p:cNvPicPr preferRelativeResize="0"/>
          <p:nvPr/>
        </p:nvPicPr>
        <p:blipFill>
          <a:blip r:embed="rId3">
            <a:alphaModFix/>
          </a:blip>
          <a:stretch>
            <a:fillRect/>
          </a:stretch>
        </p:blipFill>
        <p:spPr>
          <a:xfrm>
            <a:off x="209025" y="1923738"/>
            <a:ext cx="4362975" cy="2451298"/>
          </a:xfrm>
          <a:prstGeom prst="rect">
            <a:avLst/>
          </a:prstGeom>
          <a:noFill/>
          <a:ln>
            <a:noFill/>
          </a:ln>
        </p:spPr>
      </p:pic>
      <p:pic>
        <p:nvPicPr>
          <p:cNvPr id="129" name="Google Shape;129;p20"/>
          <p:cNvPicPr preferRelativeResize="0"/>
          <p:nvPr/>
        </p:nvPicPr>
        <p:blipFill>
          <a:blip r:embed="rId4">
            <a:alphaModFix/>
          </a:blip>
          <a:stretch>
            <a:fillRect/>
          </a:stretch>
        </p:blipFill>
        <p:spPr>
          <a:xfrm>
            <a:off x="4622325" y="1927750"/>
            <a:ext cx="4362976" cy="244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Mockups (cont)</a:t>
            </a:r>
            <a:endParaRPr sz="3200">
              <a:latin typeface="Impact"/>
              <a:ea typeface="Impact"/>
              <a:cs typeface="Impact"/>
              <a:sym typeface="Impact"/>
            </a:endParaRPr>
          </a:p>
        </p:txBody>
      </p:sp>
      <p:pic>
        <p:nvPicPr>
          <p:cNvPr id="135" name="Google Shape;135;p21"/>
          <p:cNvPicPr preferRelativeResize="0"/>
          <p:nvPr/>
        </p:nvPicPr>
        <p:blipFill>
          <a:blip r:embed="rId3">
            <a:alphaModFix/>
          </a:blip>
          <a:stretch>
            <a:fillRect/>
          </a:stretch>
        </p:blipFill>
        <p:spPr>
          <a:xfrm>
            <a:off x="1923875" y="1833025"/>
            <a:ext cx="5153800" cy="301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Mockups </a:t>
            </a:r>
            <a:r>
              <a:rPr lang="en" sz="3200">
                <a:latin typeface="Impact"/>
                <a:ea typeface="Impact"/>
                <a:cs typeface="Impact"/>
                <a:sym typeface="Impact"/>
              </a:rPr>
              <a:t>(cont)</a:t>
            </a:r>
            <a:endParaRPr sz="3200">
              <a:latin typeface="Impact"/>
              <a:ea typeface="Impact"/>
              <a:cs typeface="Impact"/>
              <a:sym typeface="Impact"/>
            </a:endParaRPr>
          </a:p>
        </p:txBody>
      </p:sp>
      <p:pic>
        <p:nvPicPr>
          <p:cNvPr id="141" name="Google Shape;141;p22"/>
          <p:cNvPicPr preferRelativeResize="0"/>
          <p:nvPr/>
        </p:nvPicPr>
        <p:blipFill>
          <a:blip r:embed="rId3">
            <a:alphaModFix/>
          </a:blip>
          <a:stretch>
            <a:fillRect/>
          </a:stretch>
        </p:blipFill>
        <p:spPr>
          <a:xfrm>
            <a:off x="180975" y="1873800"/>
            <a:ext cx="4441650" cy="2478575"/>
          </a:xfrm>
          <a:prstGeom prst="rect">
            <a:avLst/>
          </a:prstGeom>
          <a:noFill/>
          <a:ln>
            <a:noFill/>
          </a:ln>
        </p:spPr>
      </p:pic>
      <p:pic>
        <p:nvPicPr>
          <p:cNvPr id="142" name="Google Shape;142;p22"/>
          <p:cNvPicPr preferRelativeResize="0"/>
          <p:nvPr/>
        </p:nvPicPr>
        <p:blipFill>
          <a:blip r:embed="rId4">
            <a:alphaModFix/>
          </a:blip>
          <a:stretch>
            <a:fillRect/>
          </a:stretch>
        </p:blipFill>
        <p:spPr>
          <a:xfrm>
            <a:off x="4685525" y="1900774"/>
            <a:ext cx="4286224" cy="242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Mockups </a:t>
            </a:r>
            <a:r>
              <a:rPr lang="en" sz="3200">
                <a:latin typeface="Impact"/>
                <a:ea typeface="Impact"/>
                <a:cs typeface="Impact"/>
                <a:sym typeface="Impact"/>
              </a:rPr>
              <a:t>(cont)</a:t>
            </a:r>
            <a:endParaRPr sz="3200">
              <a:latin typeface="Impact"/>
              <a:ea typeface="Impact"/>
              <a:cs typeface="Impact"/>
              <a:sym typeface="Impact"/>
            </a:endParaRPr>
          </a:p>
        </p:txBody>
      </p:sp>
      <p:pic>
        <p:nvPicPr>
          <p:cNvPr id="148" name="Google Shape;148;p23"/>
          <p:cNvPicPr preferRelativeResize="0"/>
          <p:nvPr/>
        </p:nvPicPr>
        <p:blipFill>
          <a:blip r:embed="rId3">
            <a:alphaModFix/>
          </a:blip>
          <a:stretch>
            <a:fillRect/>
          </a:stretch>
        </p:blipFill>
        <p:spPr>
          <a:xfrm>
            <a:off x="1815850" y="1766300"/>
            <a:ext cx="5512350" cy="310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684913" y="2183809"/>
            <a:ext cx="7774200" cy="8949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sz="3200">
                <a:latin typeface="Impact"/>
                <a:ea typeface="Impact"/>
                <a:cs typeface="Impact"/>
                <a:sym typeface="Impact"/>
              </a:rPr>
              <a:t>Demo</a:t>
            </a:r>
            <a:endParaRPr sz="3200">
              <a:latin typeface="Impact"/>
              <a:ea typeface="Impact"/>
              <a:cs typeface="Impact"/>
              <a:sym typeface="Impact"/>
            </a:endParaRPr>
          </a:p>
        </p:txBody>
      </p:sp>
      <p:sp>
        <p:nvSpPr>
          <p:cNvPr id="154" name="Google Shape;154;p24"/>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t/>
            </a:r>
            <a:endParaRPr sz="16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Reflection</a:t>
            </a:r>
            <a:endParaRPr sz="3200">
              <a:latin typeface="Impact"/>
              <a:ea typeface="Impact"/>
              <a:cs typeface="Impact"/>
              <a:sym typeface="Impact"/>
            </a:endParaRPr>
          </a:p>
        </p:txBody>
      </p:sp>
      <p:sp>
        <p:nvSpPr>
          <p:cNvPr id="160" name="Google Shape;160;p25"/>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Communication</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We are still </a:t>
            </a:r>
            <a:r>
              <a:rPr lang="en" sz="1600">
                <a:latin typeface="Calibri"/>
                <a:ea typeface="Calibri"/>
                <a:cs typeface="Calibri"/>
                <a:sym typeface="Calibri"/>
              </a:rPr>
              <a:t>getting</a:t>
            </a:r>
            <a:r>
              <a:rPr lang="en" sz="1600">
                <a:latin typeface="Calibri"/>
                <a:ea typeface="Calibri"/>
                <a:cs typeface="Calibri"/>
                <a:sym typeface="Calibri"/>
              </a:rPr>
              <a:t> used to working together as a team in a more formal project setting. We address communication issues by setting up our team charter comprehensively.</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Deciding on Design and Conflicting Ideas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We overcame disagreements by </a:t>
            </a:r>
            <a:r>
              <a:rPr lang="en" sz="1600">
                <a:latin typeface="Calibri"/>
                <a:ea typeface="Calibri"/>
                <a:cs typeface="Calibri"/>
                <a:sym typeface="Calibri"/>
              </a:rPr>
              <a:t>referring</a:t>
            </a:r>
            <a:r>
              <a:rPr lang="en" sz="1600">
                <a:latin typeface="Calibri"/>
                <a:ea typeface="Calibri"/>
                <a:cs typeface="Calibri"/>
                <a:sym typeface="Calibri"/>
              </a:rPr>
              <a:t> to our project mentor for guidance, and doing </a:t>
            </a:r>
            <a:r>
              <a:rPr lang="en" sz="1600">
                <a:latin typeface="Calibri"/>
                <a:ea typeface="Calibri"/>
                <a:cs typeface="Calibri"/>
                <a:sym typeface="Calibri"/>
              </a:rPr>
              <a:t>activities</a:t>
            </a:r>
            <a:r>
              <a:rPr lang="en" sz="1600">
                <a:latin typeface="Calibri"/>
                <a:ea typeface="Calibri"/>
                <a:cs typeface="Calibri"/>
                <a:sym typeface="Calibri"/>
              </a:rPr>
              <a:t>/research to come to better decisions.</a:t>
            </a:r>
            <a:endParaRPr sz="16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Conclusion</a:t>
            </a:r>
            <a:endParaRPr sz="3200">
              <a:latin typeface="Impact"/>
              <a:ea typeface="Impact"/>
              <a:cs typeface="Impact"/>
              <a:sym typeface="Impact"/>
            </a:endParaRPr>
          </a:p>
        </p:txBody>
      </p:sp>
      <p:sp>
        <p:nvSpPr>
          <p:cNvPr id="166" name="Google Shape;166;p26"/>
          <p:cNvSpPr txBox="1"/>
          <p:nvPr>
            <p:ph idx="1" type="body"/>
          </p:nvPr>
        </p:nvSpPr>
        <p:spPr>
          <a:xfrm>
            <a:off x="684913" y="1832969"/>
            <a:ext cx="7774200" cy="27618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sz="1600">
                <a:solidFill>
                  <a:schemeClr val="dk1"/>
                </a:solidFill>
                <a:latin typeface="Calibri"/>
                <a:ea typeface="Calibri"/>
                <a:cs typeface="Calibri"/>
                <a:sym typeface="Calibri"/>
              </a:rPr>
              <a:t>Feedback</a:t>
            </a:r>
            <a:endParaRPr sz="1600">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rPr lang="en">
                <a:solidFill>
                  <a:schemeClr val="dk1"/>
                </a:solidFill>
                <a:latin typeface="Calibri"/>
                <a:ea typeface="Calibri"/>
                <a:cs typeface="Calibri"/>
                <a:sym typeface="Calibri"/>
              </a:rPr>
              <a:t>We will continue to focus on implementing our project alongside our project mentor to make sure his concerns are addressed.</a:t>
            </a:r>
            <a:endParaRPr>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rPr lang="en" sz="1600">
                <a:solidFill>
                  <a:schemeClr val="dk1"/>
                </a:solidFill>
                <a:latin typeface="Calibri"/>
                <a:ea typeface="Calibri"/>
                <a:cs typeface="Calibri"/>
                <a:sym typeface="Calibri"/>
              </a:rPr>
              <a:t>Results</a:t>
            </a:r>
            <a:endParaRPr sz="1600">
              <a:solidFill>
                <a:schemeClr val="dk1"/>
              </a:solidFill>
              <a:latin typeface="Calibri"/>
              <a:ea typeface="Calibri"/>
              <a:cs typeface="Calibri"/>
              <a:sym typeface="Calibri"/>
            </a:endParaRPr>
          </a:p>
          <a:p>
            <a:pPr indent="0" lvl="0" marL="0" rtl="0" algn="l">
              <a:spcBef>
                <a:spcPts val="500"/>
              </a:spcBef>
              <a:spcAft>
                <a:spcPts val="0"/>
              </a:spcAft>
              <a:buNone/>
            </a:pPr>
            <a:r>
              <a:rPr lang="en">
                <a:solidFill>
                  <a:schemeClr val="dk1"/>
                </a:solidFill>
                <a:latin typeface="Calibri"/>
                <a:ea typeface="Calibri"/>
                <a:cs typeface="Calibri"/>
                <a:sym typeface="Calibri"/>
              </a:rPr>
              <a:t>Our demo currently has the basic framework and navigation finished. The core functionality for the requirements which address our issue are not completed. Functionality of these features will develop gradually in winter.</a:t>
            </a:r>
            <a:endParaRPr>
              <a:solidFill>
                <a:schemeClr val="dk1"/>
              </a:solidFill>
              <a:latin typeface="Calibri"/>
              <a:ea typeface="Calibri"/>
              <a:cs typeface="Calibri"/>
              <a:sym typeface="Calibri"/>
            </a:endParaRPr>
          </a:p>
          <a:p>
            <a:pPr indent="0" lvl="0" marL="0" rtl="0" algn="l">
              <a:spcBef>
                <a:spcPts val="500"/>
              </a:spcBef>
              <a:spcAft>
                <a:spcPts val="0"/>
              </a:spcAft>
              <a:buNone/>
            </a:pPr>
            <a:r>
              <a:t/>
            </a:r>
            <a:endParaRPr>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Where do we go from here?</a:t>
            </a:r>
            <a:endParaRPr sz="1600">
              <a:latin typeface="Calibri"/>
              <a:ea typeface="Calibri"/>
              <a:cs typeface="Calibri"/>
              <a:sym typeface="Calibri"/>
            </a:endParaRPr>
          </a:p>
          <a:p>
            <a:pPr indent="0" lvl="0" marL="0" rtl="0" algn="l">
              <a:spcBef>
                <a:spcPts val="500"/>
              </a:spcBef>
              <a:spcAft>
                <a:spcPts val="0"/>
              </a:spcAft>
              <a:buNone/>
            </a:pPr>
            <a:r>
              <a:rPr lang="en">
                <a:latin typeface="Calibri"/>
                <a:ea typeface="Calibri"/>
                <a:cs typeface="Calibri"/>
                <a:sym typeface="Calibri"/>
              </a:rPr>
              <a:t>Continue to implement features which meet assignment organization and AI requirements – both functional and non-functional.</a:t>
            </a:r>
            <a:endParaRPr>
              <a:latin typeface="Calibri"/>
              <a:ea typeface="Calibri"/>
              <a:cs typeface="Calibri"/>
              <a:sym typeface="Calibri"/>
            </a:endParaRPr>
          </a:p>
          <a:p>
            <a:pPr indent="0" lvl="0" marL="0" rtl="0" algn="l">
              <a:spcBef>
                <a:spcPts val="500"/>
              </a:spcBef>
              <a:spcAft>
                <a:spcPts val="0"/>
              </a:spcAft>
              <a:buNone/>
            </a:pPr>
            <a:r>
              <a:t/>
            </a:r>
            <a:endParaRPr>
              <a:latin typeface="Calibri"/>
              <a:ea typeface="Calibri"/>
              <a:cs typeface="Calibri"/>
              <a:sym typeface="Calibri"/>
            </a:endParaRPr>
          </a:p>
          <a:p>
            <a:pPr indent="0" lvl="0" marL="0" rtl="0" algn="l">
              <a:spcBef>
                <a:spcPts val="500"/>
              </a:spcBef>
              <a:spcAft>
                <a:spcPts val="0"/>
              </a:spcAft>
              <a:buNone/>
            </a:pPr>
            <a:r>
              <a:t/>
            </a:r>
            <a:endParaRPr>
              <a:latin typeface="Calibri"/>
              <a:ea typeface="Calibri"/>
              <a:cs typeface="Calibri"/>
              <a:sym typeface="Calibri"/>
            </a:endParaRPr>
          </a:p>
          <a:p>
            <a:pPr indent="0" lvl="0" marL="0" rtl="0" algn="l">
              <a:spcBef>
                <a:spcPts val="50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9"/>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Introduction</a:t>
            </a:r>
            <a:endParaRPr sz="3200">
              <a:latin typeface="Impact"/>
              <a:ea typeface="Impact"/>
              <a:cs typeface="Impact"/>
              <a:sym typeface="Impact"/>
            </a:endParaRPr>
          </a:p>
        </p:txBody>
      </p:sp>
      <p:sp>
        <p:nvSpPr>
          <p:cNvPr id="56" name="Google Shape;56;p9"/>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This project is a website that acts as a more extensively featured Learning Management System, similar to Canvas.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Key Features:</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Task-delineation: Meaning divided </a:t>
            </a:r>
            <a:r>
              <a:rPr lang="en" sz="1600">
                <a:latin typeface="Calibri"/>
                <a:ea typeface="Calibri"/>
                <a:cs typeface="Calibri"/>
                <a:sym typeface="Calibri"/>
              </a:rPr>
              <a:t>tasks which enables complex structures for delivering assignments and tasks to students, allowing “stories.”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AI-integration: Implements AI tools to help instructors develop class content and evaluate student performance, and help students use AI to improve their thought processes.</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ctrTitle"/>
          </p:nvPr>
        </p:nvSpPr>
        <p:spPr>
          <a:xfrm>
            <a:off x="685800" y="2232876"/>
            <a:ext cx="7772400" cy="99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4790"/>
              <a:t>Questions?</a:t>
            </a:r>
            <a:endParaRPr sz="594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ctrTitle"/>
          </p:nvPr>
        </p:nvSpPr>
        <p:spPr>
          <a:xfrm>
            <a:off x="685800" y="2232876"/>
            <a:ext cx="7772400" cy="99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4790"/>
              <a:t>Thank You!</a:t>
            </a:r>
            <a:endParaRPr sz="59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The Problem</a:t>
            </a:r>
            <a:endParaRPr sz="3200">
              <a:latin typeface="Impact"/>
              <a:ea typeface="Impact"/>
              <a:cs typeface="Impact"/>
              <a:sym typeface="Impact"/>
            </a:endParaRPr>
          </a:p>
        </p:txBody>
      </p:sp>
      <p:sp>
        <p:nvSpPr>
          <p:cNvPr id="62" name="Google Shape;62;p10"/>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Organization:</a:t>
            </a:r>
            <a:endParaRPr sz="1600">
              <a:latin typeface="Calibri"/>
              <a:ea typeface="Calibri"/>
              <a:cs typeface="Calibri"/>
              <a:sym typeface="Calibri"/>
            </a:endParaRPr>
          </a:p>
          <a:p>
            <a:pPr indent="-393700" lvl="0" marL="457200" rtl="0" algn="l">
              <a:spcBef>
                <a:spcPts val="500"/>
              </a:spcBef>
              <a:spcAft>
                <a:spcPts val="0"/>
              </a:spcAft>
              <a:buSzPts val="2600"/>
              <a:buFont typeface="Calibri"/>
              <a:buChar char="-"/>
            </a:pPr>
            <a:r>
              <a:rPr lang="en" sz="1600">
                <a:latin typeface="Calibri"/>
                <a:ea typeface="Calibri"/>
                <a:cs typeface="Calibri"/>
                <a:sym typeface="Calibri"/>
              </a:rPr>
              <a:t>Assignments are limited in their ability to represent complex structures in standard Learning Management Systems i.e. Canvas.</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AI:</a:t>
            </a:r>
            <a:endParaRPr sz="1600">
              <a:latin typeface="Calibri"/>
              <a:ea typeface="Calibri"/>
              <a:cs typeface="Calibri"/>
              <a:sym typeface="Calibri"/>
            </a:endParaRPr>
          </a:p>
          <a:p>
            <a:pPr indent="-393700" lvl="0" marL="457200" rtl="0" algn="l">
              <a:spcBef>
                <a:spcPts val="500"/>
              </a:spcBef>
              <a:spcAft>
                <a:spcPts val="0"/>
              </a:spcAft>
              <a:buSzPts val="2600"/>
              <a:buFont typeface="Calibri"/>
              <a:buChar char="-"/>
            </a:pPr>
            <a:r>
              <a:rPr lang="en" sz="1600">
                <a:latin typeface="Calibri"/>
                <a:ea typeface="Calibri"/>
                <a:cs typeface="Calibri"/>
                <a:sym typeface="Calibri"/>
              </a:rPr>
              <a:t>Students are </a:t>
            </a:r>
            <a:r>
              <a:rPr lang="en" sz="1600">
                <a:latin typeface="Calibri"/>
                <a:ea typeface="Calibri"/>
                <a:cs typeface="Calibri"/>
                <a:sym typeface="Calibri"/>
              </a:rPr>
              <a:t>encouraged or incentivized to use AI tools to quickly finish assignments, which isn’t productive for improving mental fitness</a:t>
            </a:r>
            <a:endParaRPr sz="1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n" sz="1600">
                <a:latin typeface="Calibri"/>
                <a:ea typeface="Calibri"/>
                <a:cs typeface="Calibri"/>
                <a:sym typeface="Calibri"/>
              </a:rPr>
              <a:t>Punishing AI use does not stamp out the root of the problem, and misses the opportunity to use the technology for our advantage.</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The Solution</a:t>
            </a:r>
            <a:endParaRPr sz="3200">
              <a:latin typeface="Impact"/>
              <a:ea typeface="Impact"/>
              <a:cs typeface="Impact"/>
              <a:sym typeface="Impact"/>
            </a:endParaRPr>
          </a:p>
        </p:txBody>
      </p:sp>
      <p:sp>
        <p:nvSpPr>
          <p:cNvPr id="68" name="Google Shape;68;p11"/>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We propose that we can a develop tool that better organizes assignments and allows them to be represented more comprehensively.</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We also believe that we can use AI to benefit students’ learning and instructors to understand quickly how their students are doing.</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More complex task organization and </a:t>
            </a:r>
            <a:r>
              <a:rPr lang="en" sz="1600">
                <a:latin typeface="Calibri"/>
                <a:ea typeface="Calibri"/>
                <a:cs typeface="Calibri"/>
                <a:sym typeface="Calibri"/>
              </a:rPr>
              <a:t>positive</a:t>
            </a:r>
            <a:r>
              <a:rPr lang="en" sz="1600">
                <a:latin typeface="Calibri"/>
                <a:ea typeface="Calibri"/>
                <a:cs typeface="Calibri"/>
                <a:sym typeface="Calibri"/>
              </a:rPr>
              <a:t> AI implementations will address the two issues in our problem statement.</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Requirements</a:t>
            </a:r>
            <a:endParaRPr sz="3200">
              <a:latin typeface="Impact"/>
              <a:ea typeface="Impact"/>
              <a:cs typeface="Impact"/>
              <a:sym typeface="Impact"/>
            </a:endParaRPr>
          </a:p>
        </p:txBody>
      </p:sp>
      <p:sp>
        <p:nvSpPr>
          <p:cNvPr id="74" name="Google Shape;74;p12"/>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Our Project Mentor, Sanjai, has laid out the key requirements for this project, and we aim to complete them according to his guidance/desires.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Basic Overview:</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Prototype a tool which functions similarly to Canvas, with these features: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Organized assignment </a:t>
            </a:r>
            <a:r>
              <a:rPr lang="en" sz="1600">
                <a:latin typeface="Calibri"/>
                <a:ea typeface="Calibri"/>
                <a:cs typeface="Calibri"/>
                <a:sym typeface="Calibri"/>
              </a:rPr>
              <a:t>structures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AI helper bots for students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AI report generation for instructors</a:t>
            </a:r>
            <a:endParaRPr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Requirements (cont)</a:t>
            </a:r>
            <a:endParaRPr sz="3200">
              <a:latin typeface="Impact"/>
              <a:ea typeface="Impact"/>
              <a:cs typeface="Impact"/>
              <a:sym typeface="Impact"/>
            </a:endParaRPr>
          </a:p>
        </p:txBody>
      </p:sp>
      <p:sp>
        <p:nvSpPr>
          <p:cNvPr id="80" name="Google Shape;80;p13"/>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The scope of our requirements are </a:t>
            </a:r>
            <a:r>
              <a:rPr lang="en" sz="1600">
                <a:latin typeface="Calibri"/>
                <a:ea typeface="Calibri"/>
                <a:cs typeface="Calibri"/>
                <a:sym typeface="Calibri"/>
              </a:rPr>
              <a:t>flexible</a:t>
            </a:r>
            <a:r>
              <a:rPr lang="en" sz="1600">
                <a:latin typeface="Calibri"/>
                <a:ea typeface="Calibri"/>
                <a:cs typeface="Calibri"/>
                <a:sym typeface="Calibri"/>
              </a:rPr>
              <a:t> in scope, and our project mentor emphasized that things will change. We have already removed an old “collaborative” requirement.</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Example functional requirements:</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Configurable AI models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Dividable assignment tasks/stories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Exportable assignment objects</a:t>
            </a:r>
            <a:endParaRPr sz="1600">
              <a:latin typeface="Calibri"/>
              <a:ea typeface="Calibri"/>
              <a:cs typeface="Calibri"/>
              <a:sym typeface="Calibri"/>
            </a:endParaRPr>
          </a:p>
          <a:p>
            <a:pPr indent="0" lvl="0" marL="457200" rtl="0" algn="l">
              <a:spcBef>
                <a:spcPts val="500"/>
              </a:spcBef>
              <a:spcAft>
                <a:spcPts val="0"/>
              </a:spcAft>
              <a:buNone/>
            </a:pPr>
            <a:r>
              <a:t/>
            </a:r>
            <a:endParaRPr sz="1600">
              <a:latin typeface="Calibri"/>
              <a:ea typeface="Calibri"/>
              <a:cs typeface="Calibri"/>
              <a:sym typeface="Calibri"/>
            </a:endParaRPr>
          </a:p>
        </p:txBody>
      </p:sp>
      <p:sp>
        <p:nvSpPr>
          <p:cNvPr id="81" name="Google Shape;81;p13"/>
          <p:cNvSpPr txBox="1"/>
          <p:nvPr/>
        </p:nvSpPr>
        <p:spPr>
          <a:xfrm>
            <a:off x="4351900" y="2822850"/>
            <a:ext cx="5151000" cy="627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 sz="1600">
                <a:latin typeface="Calibri"/>
                <a:ea typeface="Calibri"/>
                <a:cs typeface="Calibri"/>
                <a:sym typeface="Calibri"/>
              </a:rPr>
              <a:t>Report Generation</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AI Bot </a:t>
            </a:r>
            <a:r>
              <a:rPr lang="en" sz="1600">
                <a:latin typeface="Calibri"/>
                <a:ea typeface="Calibri"/>
                <a:cs typeface="Calibri"/>
                <a:sym typeface="Calibri"/>
              </a:rPr>
              <a:t>C</a:t>
            </a:r>
            <a:r>
              <a:rPr lang="en" sz="1600">
                <a:latin typeface="Calibri"/>
                <a:ea typeface="Calibri"/>
                <a:cs typeface="Calibri"/>
                <a:sym typeface="Calibri"/>
              </a:rPr>
              <a:t>hat </a:t>
            </a:r>
            <a:r>
              <a:rPr lang="en" sz="1600">
                <a:latin typeface="Calibri"/>
                <a:ea typeface="Calibri"/>
                <a:cs typeface="Calibri"/>
                <a:sym typeface="Calibri"/>
              </a:rPr>
              <a:t>W</a:t>
            </a:r>
            <a:r>
              <a:rPr lang="en" sz="1600">
                <a:latin typeface="Calibri"/>
                <a:ea typeface="Calibri"/>
                <a:cs typeface="Calibri"/>
                <a:sym typeface="Calibri"/>
              </a:rPr>
              <a:t>indow</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457200" rtl="0" algn="l">
              <a:spcBef>
                <a:spcPts val="500"/>
              </a:spcBef>
              <a:spcAft>
                <a:spcPts val="0"/>
              </a:spcAft>
              <a:buNone/>
            </a:pPr>
            <a:r>
              <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Goals</a:t>
            </a:r>
            <a:endParaRPr sz="3200">
              <a:latin typeface="Impact"/>
              <a:ea typeface="Impact"/>
              <a:cs typeface="Impact"/>
              <a:sym typeface="Impact"/>
            </a:endParaRPr>
          </a:p>
        </p:txBody>
      </p:sp>
      <p:sp>
        <p:nvSpPr>
          <p:cNvPr id="87" name="Google Shape;87;p14"/>
          <p:cNvSpPr txBox="1"/>
          <p:nvPr>
            <p:ph idx="1" type="body"/>
          </p:nvPr>
        </p:nvSpPr>
        <p:spPr>
          <a:xfrm>
            <a:off x="684918" y="1832975"/>
            <a:ext cx="3306600" cy="2761800"/>
          </a:xfrm>
          <a:prstGeom prst="rect">
            <a:avLst/>
          </a:prstGeom>
        </p:spPr>
        <p:txBody>
          <a:bodyPr anchorCtr="0" anchor="t" bIns="34275" lIns="68575" spcFirstLastPara="1" rIns="68575" wrap="square" tIns="34275">
            <a:normAutofit/>
          </a:bodyPr>
          <a:lstStyle/>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Organizing assignments becomes easier for instructors, and students can more easily understand what is being assigned.</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AI can be used to help students learn and exercise their mind, rather than use AI as a crutch.</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AI helps </a:t>
            </a:r>
            <a:r>
              <a:rPr lang="en" sz="1600">
                <a:latin typeface="Calibri"/>
                <a:ea typeface="Calibri"/>
                <a:cs typeface="Calibri"/>
                <a:sym typeface="Calibri"/>
              </a:rPr>
              <a:t>instructors evaluate their students’ strengths and weaknesses.</a:t>
            </a:r>
            <a:endParaRPr sz="1600">
              <a:latin typeface="Calibri"/>
              <a:ea typeface="Calibri"/>
              <a:cs typeface="Calibri"/>
              <a:sym typeface="Calibri"/>
            </a:endParaRPr>
          </a:p>
        </p:txBody>
      </p:sp>
      <p:graphicFrame>
        <p:nvGraphicFramePr>
          <p:cNvPr id="88" name="Google Shape;88;p14"/>
          <p:cNvGraphicFramePr/>
          <p:nvPr/>
        </p:nvGraphicFramePr>
        <p:xfrm>
          <a:off x="4420575" y="2532900"/>
          <a:ext cx="3000000" cy="3000000"/>
        </p:xfrm>
        <a:graphic>
          <a:graphicData uri="http://schemas.openxmlformats.org/drawingml/2006/table">
            <a:tbl>
              <a:tblPr>
                <a:noFill/>
                <a:tableStyleId>{34C28ED4-AA13-428C-8FD8-8C8916EC6D06}</a:tableStyleId>
              </a:tblPr>
              <a:tblGrid>
                <a:gridCol w="1313875"/>
                <a:gridCol w="1328025"/>
                <a:gridCol w="1709750"/>
              </a:tblGrid>
              <a:tr h="288450">
                <a:tc>
                  <a:txBody>
                    <a:bodyPr/>
                    <a:lstStyle/>
                    <a:p>
                      <a:pPr indent="0" lvl="0" marL="0" rtl="0" algn="l">
                        <a:spcBef>
                          <a:spcPts val="0"/>
                        </a:spcBef>
                        <a:spcAft>
                          <a:spcPts val="0"/>
                        </a:spcAft>
                        <a:buNone/>
                      </a:pPr>
                      <a:r>
                        <a:rPr lang="en" sz="1100">
                          <a:latin typeface="Calibri"/>
                          <a:ea typeface="Calibri"/>
                          <a:cs typeface="Calibri"/>
                          <a:sym typeface="Calibri"/>
                        </a:rPr>
                        <a:t>Goal</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Signal</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Metric</a:t>
                      </a:r>
                      <a:endParaRPr sz="1100">
                        <a:latin typeface="Calibri"/>
                        <a:ea typeface="Calibri"/>
                        <a:cs typeface="Calibri"/>
                        <a:sym typeface="Calibri"/>
                      </a:endParaRPr>
                    </a:p>
                  </a:txBody>
                  <a:tcPr marT="63500" marB="63500" marR="63500" marL="63500"/>
                </a:tc>
              </a:tr>
              <a:tr h="938250">
                <a:tc>
                  <a:txBody>
                    <a:bodyPr/>
                    <a:lstStyle/>
                    <a:p>
                      <a:pPr indent="0" lvl="0" marL="0" rtl="0" algn="l">
                        <a:spcBef>
                          <a:spcPts val="0"/>
                        </a:spcBef>
                        <a:spcAft>
                          <a:spcPts val="0"/>
                        </a:spcAft>
                        <a:buNone/>
                      </a:pPr>
                      <a:r>
                        <a:rPr lang="en" sz="1100">
                          <a:latin typeface="Calibri"/>
                          <a:ea typeface="Calibri"/>
                          <a:cs typeface="Calibri"/>
                          <a:sym typeface="Calibri"/>
                        </a:rPr>
                        <a:t>Improve task organization for instructors and students</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Users can easily create and track assignments with clear task delineation</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Survey professors on a likert scale that has 80% or more neutral-positive responses.</a:t>
                      </a:r>
                      <a:endParaRPr sz="1100">
                        <a:latin typeface="Calibri"/>
                        <a:ea typeface="Calibri"/>
                        <a:cs typeface="Calibri"/>
                        <a:sym typeface="Calibri"/>
                      </a:endParaRPr>
                    </a:p>
                  </a:txBody>
                  <a:tcPr marT="63500" marB="63500" marR="63500" marL="63500"/>
                </a:tc>
              </a:tr>
              <a:tr h="951300">
                <a:tc>
                  <a:txBody>
                    <a:bodyPr/>
                    <a:lstStyle/>
                    <a:p>
                      <a:pPr indent="0" lvl="0" marL="0" rtl="0" algn="l">
                        <a:spcBef>
                          <a:spcPts val="0"/>
                        </a:spcBef>
                        <a:spcAft>
                          <a:spcPts val="0"/>
                        </a:spcAft>
                        <a:buNone/>
                      </a:pPr>
                      <a:r>
                        <a:rPr lang="en" sz="1100">
                          <a:latin typeface="Calibri"/>
                          <a:ea typeface="Calibri"/>
                          <a:cs typeface="Calibri"/>
                          <a:sym typeface="Calibri"/>
                        </a:rPr>
                        <a:t>Facilitate efficient tracking of student progress for instructors</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Instructors can easily monitor task completion and student progress across assignments</a:t>
                      </a:r>
                      <a:endParaRPr sz="11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00">
                          <a:latin typeface="Calibri"/>
                          <a:ea typeface="Calibri"/>
                          <a:cs typeface="Calibri"/>
                          <a:sym typeface="Calibri"/>
                        </a:rPr>
                        <a:t>80% of instructors report on the survey that student progress tracking is easier or faster.</a:t>
                      </a:r>
                      <a:endParaRPr sz="1100">
                        <a:latin typeface="Calibri"/>
                        <a:ea typeface="Calibri"/>
                        <a:cs typeface="Calibri"/>
                        <a:sym typeface="Calibri"/>
                      </a:endParaRPr>
                    </a:p>
                  </a:txBody>
                  <a:tcPr marT="63500" marB="63500" marR="63500" marL="63500"/>
                </a:tc>
              </a:tr>
            </a:tbl>
          </a:graphicData>
        </a:graphic>
      </p:graphicFrame>
      <p:sp>
        <p:nvSpPr>
          <p:cNvPr id="89" name="Google Shape;89;p14"/>
          <p:cNvSpPr txBox="1"/>
          <p:nvPr/>
        </p:nvSpPr>
        <p:spPr>
          <a:xfrm>
            <a:off x="5494500" y="2074850"/>
            <a:ext cx="22038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Example Goals/Metrics:</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15"/>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Use Cases</a:t>
            </a:r>
            <a:endParaRPr sz="3200">
              <a:latin typeface="Impact"/>
              <a:ea typeface="Impact"/>
              <a:cs typeface="Impact"/>
              <a:sym typeface="Impact"/>
            </a:endParaRPr>
          </a:p>
        </p:txBody>
      </p:sp>
      <p:pic>
        <p:nvPicPr>
          <p:cNvPr id="95" name="Google Shape;95;p15"/>
          <p:cNvPicPr preferRelativeResize="0"/>
          <p:nvPr/>
        </p:nvPicPr>
        <p:blipFill>
          <a:blip r:embed="rId3">
            <a:alphaModFix/>
          </a:blip>
          <a:stretch>
            <a:fillRect/>
          </a:stretch>
        </p:blipFill>
        <p:spPr>
          <a:xfrm>
            <a:off x="5088425" y="74225"/>
            <a:ext cx="3943025" cy="4998825"/>
          </a:xfrm>
          <a:prstGeom prst="rect">
            <a:avLst/>
          </a:prstGeom>
          <a:noFill/>
          <a:ln>
            <a:noFill/>
          </a:ln>
        </p:spPr>
      </p:pic>
      <p:graphicFrame>
        <p:nvGraphicFramePr>
          <p:cNvPr id="96" name="Google Shape;96;p15"/>
          <p:cNvGraphicFramePr/>
          <p:nvPr/>
        </p:nvGraphicFramePr>
        <p:xfrm>
          <a:off x="168900" y="2000825"/>
          <a:ext cx="3000000" cy="3000000"/>
        </p:xfrm>
        <a:graphic>
          <a:graphicData uri="http://schemas.openxmlformats.org/drawingml/2006/table">
            <a:tbl>
              <a:tblPr>
                <a:noFill/>
                <a:tableStyleId>{34C28ED4-AA13-428C-8FD8-8C8916EC6D06}</a:tableStyleId>
              </a:tblPr>
              <a:tblGrid>
                <a:gridCol w="1035250"/>
                <a:gridCol w="2084975"/>
                <a:gridCol w="1648825"/>
              </a:tblGrid>
              <a:tr h="12700">
                <a:tc>
                  <a:txBody>
                    <a:bodyPr/>
                    <a:lstStyle/>
                    <a:p>
                      <a:pPr indent="0" lvl="0" marL="0" rtl="0" algn="l">
                        <a:spcBef>
                          <a:spcPts val="0"/>
                        </a:spcBef>
                        <a:spcAft>
                          <a:spcPts val="0"/>
                        </a:spcAft>
                        <a:buNone/>
                      </a:pPr>
                      <a:r>
                        <a:rPr lang="en" sz="1200">
                          <a:latin typeface="Calibri"/>
                          <a:ea typeface="Calibri"/>
                          <a:cs typeface="Calibri"/>
                          <a:sym typeface="Calibri"/>
                        </a:rPr>
                        <a:t>User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50">
                          <a:latin typeface="Calibri"/>
                          <a:ea typeface="Calibri"/>
                          <a:cs typeface="Calibri"/>
                          <a:sym typeface="Calibri"/>
                        </a:rPr>
                        <a:t>User Story</a:t>
                      </a:r>
                      <a:endParaRPr sz="115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50">
                          <a:latin typeface="Calibri"/>
                          <a:ea typeface="Calibri"/>
                          <a:cs typeface="Calibri"/>
                          <a:sym typeface="Calibri"/>
                        </a:rPr>
                        <a:t>Criteria</a:t>
                      </a:r>
                      <a:endParaRPr sz="115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 sz="1200">
                          <a:latin typeface="Calibri"/>
                          <a:ea typeface="Calibri"/>
                          <a:cs typeface="Calibri"/>
                          <a:sym typeface="Calibri"/>
                        </a:rPr>
                        <a:t>University Instructor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50">
                          <a:latin typeface="Calibri"/>
                          <a:ea typeface="Calibri"/>
                          <a:cs typeface="Calibri"/>
                          <a:sym typeface="Calibri"/>
                        </a:rPr>
                        <a:t>As a university instructor, I want to designate when AI is appropriate and tailor chatbots to assist in those instances so that I can productively utilize AI in my classroom.</a:t>
                      </a:r>
                      <a:endParaRPr sz="115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50">
                          <a:latin typeface="Calibri"/>
                          <a:ea typeface="Calibri"/>
                          <a:cs typeface="Calibri"/>
                          <a:sym typeface="Calibri"/>
                        </a:rPr>
                        <a:t>Instructors can enable or disable AI assistance for specific assignments or tasks within the tool.</a:t>
                      </a:r>
                      <a:endParaRPr sz="115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 sz="1200">
                          <a:latin typeface="Calibri"/>
                          <a:ea typeface="Calibri"/>
                          <a:cs typeface="Calibri"/>
                          <a:sym typeface="Calibri"/>
                        </a:rPr>
                        <a:t>Student</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50">
                          <a:latin typeface="Calibri"/>
                          <a:ea typeface="Calibri"/>
                          <a:cs typeface="Calibri"/>
                          <a:sym typeface="Calibri"/>
                        </a:rPr>
                        <a:t>As a student, I want to be assisted through my learning journey, and receive help from an AI chatbot more productively, so that I can have a guided learning experience that improves my learning.</a:t>
                      </a:r>
                      <a:endParaRPr sz="115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 sz="1150">
                          <a:latin typeface="Calibri"/>
                          <a:ea typeface="Calibri"/>
                          <a:cs typeface="Calibri"/>
                          <a:sym typeface="Calibri"/>
                        </a:rPr>
                        <a:t>AI feedback and suggestions are actionable, allowing students to improve their work based on the guidance provided.</a:t>
                      </a:r>
                      <a:endParaRPr sz="115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Design</a:t>
            </a:r>
            <a:endParaRPr sz="3200">
              <a:latin typeface="Impact"/>
              <a:ea typeface="Impact"/>
              <a:cs typeface="Impact"/>
              <a:sym typeface="Impact"/>
            </a:endParaRPr>
          </a:p>
        </p:txBody>
      </p:sp>
      <p:sp>
        <p:nvSpPr>
          <p:cNvPr id="102" name="Google Shape;102;p16"/>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The frontend and backend of this website will be built mostly traditionally, using HTML/CSS/JavaScript. For more complex web design, we also will use React/node.js.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For the scope of our </a:t>
            </a:r>
            <a:r>
              <a:rPr lang="en" sz="1600">
                <a:latin typeface="Calibri"/>
                <a:ea typeface="Calibri"/>
                <a:cs typeface="Calibri"/>
                <a:sym typeface="Calibri"/>
              </a:rPr>
              <a:t>project</a:t>
            </a:r>
            <a:r>
              <a:rPr lang="en" sz="1600">
                <a:latin typeface="Calibri"/>
                <a:ea typeface="Calibri"/>
                <a:cs typeface="Calibri"/>
                <a:sym typeface="Calibri"/>
              </a:rPr>
              <a:t>, we decided to use a pre-existing technology for our AI implementation. We will integrate this AI model with API requests for our AI features.</a:t>
            </a:r>
            <a:endParaRPr sz="1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