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958f2c014_1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958f2c014_1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1958f2c014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31958f2c014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5b8552cb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5b8552cb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958f2c014_1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958f2c014_1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958f2c014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958f2c014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0db3ec96c_1_10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0db3ec96c_1_10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5b8552c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5b8552c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958f2c014_1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958f2c014_1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958f2c014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958f2c014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-5206" y="-15615"/>
            <a:ext cx="9160800" cy="857400"/>
          </a:xfrm>
          <a:prstGeom prst="rect">
            <a:avLst/>
          </a:prstGeom>
          <a:solidFill>
            <a:srgbClr val="DC440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2"/>
          <p:cNvSpPr txBox="1"/>
          <p:nvPr>
            <p:ph type="ctrTitle"/>
          </p:nvPr>
        </p:nvSpPr>
        <p:spPr>
          <a:xfrm>
            <a:off x="685800" y="2049542"/>
            <a:ext cx="77724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DC4400"/>
              </a:buClr>
              <a:buSzPts val="3600"/>
              <a:buFont typeface="Impact"/>
              <a:buNone/>
              <a:defRPr b="0" i="0" sz="3600" u="none" cap="none" strike="noStrike">
                <a:solidFill>
                  <a:srgbClr val="DC4400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1371600" y="2876426"/>
            <a:ext cx="64008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ctr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OSU_horizontal_2C_W_over_B.eps"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799" y="116775"/>
            <a:ext cx="1886314" cy="6015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E_EECS_Verdana_White.eps" id="11" name="Google Shape;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3817" y="345018"/>
            <a:ext cx="4086221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684913" y="938134"/>
            <a:ext cx="77742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DC4400"/>
              </a:buClr>
              <a:buSzPts val="3300"/>
              <a:buFont typeface="Impact"/>
              <a:buNone/>
              <a:defRPr b="0" i="0" sz="3300" u="none" cap="none" strike="noStrike">
                <a:solidFill>
                  <a:srgbClr val="DC4400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684913" y="1832969"/>
            <a:ext cx="7774200" cy="27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0" type="dt"/>
          </p:nvPr>
        </p:nvSpPr>
        <p:spPr>
          <a:xfrm>
            <a:off x="684913" y="4767263"/>
            <a:ext cx="190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6553201" y="4767263"/>
            <a:ext cx="191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OSU_COE_horizontal_2C_O_over_B.eps"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65890" y="243525"/>
            <a:ext cx="2103835" cy="60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SU_COE_horizontal_2C_O_over_B.eps" id="20" name="Google Shape;2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65890" y="243525"/>
            <a:ext cx="2103835" cy="60172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696098" y="2124332"/>
            <a:ext cx="77742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DC4400"/>
              </a:buClr>
              <a:buSzPts val="3300"/>
              <a:buFont typeface="Impact"/>
              <a:buNone/>
              <a:defRPr b="0" i="0" sz="3300" u="none" cap="none" strike="noStrike">
                <a:solidFill>
                  <a:srgbClr val="DC4400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684913" y="4767263"/>
            <a:ext cx="190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6553201" y="4767263"/>
            <a:ext cx="191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SU_COE_horizontal_2C_O_over_B.eps" id="26" name="Google Shape;2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65890" y="243525"/>
            <a:ext cx="2103835" cy="60172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idx="10" type="dt"/>
          </p:nvPr>
        </p:nvSpPr>
        <p:spPr>
          <a:xfrm>
            <a:off x="684913" y="4767263"/>
            <a:ext cx="190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6553201" y="4767263"/>
            <a:ext cx="191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-7217" y="-7217"/>
            <a:ext cx="9160800" cy="5157900"/>
          </a:xfrm>
          <a:prstGeom prst="rect">
            <a:avLst/>
          </a:prstGeom>
          <a:solidFill>
            <a:srgbClr val="DC440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6"/>
          <p:cNvSpPr txBox="1"/>
          <p:nvPr>
            <p:ph type="ctrTitle"/>
          </p:nvPr>
        </p:nvSpPr>
        <p:spPr>
          <a:xfrm>
            <a:off x="685800" y="2232872"/>
            <a:ext cx="77724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Char char="●"/>
              <a:defRPr sz="3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1371600" y="3059757"/>
            <a:ext cx="64008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6"/>
          <p:cNvSpPr txBox="1"/>
          <p:nvPr/>
        </p:nvSpPr>
        <p:spPr>
          <a:xfrm>
            <a:off x="514941" y="4556386"/>
            <a:ext cx="23430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COLLEGE OF ENGINEERING</a:t>
            </a:r>
            <a:endParaRPr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" name="Google Shape;35;p6"/>
          <p:cNvSpPr txBox="1"/>
          <p:nvPr/>
        </p:nvSpPr>
        <p:spPr>
          <a:xfrm>
            <a:off x="3381533" y="4556386"/>
            <a:ext cx="52509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School of Electrical Engineering and Computer Science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6" name="Google Shape;36;p6"/>
          <p:cNvCxnSpPr/>
          <p:nvPr/>
        </p:nvCxnSpPr>
        <p:spPr>
          <a:xfrm>
            <a:off x="589804" y="4520539"/>
            <a:ext cx="7968900" cy="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OSU_vertical_2C_W_over_B.eps" id="37" name="Google Shape;3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39321" y="350938"/>
            <a:ext cx="1464979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684913" y="938134"/>
            <a:ext cx="77742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C4400"/>
              </a:buClr>
              <a:buSzPts val="3300"/>
              <a:buFont typeface="Impact"/>
              <a:buChar char="●"/>
              <a:defRPr>
                <a:solidFill>
                  <a:srgbClr val="DC44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684913" y="1832969"/>
            <a:ext cx="7774200" cy="27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/>
            </a:lvl1pPr>
            <a:lvl2pPr indent="-36195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684913" y="4767263"/>
            <a:ext cx="190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553201" y="4767263"/>
            <a:ext cx="191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OSU_COE_horizontal_2C_O_over_B.eps" id="44" name="Google Shape;4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65890" y="243525"/>
            <a:ext cx="2103835" cy="60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mFlhF9PHGKp5qwNp0iwDf95aiH5YojXd/view" TargetMode="External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ctrTitle"/>
          </p:nvPr>
        </p:nvSpPr>
        <p:spPr>
          <a:xfrm>
            <a:off x="685800" y="2232876"/>
            <a:ext cx="7772400" cy="996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CS462 Senior Software Engineering Project: </a:t>
            </a:r>
            <a:r>
              <a:rPr lang="en" sz="3040"/>
              <a:t>Winter Pre-Release</a:t>
            </a:r>
            <a:br>
              <a:rPr lang="en" sz="3040"/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Prototype a web-based tool for creating and executing task-delineated, collaborative, AI-assisted assignments</a:t>
            </a:r>
            <a:endParaRPr b="1" sz="3040"/>
          </a:p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1371600" y="3467457"/>
            <a:ext cx="6400800" cy="996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89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89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Group </a:t>
            </a:r>
            <a:r>
              <a:rPr lang="en" sz="189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28:</a:t>
            </a:r>
            <a:endParaRPr sz="189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89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Oliver Zhou, Ethan Lu, Trent Matsumura, Collin Kimball, Sai Anand</a:t>
            </a:r>
            <a:endParaRPr sz="727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685800" y="2232876"/>
            <a:ext cx="7772400" cy="996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790"/>
              <a:t>Thank You!</a:t>
            </a:r>
            <a:endParaRPr sz="59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84913" y="938134"/>
            <a:ext cx="7774200" cy="894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Impact"/>
                <a:ea typeface="Impact"/>
                <a:cs typeface="Impact"/>
                <a:sym typeface="Impact"/>
              </a:rPr>
              <a:t>Introduction</a:t>
            </a:r>
            <a:endParaRPr sz="32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684913" y="1832969"/>
            <a:ext cx="7774200" cy="2761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This project is a 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Consultancy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project for our project mentor, Sanjai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Tripathi.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project is a website that acts as a more extensively featured Learning Management System, similar to Canvas.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Features: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50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Task-delineation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AI-integration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684913" y="938134"/>
            <a:ext cx="7774200" cy="894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Impact"/>
                <a:ea typeface="Impact"/>
                <a:cs typeface="Impact"/>
                <a:sym typeface="Impact"/>
              </a:rPr>
              <a:t>Problem Statement</a:t>
            </a:r>
            <a:endParaRPr sz="32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684913" y="1832969"/>
            <a:ext cx="7774200" cy="2761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Assignments are limited in their ability to represent complex structures in standard Learning Management Systems i.e. Canvas.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Additionally, students are encouraged or incentivized to use AI tools to quickly finish assignments, which isn’t productive for improving mental fitness.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Punishing AI use does not stamp out the root of the problem, and misses the opportunity to use the technology for our advantage. There is a need for a solution that addresses both task organization and AI-integration in Learning Management Systems.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684913" y="938134"/>
            <a:ext cx="7774200" cy="894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Impact"/>
                <a:ea typeface="Impact"/>
                <a:cs typeface="Impact"/>
                <a:sym typeface="Impact"/>
              </a:rPr>
              <a:t>Key Requirements and Updated Roadmap</a:t>
            </a:r>
            <a:endParaRPr sz="3200"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68" name="Google Shape;68;p11"/>
          <p:cNvGrpSpPr/>
          <p:nvPr/>
        </p:nvGrpSpPr>
        <p:grpSpPr>
          <a:xfrm>
            <a:off x="618826" y="1811728"/>
            <a:ext cx="1418334" cy="2959983"/>
            <a:chOff x="618820" y="1574025"/>
            <a:chExt cx="1418334" cy="2315200"/>
          </a:xfrm>
        </p:grpSpPr>
        <p:cxnSp>
          <p:nvCxnSpPr>
            <p:cNvPr id="69" name="Google Shape;69;p11"/>
            <p:cNvCxnSpPr/>
            <p:nvPr/>
          </p:nvCxnSpPr>
          <p:spPr>
            <a:xfrm>
              <a:off x="1299277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C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0" name="Google Shape;70;p11"/>
            <p:cNvSpPr/>
            <p:nvPr/>
          </p:nvSpPr>
          <p:spPr>
            <a:xfrm flipH="1">
              <a:off x="618820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619055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" name="Google Shape;72;p11"/>
            <p:cNvGrpSpPr/>
            <p:nvPr/>
          </p:nvGrpSpPr>
          <p:grpSpPr>
            <a:xfrm>
              <a:off x="719081" y="1574025"/>
              <a:ext cx="1177279" cy="2315200"/>
              <a:chOff x="1314039" y="1574025"/>
              <a:chExt cx="1177279" cy="2315200"/>
            </a:xfrm>
          </p:grpSpPr>
          <p:sp>
            <p:nvSpPr>
              <p:cNvPr id="73" name="Google Shape;73;p11"/>
              <p:cNvSpPr txBox="1"/>
              <p:nvPr/>
            </p:nvSpPr>
            <p:spPr>
              <a:xfrm>
                <a:off x="1321858" y="2695025"/>
                <a:ext cx="11673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0C57D3"/>
                    </a:solidFill>
                    <a:latin typeface="Roboto"/>
                    <a:ea typeface="Roboto"/>
                    <a:cs typeface="Roboto"/>
                    <a:sym typeface="Roboto"/>
                  </a:rPr>
                  <a:t>Exporting Assignment Objects</a:t>
                </a:r>
                <a:endParaRPr b="1" sz="10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4" name="Google Shape;74;p11"/>
              <p:cNvSpPr txBox="1"/>
              <p:nvPr/>
            </p:nvSpPr>
            <p:spPr>
              <a:xfrm>
                <a:off x="1324018" y="3151825"/>
                <a:ext cx="1167300" cy="73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rgbClr val="0C57D3"/>
                    </a:solidFill>
                    <a:latin typeface="Roboto"/>
                    <a:ea typeface="Roboto"/>
                    <a:cs typeface="Roboto"/>
                    <a:sym typeface="Roboto"/>
                  </a:rPr>
                  <a:t>Instructors can generate exportable or pasteable versions of their delineated assignments</a:t>
                </a:r>
                <a:endParaRPr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5" name="Google Shape;75;p11"/>
              <p:cNvSpPr txBox="1"/>
              <p:nvPr/>
            </p:nvSpPr>
            <p:spPr>
              <a:xfrm>
                <a:off x="1314039" y="1574025"/>
                <a:ext cx="624300" cy="24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000">
                    <a:solidFill>
                      <a:srgbClr val="0C57D3"/>
                    </a:solidFill>
                    <a:latin typeface="Roboto"/>
                    <a:ea typeface="Roboto"/>
                    <a:cs typeface="Roboto"/>
                    <a:sym typeface="Roboto"/>
                  </a:rPr>
                  <a:t>Winter Sprint 1</a:t>
                </a:r>
                <a:endParaRPr sz="10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76" name="Google Shape;76;p11"/>
          <p:cNvGrpSpPr/>
          <p:nvPr/>
        </p:nvGrpSpPr>
        <p:grpSpPr>
          <a:xfrm>
            <a:off x="1917078" y="1811728"/>
            <a:ext cx="1418334" cy="2959983"/>
            <a:chOff x="1917073" y="1575830"/>
            <a:chExt cx="1418334" cy="2315200"/>
          </a:xfrm>
        </p:grpSpPr>
        <p:cxnSp>
          <p:nvCxnSpPr>
            <p:cNvPr id="77" name="Google Shape;77;p11"/>
            <p:cNvCxnSpPr/>
            <p:nvPr/>
          </p:nvCxnSpPr>
          <p:spPr>
            <a:xfrm>
              <a:off x="2597529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C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8" name="Google Shape;78;p11"/>
            <p:cNvSpPr/>
            <p:nvPr/>
          </p:nvSpPr>
          <p:spPr>
            <a:xfrm flipH="1">
              <a:off x="1917073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1917307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1"/>
            <p:cNvSpPr txBox="1"/>
            <p:nvPr/>
          </p:nvSpPr>
          <p:spPr>
            <a:xfrm>
              <a:off x="202156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0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Tracking and Analyzing Student Activity</a:t>
              </a:r>
              <a:endParaRPr b="1" sz="10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" name="Google Shape;81;p11"/>
            <p:cNvSpPr txBox="1"/>
            <p:nvPr/>
          </p:nvSpPr>
          <p:spPr>
            <a:xfrm>
              <a:off x="202372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Instructors can track students’ progress through tasks and utilization of AI and receive analytic reports on both</a:t>
              </a: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" name="Google Shape;82;p11"/>
            <p:cNvSpPr txBox="1"/>
            <p:nvPr/>
          </p:nvSpPr>
          <p:spPr>
            <a:xfrm>
              <a:off x="201374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Winter Sprint 2</a:t>
              </a:r>
              <a:endParaRPr sz="10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0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3" name="Google Shape;83;p11"/>
          <p:cNvGrpSpPr/>
          <p:nvPr/>
        </p:nvGrpSpPr>
        <p:grpSpPr>
          <a:xfrm>
            <a:off x="3214124" y="1811728"/>
            <a:ext cx="1418334" cy="2959983"/>
            <a:chOff x="3214118" y="1575830"/>
            <a:chExt cx="1418334" cy="2315200"/>
          </a:xfrm>
        </p:grpSpPr>
        <p:cxnSp>
          <p:nvCxnSpPr>
            <p:cNvPr id="84" name="Google Shape;84;p11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C5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5" name="Google Shape;85;p11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1"/>
            <p:cNvSpPr txBox="1"/>
            <p:nvPr/>
          </p:nvSpPr>
          <p:spPr>
            <a:xfrm>
              <a:off x="332492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Configure AI Tools</a:t>
              </a:r>
              <a:endParaRPr b="1" sz="10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88;p11"/>
            <p:cNvSpPr txBox="1"/>
            <p:nvPr/>
          </p:nvSpPr>
          <p:spPr>
            <a:xfrm>
              <a:off x="332708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Instructors can configure AI assistance for specific tasks, tailoring chatbot responses to assist students</a:t>
              </a: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Google Shape;89;p11"/>
            <p:cNvSpPr txBox="1"/>
            <p:nvPr/>
          </p:nvSpPr>
          <p:spPr>
            <a:xfrm>
              <a:off x="331710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Winter Sprint 3</a:t>
              </a:r>
              <a:endParaRPr sz="10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0" name="Google Shape;90;p11"/>
          <p:cNvGrpSpPr/>
          <p:nvPr/>
        </p:nvGrpSpPr>
        <p:grpSpPr>
          <a:xfrm>
            <a:off x="4511550" y="1811728"/>
            <a:ext cx="1418334" cy="2959983"/>
            <a:chOff x="4511544" y="1575830"/>
            <a:chExt cx="1418334" cy="2315200"/>
          </a:xfrm>
        </p:grpSpPr>
        <p:cxnSp>
          <p:nvCxnSpPr>
            <p:cNvPr id="91" name="Google Shape;91;p11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C5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2" name="Google Shape;92;p11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1"/>
            <p:cNvSpPr txBox="1"/>
            <p:nvPr/>
          </p:nvSpPr>
          <p:spPr>
            <a:xfrm>
              <a:off x="461958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Organized Assignment and Task Creation</a:t>
              </a:r>
              <a:endParaRPr b="1" sz="10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" name="Google Shape;95;p11"/>
            <p:cNvSpPr txBox="1"/>
            <p:nvPr/>
          </p:nvSpPr>
          <p:spPr>
            <a:xfrm>
              <a:off x="462174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Instructors can create assignments within a web tool, breaking them down into multiple delineated tasks</a:t>
              </a: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Google Shape;96;p11"/>
            <p:cNvSpPr txBox="1"/>
            <p:nvPr/>
          </p:nvSpPr>
          <p:spPr>
            <a:xfrm>
              <a:off x="461176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Winter Sprint 4</a:t>
              </a:r>
              <a:endParaRPr sz="10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" name="Google Shape;97;p11"/>
          <p:cNvGrpSpPr/>
          <p:nvPr/>
        </p:nvGrpSpPr>
        <p:grpSpPr>
          <a:xfrm>
            <a:off x="5808702" y="1811728"/>
            <a:ext cx="1418334" cy="2959983"/>
            <a:chOff x="3214118" y="1575830"/>
            <a:chExt cx="1418334" cy="2315200"/>
          </a:xfrm>
        </p:grpSpPr>
        <p:cxnSp>
          <p:nvCxnSpPr>
            <p:cNvPr id="98" name="Google Shape;98;p11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C5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9" name="Google Shape;99;p11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1"/>
            <p:cNvSpPr txBox="1"/>
            <p:nvPr/>
          </p:nvSpPr>
          <p:spPr>
            <a:xfrm>
              <a:off x="332492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Metacognitive Bot</a:t>
              </a:r>
              <a:endParaRPr b="1" sz="10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02;p11"/>
            <p:cNvSpPr txBox="1"/>
            <p:nvPr/>
          </p:nvSpPr>
          <p:spPr>
            <a:xfrm>
              <a:off x="332708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A bot that can understand the context of course material</a:t>
              </a: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103;p11"/>
            <p:cNvSpPr txBox="1"/>
            <p:nvPr/>
          </p:nvSpPr>
          <p:spPr>
            <a:xfrm>
              <a:off x="331710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End of Winter</a:t>
              </a:r>
              <a:endParaRPr sz="10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" name="Google Shape;104;p11"/>
          <p:cNvGrpSpPr/>
          <p:nvPr/>
        </p:nvGrpSpPr>
        <p:grpSpPr>
          <a:xfrm>
            <a:off x="7106128" y="1811728"/>
            <a:ext cx="1418334" cy="2959983"/>
            <a:chOff x="4511544" y="1575830"/>
            <a:chExt cx="1418334" cy="2315200"/>
          </a:xfrm>
        </p:grpSpPr>
        <p:cxnSp>
          <p:nvCxnSpPr>
            <p:cNvPr id="105" name="Google Shape;105;p11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6" name="Google Shape;106;p11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 txBox="1"/>
            <p:nvPr/>
          </p:nvSpPr>
          <p:spPr>
            <a:xfrm>
              <a:off x="461958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Deployment and Testing With Students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p11"/>
            <p:cNvSpPr txBox="1"/>
            <p:nvPr/>
          </p:nvSpPr>
          <p:spPr>
            <a:xfrm>
              <a:off x="462174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The product will be tested and improved upon using real data from student testers.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11"/>
            <p:cNvSpPr txBox="1"/>
            <p:nvPr/>
          </p:nvSpPr>
          <p:spPr>
            <a:xfrm>
              <a:off x="461176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Spring Term</a:t>
              </a:r>
              <a:endParaRPr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684913" y="938134"/>
            <a:ext cx="7774200" cy="894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Impact"/>
                <a:ea typeface="Impact"/>
                <a:cs typeface="Impact"/>
                <a:sym typeface="Impact"/>
              </a:rPr>
              <a:t>Design Overview</a:t>
            </a:r>
            <a:endParaRPr sz="32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684924" y="1832975"/>
            <a:ext cx="3569700" cy="2761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The project design is split into two core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components.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Frontend: A web-based user interface that allows students and teachers to execute tasks.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Backend: A server backend that implements functionality and interacts with an AI API for AI chat responses.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4575" y="2059200"/>
            <a:ext cx="4825550" cy="21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684913" y="938134"/>
            <a:ext cx="7774200" cy="894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Impact"/>
                <a:ea typeface="Impact"/>
                <a:cs typeface="Impact"/>
                <a:sym typeface="Impact"/>
              </a:rPr>
              <a:t>Design Mockups</a:t>
            </a:r>
            <a:endParaRPr sz="32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3" name="Google Shape;123;p13"/>
          <p:cNvSpPr txBox="1"/>
          <p:nvPr/>
        </p:nvSpPr>
        <p:spPr>
          <a:xfrm>
            <a:off x="684913" y="1832969"/>
            <a:ext cx="7774200" cy="27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Assignment Creation Page - Prototypes						AI Helper Bot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4475" y="2496225"/>
            <a:ext cx="170497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425" y="2149000"/>
            <a:ext cx="4394951" cy="268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/>
          <p:nvPr>
            <p:ph type="title"/>
          </p:nvPr>
        </p:nvSpPr>
        <p:spPr>
          <a:xfrm>
            <a:off x="684913" y="938134"/>
            <a:ext cx="7774200" cy="894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Impact"/>
                <a:ea typeface="Impact"/>
                <a:cs typeface="Impact"/>
                <a:sym typeface="Impact"/>
              </a:rPr>
              <a:t>Functionality Demo</a:t>
            </a:r>
            <a:endParaRPr sz="32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1" name="Google Shape;131;p14"/>
          <p:cNvSpPr txBox="1"/>
          <p:nvPr>
            <p:ph idx="1" type="body"/>
          </p:nvPr>
        </p:nvSpPr>
        <p:spPr>
          <a:xfrm>
            <a:off x="684913" y="1832969"/>
            <a:ext cx="7774200" cy="2761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The implementation and deployment of our project will now be demonstrated.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4" title="WinterDemo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4450" y="2290375"/>
            <a:ext cx="4407700" cy="247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type="title"/>
          </p:nvPr>
        </p:nvSpPr>
        <p:spPr>
          <a:xfrm>
            <a:off x="684913" y="938134"/>
            <a:ext cx="7774200" cy="894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Impact"/>
                <a:ea typeface="Impact"/>
                <a:cs typeface="Impact"/>
                <a:sym typeface="Impact"/>
              </a:rPr>
              <a:t>Verification and Validation</a:t>
            </a:r>
            <a:endParaRPr sz="32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8" name="Google Shape;138;p15"/>
          <p:cNvSpPr txBox="1"/>
          <p:nvPr>
            <p:ph idx="1" type="body"/>
          </p:nvPr>
        </p:nvSpPr>
        <p:spPr>
          <a:xfrm>
            <a:off x="684913" y="1832969"/>
            <a:ext cx="7774200" cy="2761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The current outcome meets the primary key requirements. Both of the issues from the problem statement are addressed with features that allow complex homework organization as well as AI-integrated chatbots to assist student learning.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Project Mentor Feedback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50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He is happy with the progress of the winter term, and is looking forward to testing the product with students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Looking to deploy the product on a web host and looking for further communication with the team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684913" y="938134"/>
            <a:ext cx="7774200" cy="894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Impact"/>
                <a:ea typeface="Impact"/>
                <a:cs typeface="Impact"/>
                <a:sym typeface="Impact"/>
              </a:rPr>
              <a:t>Next Steps</a:t>
            </a:r>
            <a:endParaRPr sz="32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4" name="Google Shape;144;p16"/>
          <p:cNvSpPr txBox="1"/>
          <p:nvPr>
            <p:ph idx="1" type="body"/>
          </p:nvPr>
        </p:nvSpPr>
        <p:spPr>
          <a:xfrm>
            <a:off x="684913" y="1832969"/>
            <a:ext cx="7774200" cy="2761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spring term, we will: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50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 our software to the OSU engineering servers rather than having to run it locally.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50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 our software to real world scenarios, allowing students and teachers to test and give feedback. Much of our testing will be done with our project mentor’s students.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50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Implementing additional quality of life features to our software, such as configurable chatbots and chatbot summaries of student interaction.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