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2.xml" ContentType="application/vnd.openxmlformats-officedocument.drawingml.chartshapes+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3.xml" ContentType="application/vnd.openxmlformats-officedocument.drawingml.chartshapes+xml"/>
  <Override PartName="/ppt/notesSlides/notesSlide1.xml" ContentType="application/vnd.openxmlformats-officedocument.presentationml.notesSlid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xml" ContentType="application/vnd.openxmlformats-officedocument.presentationml.notesSlide+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5"/>
  </p:notesMasterIdLst>
  <p:sldIdLst>
    <p:sldId id="257" r:id="rId5"/>
    <p:sldId id="278" r:id="rId6"/>
    <p:sldId id="279" r:id="rId7"/>
    <p:sldId id="296" r:id="rId8"/>
    <p:sldId id="284" r:id="rId9"/>
    <p:sldId id="280" r:id="rId10"/>
    <p:sldId id="283" r:id="rId11"/>
    <p:sldId id="285" r:id="rId12"/>
    <p:sldId id="286" r:id="rId13"/>
    <p:sldId id="287" r:id="rId14"/>
    <p:sldId id="288" r:id="rId15"/>
    <p:sldId id="290" r:id="rId16"/>
    <p:sldId id="294" r:id="rId17"/>
    <p:sldId id="291" r:id="rId18"/>
    <p:sldId id="292" r:id="rId19"/>
    <p:sldId id="295" r:id="rId20"/>
    <p:sldId id="297" r:id="rId21"/>
    <p:sldId id="298" r:id="rId22"/>
    <p:sldId id="293"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391B6B-3540-487E-9F4A-AA842375E463}" v="1" dt="2023-12-03T20:37:26.302"/>
    <p1510:client id="{F2A17388-C405-4AEF-9C8B-35108376807A}" v="7" dt="2023-12-03T19:47:22.3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4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OneDrive\Desktop\Students%20Performance%20-%20GROUP%208.xlsx%20-%20new%20for%20dashboar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OneDrive\Desktop\Students%20Performance%20-%20GROUP%208.xlsx%20-%20new%20for%20dashboar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OneDrive\Desktop\Students%20Performance%20-%20GROUP%208.xlsx%20-%20new%20for%20dashboar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oleObject" Target="file:///C:\Users\HP\OneDrive\Desktop\Students%20Performance%20-%20GROUP%208.xlsx%20-%20new%20for%20dashboard.xlsx"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file:///C:\Users\HP\OneDrive\Desktop\Students%20Performance%20-%20GROUP%208.xlsx%20-%20new%20for%20dashboard.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6.xml.rels><?xml version="1.0" encoding="UTF-8" standalone="yes"?>
<Relationships xmlns="http://schemas.openxmlformats.org/package/2006/relationships"><Relationship Id="rId3" Type="http://schemas.openxmlformats.org/officeDocument/2006/relationships/oleObject" Target="file:///C:\Users\HP\OneDrive\Desktop\Students%20Performance%20-%20GROUP%208.xlsx%20-%20new%20for%20dashboard.xlsx"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2.xml"/></Relationships>
</file>

<file path=ppt/charts/_rels/chart7.xml.rels><?xml version="1.0" encoding="UTF-8" standalone="yes"?>
<Relationships xmlns="http://schemas.openxmlformats.org/package/2006/relationships"><Relationship Id="rId3" Type="http://schemas.openxmlformats.org/officeDocument/2006/relationships/oleObject" Target="file:///C:\Users\HP\OneDrive\Desktop\Students%20Performance%20-%20GROUP%208.xlsx%20-%20new%20for%20dashboard.xlsx" TargetMode="Externa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3.xml"/></Relationships>
</file>

<file path=ppt/charts/_rels/chart8.xml.rels><?xml version="1.0" encoding="UTF-8" standalone="yes"?>
<Relationships xmlns="http://schemas.openxmlformats.org/package/2006/relationships"><Relationship Id="rId3" Type="http://schemas.openxmlformats.org/officeDocument/2006/relationships/oleObject" Target="file:///C:\Users\HP\OneDrive\Desktop\Students%20Performance%20-%20GROUP%208.xlsx%20-%20new%20for%20dashboard.xlsx" TargetMode="External"/><Relationship Id="rId2" Type="http://schemas.microsoft.com/office/2011/relationships/chartColorStyle" Target="colors7.xml"/><Relationship Id="rId1" Type="http://schemas.microsoft.com/office/2011/relationships/chartStyle" Target="style7.xml"/></Relationships>
</file>

<file path=ppt/charts/_rels/chart9.xml.rels><?xml version="1.0" encoding="UTF-8" standalone="yes"?>
<Relationships xmlns="http://schemas.openxmlformats.org/package/2006/relationships"><Relationship Id="rId3" Type="http://schemas.openxmlformats.org/officeDocument/2006/relationships/oleObject" Target="file:///C:\Users\HP\OneDrive\Desktop\Students%20Performance%20-%20GROUP%208.xlsx%20-%20new%20for%20dashboard.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[Students Performance - GROUP 8.xlsx - new for dashboard.xlsx]PivotTables!PivotTable1</c:name>
    <c:fmtId val="-1"/>
  </c:pivotSource>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en-US" sz="2400" b="1"/>
              <a:t>Total Average</a:t>
            </a:r>
            <a:r>
              <a:rPr lang="en-US" sz="2400" b="1" baseline="0"/>
              <a:t> Scores By Gender</a:t>
            </a:r>
            <a:endParaRPr lang="en-US" sz="2400" b="1"/>
          </a:p>
        </c:rich>
      </c:tx>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5859811495983031E-2"/>
          <c:y val="0.18941970310391362"/>
          <c:w val="0.61855967283120017"/>
          <c:h val="0.68535348061249424"/>
        </c:manualLayout>
      </c:layout>
      <c:barChart>
        <c:barDir val="col"/>
        <c:grouping val="clustered"/>
        <c:varyColors val="0"/>
        <c:ser>
          <c:idx val="0"/>
          <c:order val="0"/>
          <c:tx>
            <c:strRef>
              <c:f>PivotTables!$C$3</c:f>
              <c:strCache>
                <c:ptCount val="1"/>
                <c:pt idx="0">
                  <c:v>Average of reading score</c:v>
                </c:pt>
              </c:strCache>
            </c:strRef>
          </c:tx>
          <c:spPr>
            <a:solidFill>
              <a:schemeClr val="accent1">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PivotTables!$B$4:$B$6</c:f>
              <c:strCache>
                <c:ptCount val="2"/>
                <c:pt idx="0">
                  <c:v>female</c:v>
                </c:pt>
                <c:pt idx="1">
                  <c:v>male</c:v>
                </c:pt>
              </c:strCache>
            </c:strRef>
          </c:cat>
          <c:val>
            <c:numRef>
              <c:f>PivotTables!$C$4:$C$6</c:f>
              <c:numCache>
                <c:formatCode>0</c:formatCode>
                <c:ptCount val="2"/>
                <c:pt idx="0">
                  <c:v>72.608108108108112</c:v>
                </c:pt>
                <c:pt idx="1">
                  <c:v>65.473029045643159</c:v>
                </c:pt>
              </c:numCache>
            </c:numRef>
          </c:val>
          <c:extLst>
            <c:ext xmlns:c16="http://schemas.microsoft.com/office/drawing/2014/chart" uri="{C3380CC4-5D6E-409C-BE32-E72D297353CC}">
              <c16:uniqueId val="{00000000-EDD2-4578-84A0-5F728068D920}"/>
            </c:ext>
          </c:extLst>
        </c:ser>
        <c:ser>
          <c:idx val="1"/>
          <c:order val="1"/>
          <c:tx>
            <c:strRef>
              <c:f>PivotTables!$D$3</c:f>
              <c:strCache>
                <c:ptCount val="1"/>
                <c:pt idx="0">
                  <c:v>Average of math score</c:v>
                </c:pt>
              </c:strCache>
            </c:strRef>
          </c:tx>
          <c:spPr>
            <a:solidFill>
              <a:schemeClr val="tx2">
                <a:lumMod val="50000"/>
                <a:lumOff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PivotTables!$B$4:$B$6</c:f>
              <c:strCache>
                <c:ptCount val="2"/>
                <c:pt idx="0">
                  <c:v>female</c:v>
                </c:pt>
                <c:pt idx="1">
                  <c:v>male</c:v>
                </c:pt>
              </c:strCache>
            </c:strRef>
          </c:cat>
          <c:val>
            <c:numRef>
              <c:f>PivotTables!$D$4:$D$6</c:f>
              <c:numCache>
                <c:formatCode>0</c:formatCode>
                <c:ptCount val="2"/>
                <c:pt idx="0">
                  <c:v>63.633204633204635</c:v>
                </c:pt>
                <c:pt idx="1">
                  <c:v>68.72821576763485</c:v>
                </c:pt>
              </c:numCache>
            </c:numRef>
          </c:val>
          <c:extLst>
            <c:ext xmlns:c16="http://schemas.microsoft.com/office/drawing/2014/chart" uri="{C3380CC4-5D6E-409C-BE32-E72D297353CC}">
              <c16:uniqueId val="{00000001-EDD2-4578-84A0-5F728068D920}"/>
            </c:ext>
          </c:extLst>
        </c:ser>
        <c:ser>
          <c:idx val="2"/>
          <c:order val="2"/>
          <c:tx>
            <c:strRef>
              <c:f>PivotTables!$E$3</c:f>
              <c:strCache>
                <c:ptCount val="1"/>
                <c:pt idx="0">
                  <c:v>Average of writing score</c:v>
                </c:pt>
              </c:strCache>
            </c:strRef>
          </c:tx>
          <c:spPr>
            <a:solidFill>
              <a:schemeClr val="accent1">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PivotTables!$B$4:$B$6</c:f>
              <c:strCache>
                <c:ptCount val="2"/>
                <c:pt idx="0">
                  <c:v>female</c:v>
                </c:pt>
                <c:pt idx="1">
                  <c:v>male</c:v>
                </c:pt>
              </c:strCache>
            </c:strRef>
          </c:cat>
          <c:val>
            <c:numRef>
              <c:f>PivotTables!$E$4:$E$6</c:f>
              <c:numCache>
                <c:formatCode>0</c:formatCode>
                <c:ptCount val="2"/>
                <c:pt idx="0">
                  <c:v>72.467181467181462</c:v>
                </c:pt>
                <c:pt idx="1">
                  <c:v>63.311203319502077</c:v>
                </c:pt>
              </c:numCache>
            </c:numRef>
          </c:val>
          <c:extLst>
            <c:ext xmlns:c16="http://schemas.microsoft.com/office/drawing/2014/chart" uri="{C3380CC4-5D6E-409C-BE32-E72D297353CC}">
              <c16:uniqueId val="{00000002-EDD2-4578-84A0-5F728068D920}"/>
            </c:ext>
          </c:extLst>
        </c:ser>
        <c:dLbls>
          <c:dLblPos val="outEnd"/>
          <c:showLegendKey val="0"/>
          <c:showVal val="1"/>
          <c:showCatName val="0"/>
          <c:showSerName val="0"/>
          <c:showPercent val="0"/>
          <c:showBubbleSize val="0"/>
        </c:dLbls>
        <c:gapWidth val="219"/>
        <c:overlap val="-27"/>
        <c:axId val="2112318015"/>
        <c:axId val="2116559839"/>
      </c:barChart>
      <c:catAx>
        <c:axId val="211231801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2116559839"/>
        <c:crosses val="autoZero"/>
        <c:auto val="1"/>
        <c:lblAlgn val="ctr"/>
        <c:lblOffset val="100"/>
        <c:noMultiLvlLbl val="0"/>
      </c:catAx>
      <c:valAx>
        <c:axId val="2116559839"/>
        <c:scaling>
          <c:orientation val="minMax"/>
        </c:scaling>
        <c:delete val="1"/>
        <c:axPos val="l"/>
        <c:numFmt formatCode="0" sourceLinked="1"/>
        <c:majorTickMark val="out"/>
        <c:minorTickMark val="none"/>
        <c:tickLblPos val="nextTo"/>
        <c:crossAx val="21123180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a:glow rad="63500">
        <a:schemeClr val="accent1">
          <a:lumMod val="40000"/>
          <a:lumOff val="60000"/>
        </a:schemeClr>
      </a:glow>
      <a:softEdge rad="50800"/>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[Students Performance - GROUP 8.xlsx - new for dashboard.xlsx]PivotTables!PivotTable2</c:name>
    <c:fmtId val="23"/>
  </c:pivotSource>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en-US" sz="2400" b="1"/>
              <a:t>Total</a:t>
            </a:r>
            <a:r>
              <a:rPr lang="en-US" sz="2400" b="1" baseline="0"/>
              <a:t> Average Scores By Parental Level Of Education</a:t>
            </a:r>
          </a:p>
          <a:p>
            <a:pPr>
              <a:defRPr sz="2400" b="1"/>
            </a:pPr>
            <a:endParaRPr lang="en-US" sz="2400" b="1"/>
          </a:p>
        </c:rich>
      </c:tx>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4208712886980863E-2"/>
          <c:y val="0.23201166313583452"/>
          <c:w val="0.75794201429603558"/>
          <c:h val="0.62630280112682901"/>
        </c:manualLayout>
      </c:layout>
      <c:barChart>
        <c:barDir val="col"/>
        <c:grouping val="clustered"/>
        <c:varyColors val="0"/>
        <c:ser>
          <c:idx val="0"/>
          <c:order val="0"/>
          <c:tx>
            <c:strRef>
              <c:f>PivotTables!$C$9</c:f>
              <c:strCache>
                <c:ptCount val="1"/>
                <c:pt idx="0">
                  <c:v>Average of reading score</c:v>
                </c:pt>
              </c:strCache>
            </c:strRef>
          </c:tx>
          <c:spPr>
            <a:solidFill>
              <a:srgbClr val="0070C0"/>
            </a:solidFill>
            <a:ln>
              <a:noFill/>
            </a:ln>
            <a:effectLst/>
          </c:spPr>
          <c:invertIfNegative val="0"/>
          <c:cat>
            <c:strRef>
              <c:f>PivotTables!$B$10:$B$16</c:f>
              <c:strCache>
                <c:ptCount val="6"/>
                <c:pt idx="0">
                  <c:v>master's degree</c:v>
                </c:pt>
                <c:pt idx="1">
                  <c:v>bachelor's degree</c:v>
                </c:pt>
                <c:pt idx="2">
                  <c:v>associate's degree</c:v>
                </c:pt>
                <c:pt idx="3">
                  <c:v>some college</c:v>
                </c:pt>
                <c:pt idx="4">
                  <c:v>some high school</c:v>
                </c:pt>
                <c:pt idx="5">
                  <c:v>high school</c:v>
                </c:pt>
              </c:strCache>
            </c:strRef>
          </c:cat>
          <c:val>
            <c:numRef>
              <c:f>PivotTables!$C$10:$C$16</c:f>
              <c:numCache>
                <c:formatCode>0</c:formatCode>
                <c:ptCount val="6"/>
                <c:pt idx="0">
                  <c:v>75.372881355932208</c:v>
                </c:pt>
                <c:pt idx="1">
                  <c:v>73</c:v>
                </c:pt>
                <c:pt idx="2">
                  <c:v>70.927927927927925</c:v>
                </c:pt>
                <c:pt idx="3">
                  <c:v>69.460176991150448</c:v>
                </c:pt>
                <c:pt idx="4">
                  <c:v>66.938547486033514</c:v>
                </c:pt>
                <c:pt idx="5">
                  <c:v>64.704081632653057</c:v>
                </c:pt>
              </c:numCache>
            </c:numRef>
          </c:val>
          <c:extLst>
            <c:ext xmlns:c16="http://schemas.microsoft.com/office/drawing/2014/chart" uri="{C3380CC4-5D6E-409C-BE32-E72D297353CC}">
              <c16:uniqueId val="{00000000-6444-4A96-9188-0F73785F7109}"/>
            </c:ext>
          </c:extLst>
        </c:ser>
        <c:ser>
          <c:idx val="1"/>
          <c:order val="1"/>
          <c:tx>
            <c:strRef>
              <c:f>PivotTables!$D$9</c:f>
              <c:strCache>
                <c:ptCount val="1"/>
                <c:pt idx="0">
                  <c:v>Average of math score</c:v>
                </c:pt>
              </c:strCache>
            </c:strRef>
          </c:tx>
          <c:spPr>
            <a:solidFill>
              <a:schemeClr val="bg2">
                <a:lumMod val="75000"/>
              </a:schemeClr>
            </a:solidFill>
            <a:ln>
              <a:noFill/>
            </a:ln>
            <a:effectLst/>
          </c:spPr>
          <c:invertIfNegative val="0"/>
          <c:cat>
            <c:strRef>
              <c:f>PivotTables!$B$10:$B$16</c:f>
              <c:strCache>
                <c:ptCount val="6"/>
                <c:pt idx="0">
                  <c:v>master's degree</c:v>
                </c:pt>
                <c:pt idx="1">
                  <c:v>bachelor's degree</c:v>
                </c:pt>
                <c:pt idx="2">
                  <c:v>associate's degree</c:v>
                </c:pt>
                <c:pt idx="3">
                  <c:v>some college</c:v>
                </c:pt>
                <c:pt idx="4">
                  <c:v>some high school</c:v>
                </c:pt>
                <c:pt idx="5">
                  <c:v>high school</c:v>
                </c:pt>
              </c:strCache>
            </c:strRef>
          </c:cat>
          <c:val>
            <c:numRef>
              <c:f>PivotTables!$D$10:$D$16</c:f>
              <c:numCache>
                <c:formatCode>0</c:formatCode>
                <c:ptCount val="6"/>
                <c:pt idx="0">
                  <c:v>69.745762711864401</c:v>
                </c:pt>
                <c:pt idx="1">
                  <c:v>69.389830508474574</c:v>
                </c:pt>
                <c:pt idx="2">
                  <c:v>67.882882882882882</c:v>
                </c:pt>
                <c:pt idx="3">
                  <c:v>67.128318584070797</c:v>
                </c:pt>
                <c:pt idx="4">
                  <c:v>63.497206703910614</c:v>
                </c:pt>
                <c:pt idx="5">
                  <c:v>62.137755102040813</c:v>
                </c:pt>
              </c:numCache>
            </c:numRef>
          </c:val>
          <c:extLst>
            <c:ext xmlns:c16="http://schemas.microsoft.com/office/drawing/2014/chart" uri="{C3380CC4-5D6E-409C-BE32-E72D297353CC}">
              <c16:uniqueId val="{00000001-6444-4A96-9188-0F73785F7109}"/>
            </c:ext>
          </c:extLst>
        </c:ser>
        <c:ser>
          <c:idx val="2"/>
          <c:order val="2"/>
          <c:tx>
            <c:strRef>
              <c:f>PivotTables!$E$9</c:f>
              <c:strCache>
                <c:ptCount val="1"/>
                <c:pt idx="0">
                  <c:v>Average of writing score</c:v>
                </c:pt>
              </c:strCache>
            </c:strRef>
          </c:tx>
          <c:spPr>
            <a:solidFill>
              <a:schemeClr val="accent1">
                <a:lumMod val="60000"/>
                <a:lumOff val="40000"/>
              </a:schemeClr>
            </a:solidFill>
            <a:ln>
              <a:noFill/>
            </a:ln>
            <a:effectLst/>
          </c:spPr>
          <c:invertIfNegative val="0"/>
          <c:cat>
            <c:strRef>
              <c:f>PivotTables!$B$10:$B$16</c:f>
              <c:strCache>
                <c:ptCount val="6"/>
                <c:pt idx="0">
                  <c:v>master's degree</c:v>
                </c:pt>
                <c:pt idx="1">
                  <c:v>bachelor's degree</c:v>
                </c:pt>
                <c:pt idx="2">
                  <c:v>associate's degree</c:v>
                </c:pt>
                <c:pt idx="3">
                  <c:v>some college</c:v>
                </c:pt>
                <c:pt idx="4">
                  <c:v>some high school</c:v>
                </c:pt>
                <c:pt idx="5">
                  <c:v>high school</c:v>
                </c:pt>
              </c:strCache>
            </c:strRef>
          </c:cat>
          <c:val>
            <c:numRef>
              <c:f>PivotTables!$E$10:$E$16</c:f>
              <c:numCache>
                <c:formatCode>0</c:formatCode>
                <c:ptCount val="6"/>
                <c:pt idx="0">
                  <c:v>75.677966101694921</c:v>
                </c:pt>
                <c:pt idx="1">
                  <c:v>73.381355932203391</c:v>
                </c:pt>
                <c:pt idx="2">
                  <c:v>69.896396396396398</c:v>
                </c:pt>
                <c:pt idx="3">
                  <c:v>68.840707964601776</c:v>
                </c:pt>
                <c:pt idx="4">
                  <c:v>64.888268156424587</c:v>
                </c:pt>
                <c:pt idx="5">
                  <c:v>62.448979591836732</c:v>
                </c:pt>
              </c:numCache>
            </c:numRef>
          </c:val>
          <c:extLst>
            <c:ext xmlns:c16="http://schemas.microsoft.com/office/drawing/2014/chart" uri="{C3380CC4-5D6E-409C-BE32-E72D297353CC}">
              <c16:uniqueId val="{00000002-6444-4A96-9188-0F73785F7109}"/>
            </c:ext>
          </c:extLst>
        </c:ser>
        <c:dLbls>
          <c:showLegendKey val="0"/>
          <c:showVal val="0"/>
          <c:showCatName val="0"/>
          <c:showSerName val="0"/>
          <c:showPercent val="0"/>
          <c:showBubbleSize val="0"/>
        </c:dLbls>
        <c:gapWidth val="219"/>
        <c:overlap val="-27"/>
        <c:axId val="2039953344"/>
        <c:axId val="2031782096"/>
      </c:barChart>
      <c:catAx>
        <c:axId val="203995334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2031782096"/>
        <c:crosses val="autoZero"/>
        <c:auto val="1"/>
        <c:lblAlgn val="ctr"/>
        <c:lblOffset val="100"/>
        <c:noMultiLvlLbl val="0"/>
      </c:catAx>
      <c:valAx>
        <c:axId val="2031782096"/>
        <c:scaling>
          <c:orientation val="minMax"/>
          <c:min val="10"/>
        </c:scaling>
        <c:delete val="0"/>
        <c:axPos val="l"/>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2039953344"/>
        <c:crosses val="autoZero"/>
        <c:crossBetween val="between"/>
        <c:minorUnit val="2"/>
      </c:valAx>
      <c:spPr>
        <a:noFill/>
        <a:ln>
          <a:noFill/>
        </a:ln>
        <a:effectLst/>
      </c:spPr>
    </c:plotArea>
    <c:legend>
      <c:legendPos val="r"/>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a:glow rad="63500">
        <a:schemeClr val="accent1">
          <a:lumMod val="40000"/>
          <a:lumOff val="60000"/>
        </a:schemeClr>
      </a:glow>
      <a:softEdge rad="50800"/>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[Students Performance - GROUP 8.xlsx - new for dashboard.xlsx]PivotTables!PivotTable3</c:name>
    <c:fmtId val="31"/>
  </c:pivotSource>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en-US" sz="2400" b="1"/>
              <a:t>Total Average Scores</a:t>
            </a:r>
            <a:r>
              <a:rPr lang="en-US" sz="2400" b="1" baseline="0"/>
              <a:t> By Race/Ethnicity</a:t>
            </a:r>
          </a:p>
        </c:rich>
      </c:tx>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PivotTables!$C$19</c:f>
              <c:strCache>
                <c:ptCount val="1"/>
                <c:pt idx="0">
                  <c:v>Average of reading score</c:v>
                </c:pt>
              </c:strCache>
            </c:strRef>
          </c:tx>
          <c:spPr>
            <a:solidFill>
              <a:schemeClr val="accent1">
                <a:lumMod val="75000"/>
              </a:schemeClr>
            </a:solidFill>
            <a:ln>
              <a:noFill/>
            </a:ln>
            <a:effectLst/>
          </c:spPr>
          <c:invertIfNegative val="0"/>
          <c:cat>
            <c:strRef>
              <c:f>PivotTables!$B$20:$B$25</c:f>
              <c:strCache>
                <c:ptCount val="5"/>
                <c:pt idx="0">
                  <c:v>group E</c:v>
                </c:pt>
                <c:pt idx="1">
                  <c:v>group D</c:v>
                </c:pt>
                <c:pt idx="2">
                  <c:v>group C</c:v>
                </c:pt>
                <c:pt idx="3">
                  <c:v>group B</c:v>
                </c:pt>
                <c:pt idx="4">
                  <c:v>group A</c:v>
                </c:pt>
              </c:strCache>
            </c:strRef>
          </c:cat>
          <c:val>
            <c:numRef>
              <c:f>PivotTables!$C$20:$C$25</c:f>
              <c:numCache>
                <c:formatCode>0</c:formatCode>
                <c:ptCount val="5"/>
                <c:pt idx="0">
                  <c:v>73.028571428571425</c:v>
                </c:pt>
                <c:pt idx="1">
                  <c:v>70.030534351145036</c:v>
                </c:pt>
                <c:pt idx="2">
                  <c:v>69.103448275862064</c:v>
                </c:pt>
                <c:pt idx="3">
                  <c:v>67.352631578947367</c:v>
                </c:pt>
                <c:pt idx="4">
                  <c:v>64.674157303370791</c:v>
                </c:pt>
              </c:numCache>
            </c:numRef>
          </c:val>
          <c:extLst>
            <c:ext xmlns:c16="http://schemas.microsoft.com/office/drawing/2014/chart" uri="{C3380CC4-5D6E-409C-BE32-E72D297353CC}">
              <c16:uniqueId val="{00000000-008A-4EFE-893D-5881B504E051}"/>
            </c:ext>
          </c:extLst>
        </c:ser>
        <c:ser>
          <c:idx val="1"/>
          <c:order val="1"/>
          <c:tx>
            <c:strRef>
              <c:f>PivotTables!$D$19</c:f>
              <c:strCache>
                <c:ptCount val="1"/>
                <c:pt idx="0">
                  <c:v>Average of math score</c:v>
                </c:pt>
              </c:strCache>
            </c:strRef>
          </c:tx>
          <c:spPr>
            <a:solidFill>
              <a:schemeClr val="tx2">
                <a:lumMod val="50000"/>
                <a:lumOff val="50000"/>
              </a:schemeClr>
            </a:solidFill>
            <a:ln>
              <a:noFill/>
            </a:ln>
            <a:effectLst/>
          </c:spPr>
          <c:invertIfNegative val="0"/>
          <c:cat>
            <c:strRef>
              <c:f>PivotTables!$B$20:$B$25</c:f>
              <c:strCache>
                <c:ptCount val="5"/>
                <c:pt idx="0">
                  <c:v>group E</c:v>
                </c:pt>
                <c:pt idx="1">
                  <c:v>group D</c:v>
                </c:pt>
                <c:pt idx="2">
                  <c:v>group C</c:v>
                </c:pt>
                <c:pt idx="3">
                  <c:v>group B</c:v>
                </c:pt>
                <c:pt idx="4">
                  <c:v>group A</c:v>
                </c:pt>
              </c:strCache>
            </c:strRef>
          </c:cat>
          <c:val>
            <c:numRef>
              <c:f>PivotTables!$D$20:$D$25</c:f>
              <c:numCache>
                <c:formatCode>0</c:formatCode>
                <c:ptCount val="5"/>
                <c:pt idx="0">
                  <c:v>73.821428571428569</c:v>
                </c:pt>
                <c:pt idx="1">
                  <c:v>67.362595419847324</c:v>
                </c:pt>
                <c:pt idx="2">
                  <c:v>64.463949843260181</c:v>
                </c:pt>
                <c:pt idx="3">
                  <c:v>63.452631578947368</c:v>
                </c:pt>
                <c:pt idx="4">
                  <c:v>61.629213483146067</c:v>
                </c:pt>
              </c:numCache>
            </c:numRef>
          </c:val>
          <c:extLst>
            <c:ext xmlns:c16="http://schemas.microsoft.com/office/drawing/2014/chart" uri="{C3380CC4-5D6E-409C-BE32-E72D297353CC}">
              <c16:uniqueId val="{00000001-008A-4EFE-893D-5881B504E051}"/>
            </c:ext>
          </c:extLst>
        </c:ser>
        <c:ser>
          <c:idx val="2"/>
          <c:order val="2"/>
          <c:tx>
            <c:strRef>
              <c:f>PivotTables!$E$19</c:f>
              <c:strCache>
                <c:ptCount val="1"/>
                <c:pt idx="0">
                  <c:v>Average of writing score</c:v>
                </c:pt>
              </c:strCache>
            </c:strRef>
          </c:tx>
          <c:spPr>
            <a:solidFill>
              <a:schemeClr val="accent1">
                <a:lumMod val="60000"/>
                <a:lumOff val="40000"/>
              </a:schemeClr>
            </a:solidFill>
            <a:ln>
              <a:noFill/>
            </a:ln>
            <a:effectLst/>
          </c:spPr>
          <c:invertIfNegative val="0"/>
          <c:cat>
            <c:strRef>
              <c:f>PivotTables!$B$20:$B$25</c:f>
              <c:strCache>
                <c:ptCount val="5"/>
                <c:pt idx="0">
                  <c:v>group E</c:v>
                </c:pt>
                <c:pt idx="1">
                  <c:v>group D</c:v>
                </c:pt>
                <c:pt idx="2">
                  <c:v>group C</c:v>
                </c:pt>
                <c:pt idx="3">
                  <c:v>group B</c:v>
                </c:pt>
                <c:pt idx="4">
                  <c:v>group A</c:v>
                </c:pt>
              </c:strCache>
            </c:strRef>
          </c:cat>
          <c:val>
            <c:numRef>
              <c:f>PivotTables!$E$20:$E$25</c:f>
              <c:numCache>
                <c:formatCode>0</c:formatCode>
                <c:ptCount val="5"/>
                <c:pt idx="0">
                  <c:v>71.407142857142858</c:v>
                </c:pt>
                <c:pt idx="1">
                  <c:v>70.145038167938935</c:v>
                </c:pt>
                <c:pt idx="2">
                  <c:v>67.827586206896555</c:v>
                </c:pt>
                <c:pt idx="3">
                  <c:v>65.599999999999994</c:v>
                </c:pt>
                <c:pt idx="4">
                  <c:v>62.674157303370784</c:v>
                </c:pt>
              </c:numCache>
            </c:numRef>
          </c:val>
          <c:extLst>
            <c:ext xmlns:c16="http://schemas.microsoft.com/office/drawing/2014/chart" uri="{C3380CC4-5D6E-409C-BE32-E72D297353CC}">
              <c16:uniqueId val="{00000002-008A-4EFE-893D-5881B504E051}"/>
            </c:ext>
          </c:extLst>
        </c:ser>
        <c:dLbls>
          <c:showLegendKey val="0"/>
          <c:showVal val="0"/>
          <c:showCatName val="0"/>
          <c:showSerName val="0"/>
          <c:showPercent val="0"/>
          <c:showBubbleSize val="0"/>
        </c:dLbls>
        <c:gapWidth val="219"/>
        <c:overlap val="-27"/>
        <c:axId val="1889497295"/>
        <c:axId val="2046473935"/>
      </c:barChart>
      <c:catAx>
        <c:axId val="18894972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2046473935"/>
        <c:crosses val="autoZero"/>
        <c:auto val="1"/>
        <c:lblAlgn val="ctr"/>
        <c:lblOffset val="100"/>
        <c:noMultiLvlLbl val="0"/>
      </c:catAx>
      <c:valAx>
        <c:axId val="2046473935"/>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8894972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a:glow rad="63500">
        <a:schemeClr val="accent1">
          <a:lumMod val="40000"/>
          <a:lumOff val="60000"/>
        </a:schemeClr>
      </a:glow>
      <a:softEdge rad="50800"/>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[Students Performance - GROUP 8.xlsx - new for dashboard.xlsx]PivotTables!PivotTable4</c:name>
    <c:fmtId val="42"/>
  </c:pivotSource>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en-US" sz="2400" b="1" i="0" u="none" strike="noStrike" baseline="0">
                <a:effectLst/>
              </a:rPr>
              <a:t>Total Average Scores Based on </a:t>
            </a:r>
            <a:r>
              <a:rPr lang="en-US" sz="2400"/>
              <a:t>Test Preparation Course </a:t>
            </a:r>
          </a:p>
        </c:rich>
      </c:tx>
      <c:overlay val="0"/>
      <c:spPr>
        <a:noFill/>
        <a:ln>
          <a:noFill/>
        </a:ln>
        <a:effectLst/>
      </c:sp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3"/>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5646318724200886"/>
          <c:y val="0.29282964443083137"/>
          <c:w val="0.53435380126392829"/>
          <c:h val="0.66217627694451231"/>
        </c:manualLayout>
      </c:layout>
      <c:barChart>
        <c:barDir val="bar"/>
        <c:grouping val="clustered"/>
        <c:varyColors val="0"/>
        <c:ser>
          <c:idx val="0"/>
          <c:order val="0"/>
          <c:tx>
            <c:strRef>
              <c:f>PivotTables!$C$28</c:f>
              <c:strCache>
                <c:ptCount val="1"/>
                <c:pt idx="0">
                  <c:v>Average of reading score</c:v>
                </c:pt>
              </c:strCache>
            </c:strRef>
          </c:tx>
          <c:spPr>
            <a:solidFill>
              <a:schemeClr val="accent1">
                <a:lumMod val="75000"/>
              </a:schemeClr>
            </a:solidFill>
            <a:ln>
              <a:noFill/>
            </a:ln>
            <a:effectLst/>
          </c:spPr>
          <c:invertIfNegative val="0"/>
          <c:dLbls>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PivotTables!$B$29:$B$31</c:f>
              <c:strCache>
                <c:ptCount val="2"/>
                <c:pt idx="0">
                  <c:v>completed</c:v>
                </c:pt>
                <c:pt idx="1">
                  <c:v>none</c:v>
                </c:pt>
              </c:strCache>
            </c:strRef>
          </c:cat>
          <c:val>
            <c:numRef>
              <c:f>PivotTables!$C$29:$C$31</c:f>
              <c:numCache>
                <c:formatCode>0</c:formatCode>
                <c:ptCount val="2"/>
                <c:pt idx="0">
                  <c:v>73.893854748603346</c:v>
                </c:pt>
                <c:pt idx="1">
                  <c:v>66.534267912772592</c:v>
                </c:pt>
              </c:numCache>
            </c:numRef>
          </c:val>
          <c:extLst>
            <c:ext xmlns:c16="http://schemas.microsoft.com/office/drawing/2014/chart" uri="{C3380CC4-5D6E-409C-BE32-E72D297353CC}">
              <c16:uniqueId val="{00000000-AD9C-48F5-9F78-3F2A2C7E5FA6}"/>
            </c:ext>
          </c:extLst>
        </c:ser>
        <c:ser>
          <c:idx val="1"/>
          <c:order val="1"/>
          <c:tx>
            <c:strRef>
              <c:f>PivotTables!$D$28</c:f>
              <c:strCache>
                <c:ptCount val="1"/>
                <c:pt idx="0">
                  <c:v>Average of math score</c:v>
                </c:pt>
              </c:strCache>
            </c:strRef>
          </c:tx>
          <c:spPr>
            <a:solidFill>
              <a:schemeClr val="tx2">
                <a:lumMod val="60000"/>
                <a:lumOff val="40000"/>
              </a:schemeClr>
            </a:solidFill>
            <a:ln>
              <a:solidFill>
                <a:schemeClr val="tx2">
                  <a:lumMod val="50000"/>
                  <a:lumOff val="50000"/>
                </a:schemeClr>
              </a:solidFill>
            </a:ln>
            <a:effectLst/>
          </c:spPr>
          <c:invertIfNegative val="0"/>
          <c:dLbls>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PivotTables!$B$29:$B$31</c:f>
              <c:strCache>
                <c:ptCount val="2"/>
                <c:pt idx="0">
                  <c:v>completed</c:v>
                </c:pt>
                <c:pt idx="1">
                  <c:v>none</c:v>
                </c:pt>
              </c:strCache>
            </c:strRef>
          </c:cat>
          <c:val>
            <c:numRef>
              <c:f>PivotTables!$D$29:$D$31</c:f>
              <c:numCache>
                <c:formatCode>0</c:formatCode>
                <c:ptCount val="2"/>
                <c:pt idx="0">
                  <c:v>69.69553072625699</c:v>
                </c:pt>
                <c:pt idx="1">
                  <c:v>64.077881619937699</c:v>
                </c:pt>
              </c:numCache>
            </c:numRef>
          </c:val>
          <c:extLst>
            <c:ext xmlns:c16="http://schemas.microsoft.com/office/drawing/2014/chart" uri="{C3380CC4-5D6E-409C-BE32-E72D297353CC}">
              <c16:uniqueId val="{00000001-AD9C-48F5-9F78-3F2A2C7E5FA6}"/>
            </c:ext>
          </c:extLst>
        </c:ser>
        <c:ser>
          <c:idx val="2"/>
          <c:order val="2"/>
          <c:tx>
            <c:strRef>
              <c:f>PivotTables!$E$28</c:f>
              <c:strCache>
                <c:ptCount val="1"/>
                <c:pt idx="0">
                  <c:v>Average of writing score</c:v>
                </c:pt>
              </c:strCache>
            </c:strRef>
          </c:tx>
          <c:spPr>
            <a:solidFill>
              <a:schemeClr val="accent1">
                <a:lumMod val="60000"/>
                <a:lumOff val="40000"/>
              </a:schemeClr>
            </a:solidFill>
            <a:ln>
              <a:solidFill>
                <a:schemeClr val="accent1">
                  <a:lumMod val="40000"/>
                  <a:lumOff val="60000"/>
                </a:schemeClr>
              </a:solidFill>
            </a:ln>
            <a:effectLst/>
          </c:spPr>
          <c:invertIfNegative val="0"/>
          <c:dLbls>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PivotTables!$B$29:$B$31</c:f>
              <c:strCache>
                <c:ptCount val="2"/>
                <c:pt idx="0">
                  <c:v>completed</c:v>
                </c:pt>
                <c:pt idx="1">
                  <c:v>none</c:v>
                </c:pt>
              </c:strCache>
            </c:strRef>
          </c:cat>
          <c:val>
            <c:numRef>
              <c:f>PivotTables!$E$29:$E$31</c:f>
              <c:numCache>
                <c:formatCode>0</c:formatCode>
                <c:ptCount val="2"/>
                <c:pt idx="0">
                  <c:v>74.418994413407816</c:v>
                </c:pt>
                <c:pt idx="1">
                  <c:v>64.504672897196258</c:v>
                </c:pt>
              </c:numCache>
            </c:numRef>
          </c:val>
          <c:extLst>
            <c:ext xmlns:c16="http://schemas.microsoft.com/office/drawing/2014/chart" uri="{C3380CC4-5D6E-409C-BE32-E72D297353CC}">
              <c16:uniqueId val="{00000002-AD9C-48F5-9F78-3F2A2C7E5FA6}"/>
            </c:ext>
          </c:extLst>
        </c:ser>
        <c:dLbls>
          <c:dLblPos val="outEnd"/>
          <c:showLegendKey val="0"/>
          <c:showVal val="1"/>
          <c:showCatName val="0"/>
          <c:showSerName val="0"/>
          <c:showPercent val="0"/>
          <c:showBubbleSize val="0"/>
        </c:dLbls>
        <c:gapWidth val="182"/>
        <c:axId val="1793754767"/>
        <c:axId val="2093643167"/>
      </c:barChart>
      <c:catAx>
        <c:axId val="179375476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2093643167"/>
        <c:crosses val="autoZero"/>
        <c:auto val="1"/>
        <c:lblAlgn val="ctr"/>
        <c:lblOffset val="100"/>
        <c:noMultiLvlLbl val="0"/>
      </c:catAx>
      <c:valAx>
        <c:axId val="2093643167"/>
        <c:scaling>
          <c:orientation val="minMax"/>
        </c:scaling>
        <c:delete val="1"/>
        <c:axPos val="b"/>
        <c:numFmt formatCode="0" sourceLinked="1"/>
        <c:majorTickMark val="out"/>
        <c:minorTickMark val="none"/>
        <c:tickLblPos val="nextTo"/>
        <c:crossAx val="1793754767"/>
        <c:crosses val="autoZero"/>
        <c:crossBetween val="between"/>
      </c:valAx>
    </c:plotArea>
    <c:legend>
      <c:legendPos val="r"/>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spPr>
    <a:solidFill>
      <a:schemeClr val="bg1"/>
    </a:solidFill>
    <a:ln>
      <a:noFill/>
    </a:ln>
    <a:effectLst>
      <a:glow rad="63500">
        <a:schemeClr val="accent1">
          <a:lumMod val="40000"/>
          <a:lumOff val="60000"/>
        </a:schemeClr>
      </a:glow>
      <a:softEdge rad="50800"/>
    </a:effectLst>
  </c:spPr>
  <c:txPr>
    <a:bodyPr/>
    <a:lstStyle/>
    <a:p>
      <a:pPr>
        <a:defRPr b="1"/>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US" sz="2000" b="1" baseline="0"/>
              <a:t>Percentage Of Math Score</a:t>
            </a:r>
            <a:endParaRPr lang="en-US" sz="2000" b="1"/>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spPr>
            <a:solidFill>
              <a:srgbClr val="7030A0"/>
            </a:solidFill>
          </c:spPr>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1-7A75-4D6E-B94B-8F1BE98B04C7}"/>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7A75-4D6E-B94B-8F1BE98B04C7}"/>
              </c:ext>
            </c:extLst>
          </c:dPt>
          <c:val>
            <c:numRef>
              <c:f>PivotTables!$B$36:$B$37</c:f>
              <c:numCache>
                <c:formatCode>0%</c:formatCode>
                <c:ptCount val="2"/>
                <c:pt idx="0">
                  <c:v>0.66</c:v>
                </c:pt>
                <c:pt idx="1">
                  <c:v>0.34</c:v>
                </c:pt>
              </c:numCache>
            </c:numRef>
          </c:val>
          <c:extLst>
            <c:ext xmlns:c16="http://schemas.microsoft.com/office/drawing/2014/chart" uri="{C3380CC4-5D6E-409C-BE32-E72D297353CC}">
              <c16:uniqueId val="{00000004-7A75-4D6E-B94B-8F1BE98B04C7}"/>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a:glow rad="63500">
        <a:schemeClr val="accent1">
          <a:lumMod val="40000"/>
          <a:lumOff val="60000"/>
        </a:schemeClr>
      </a:glow>
      <a:softEdge rad="50800"/>
    </a:effectLst>
  </c:spPr>
  <c:txPr>
    <a:bodyPr/>
    <a:lstStyle/>
    <a:p>
      <a:pPr>
        <a:defRPr/>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US" sz="2000" b="1"/>
              <a:t>Percentage</a:t>
            </a:r>
            <a:r>
              <a:rPr lang="en-US" sz="2000" b="1" baseline="0"/>
              <a:t> Of</a:t>
            </a:r>
            <a:r>
              <a:rPr lang="en-US" sz="2000" b="1"/>
              <a:t> Reading Score</a:t>
            </a:r>
          </a:p>
        </c:rich>
      </c:tx>
      <c:layout>
        <c:manualLayout>
          <c:xMode val="edge"/>
          <c:yMode val="edge"/>
          <c:x val="0.18554874436404617"/>
          <c:y val="0"/>
        </c:manualLayout>
      </c:layout>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spPr>
            <a:solidFill>
              <a:schemeClr val="accent1"/>
            </a:solidFill>
          </c:spPr>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1-1ABF-43AA-8D51-32219EE17010}"/>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1ABF-43AA-8D51-32219EE17010}"/>
              </c:ext>
            </c:extLst>
          </c:dPt>
          <c:val>
            <c:numRef>
              <c:f>PivotTables!$D$36:$D$37</c:f>
              <c:numCache>
                <c:formatCode>0%</c:formatCode>
                <c:ptCount val="2"/>
                <c:pt idx="0">
                  <c:v>0.69</c:v>
                </c:pt>
                <c:pt idx="1">
                  <c:v>0.31</c:v>
                </c:pt>
              </c:numCache>
            </c:numRef>
          </c:val>
          <c:extLst>
            <c:ext xmlns:c16="http://schemas.microsoft.com/office/drawing/2014/chart" uri="{C3380CC4-5D6E-409C-BE32-E72D297353CC}">
              <c16:uniqueId val="{00000004-1ABF-43AA-8D51-32219EE17010}"/>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a:glow rad="63500">
        <a:schemeClr val="accent1">
          <a:lumMod val="40000"/>
          <a:lumOff val="60000"/>
        </a:schemeClr>
      </a:glow>
      <a:softEdge rad="50800"/>
    </a:effectLst>
  </c:spPr>
  <c:txPr>
    <a:bodyPr/>
    <a:lstStyle/>
    <a:p>
      <a:pPr>
        <a:defRPr/>
      </a:pPr>
      <a:endParaRPr lang="en-US"/>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US" sz="2000" b="1"/>
              <a:t>Percentage</a:t>
            </a:r>
            <a:r>
              <a:rPr lang="en-US" sz="2000" b="1" baseline="0"/>
              <a:t> Of </a:t>
            </a:r>
            <a:r>
              <a:rPr lang="en-US" sz="2000" b="1"/>
              <a:t>Writing Score</a:t>
            </a:r>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spPr>
            <a:solidFill>
              <a:schemeClr val="accent1"/>
            </a:solidFill>
          </c:spPr>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1-F8DC-43AF-B11F-C6B7DA29258A}"/>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F8DC-43AF-B11F-C6B7DA29258A}"/>
              </c:ext>
            </c:extLst>
          </c:dPt>
          <c:val>
            <c:numRef>
              <c:f>PivotTables!$F$36:$F$37</c:f>
              <c:numCache>
                <c:formatCode>0%</c:formatCode>
                <c:ptCount val="2"/>
                <c:pt idx="0">
                  <c:v>0.68</c:v>
                </c:pt>
                <c:pt idx="1">
                  <c:v>0.32</c:v>
                </c:pt>
              </c:numCache>
            </c:numRef>
          </c:val>
          <c:extLst>
            <c:ext xmlns:c16="http://schemas.microsoft.com/office/drawing/2014/chart" uri="{C3380CC4-5D6E-409C-BE32-E72D297353CC}">
              <c16:uniqueId val="{00000004-F8DC-43AF-B11F-C6B7DA29258A}"/>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a:glow rad="63500">
        <a:schemeClr val="accent1">
          <a:lumMod val="40000"/>
          <a:lumOff val="60000"/>
        </a:schemeClr>
      </a:glow>
      <a:softEdge rad="50800"/>
    </a:effectLst>
  </c:spPr>
  <c:txPr>
    <a:bodyPr/>
    <a:lstStyle/>
    <a:p>
      <a:pPr>
        <a:defRPr/>
      </a:pPr>
      <a:endParaRPr lang="en-U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[Students Performance - GROUP 8.xlsx - new for dashboard.xlsx]PivotTables!PivotTable8</c:name>
    <c:fmtId val="49"/>
  </c:pivotSource>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en-US" sz="2400"/>
              <a:t>Total Average Scores Based on Lunch Type</a:t>
            </a:r>
          </a:p>
        </c:rich>
      </c:tx>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PivotTables!$G$20</c:f>
              <c:strCache>
                <c:ptCount val="1"/>
                <c:pt idx="0">
                  <c:v>Average of reading score</c:v>
                </c:pt>
              </c:strCache>
            </c:strRef>
          </c:tx>
          <c:spPr>
            <a:solidFill>
              <a:schemeClr val="accent1">
                <a:lumMod val="75000"/>
              </a:schemeClr>
            </a:solidFill>
            <a:ln>
              <a:noFill/>
            </a:ln>
            <a:effectLst/>
          </c:spPr>
          <c:invertIfNegative val="0"/>
          <c:dLbls>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PivotTables!$F$21:$F$23</c:f>
              <c:strCache>
                <c:ptCount val="2"/>
                <c:pt idx="0">
                  <c:v>standard</c:v>
                </c:pt>
                <c:pt idx="1">
                  <c:v>free/reduced</c:v>
                </c:pt>
              </c:strCache>
            </c:strRef>
          </c:cat>
          <c:val>
            <c:numRef>
              <c:f>PivotTables!$G$21:$G$23</c:f>
              <c:numCache>
                <c:formatCode>0</c:formatCode>
                <c:ptCount val="2"/>
                <c:pt idx="0">
                  <c:v>71.654263565891469</c:v>
                </c:pt>
                <c:pt idx="1">
                  <c:v>64.653521126760566</c:v>
                </c:pt>
              </c:numCache>
            </c:numRef>
          </c:val>
          <c:extLst>
            <c:ext xmlns:c16="http://schemas.microsoft.com/office/drawing/2014/chart" uri="{C3380CC4-5D6E-409C-BE32-E72D297353CC}">
              <c16:uniqueId val="{00000000-9503-428B-B7CD-D63E7FBED70B}"/>
            </c:ext>
          </c:extLst>
        </c:ser>
        <c:ser>
          <c:idx val="1"/>
          <c:order val="1"/>
          <c:tx>
            <c:strRef>
              <c:f>PivotTables!$H$20</c:f>
              <c:strCache>
                <c:ptCount val="1"/>
                <c:pt idx="0">
                  <c:v>Average of math score</c:v>
                </c:pt>
              </c:strCache>
            </c:strRef>
          </c:tx>
          <c:spPr>
            <a:solidFill>
              <a:schemeClr val="tx2">
                <a:lumMod val="50000"/>
                <a:lumOff val="50000"/>
              </a:schemeClr>
            </a:solidFill>
            <a:ln>
              <a:noFill/>
            </a:ln>
            <a:effectLst/>
          </c:spPr>
          <c:invertIfNegative val="0"/>
          <c:dLbls>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PivotTables!$F$21:$F$23</c:f>
              <c:strCache>
                <c:ptCount val="2"/>
                <c:pt idx="0">
                  <c:v>standard</c:v>
                </c:pt>
                <c:pt idx="1">
                  <c:v>free/reduced</c:v>
                </c:pt>
              </c:strCache>
            </c:strRef>
          </c:cat>
          <c:val>
            <c:numRef>
              <c:f>PivotTables!$H$21:$H$23</c:f>
              <c:numCache>
                <c:formatCode>0</c:formatCode>
                <c:ptCount val="2"/>
                <c:pt idx="0">
                  <c:v>70.034108527131778</c:v>
                </c:pt>
                <c:pt idx="1">
                  <c:v>58.921126760563382</c:v>
                </c:pt>
              </c:numCache>
            </c:numRef>
          </c:val>
          <c:extLst>
            <c:ext xmlns:c16="http://schemas.microsoft.com/office/drawing/2014/chart" uri="{C3380CC4-5D6E-409C-BE32-E72D297353CC}">
              <c16:uniqueId val="{00000001-9503-428B-B7CD-D63E7FBED70B}"/>
            </c:ext>
          </c:extLst>
        </c:ser>
        <c:ser>
          <c:idx val="2"/>
          <c:order val="2"/>
          <c:tx>
            <c:strRef>
              <c:f>PivotTables!$I$20</c:f>
              <c:strCache>
                <c:ptCount val="1"/>
                <c:pt idx="0">
                  <c:v>Average of writing score</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PivotTables!$F$21:$F$23</c:f>
              <c:strCache>
                <c:ptCount val="2"/>
                <c:pt idx="0">
                  <c:v>standard</c:v>
                </c:pt>
                <c:pt idx="1">
                  <c:v>free/reduced</c:v>
                </c:pt>
              </c:strCache>
            </c:strRef>
          </c:cat>
          <c:val>
            <c:numRef>
              <c:f>PivotTables!$I$21:$I$23</c:f>
              <c:numCache>
                <c:formatCode>0</c:formatCode>
                <c:ptCount val="2"/>
                <c:pt idx="0">
                  <c:v>70.823255813953494</c:v>
                </c:pt>
                <c:pt idx="1">
                  <c:v>63.022535211267609</c:v>
                </c:pt>
              </c:numCache>
            </c:numRef>
          </c:val>
          <c:extLst>
            <c:ext xmlns:c16="http://schemas.microsoft.com/office/drawing/2014/chart" uri="{C3380CC4-5D6E-409C-BE32-E72D297353CC}">
              <c16:uniqueId val="{00000002-9503-428B-B7CD-D63E7FBED70B}"/>
            </c:ext>
          </c:extLst>
        </c:ser>
        <c:dLbls>
          <c:dLblPos val="outEnd"/>
          <c:showLegendKey val="0"/>
          <c:showVal val="1"/>
          <c:showCatName val="0"/>
          <c:showSerName val="0"/>
          <c:showPercent val="0"/>
          <c:showBubbleSize val="0"/>
        </c:dLbls>
        <c:gapWidth val="219"/>
        <c:overlap val="-27"/>
        <c:axId val="1958262415"/>
        <c:axId val="2094792047"/>
      </c:barChart>
      <c:catAx>
        <c:axId val="195826241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2094792047"/>
        <c:crosses val="autoZero"/>
        <c:auto val="1"/>
        <c:lblAlgn val="ctr"/>
        <c:lblOffset val="100"/>
        <c:noMultiLvlLbl val="0"/>
      </c:catAx>
      <c:valAx>
        <c:axId val="2094792047"/>
        <c:scaling>
          <c:orientation val="minMax"/>
        </c:scaling>
        <c:delete val="1"/>
        <c:axPos val="l"/>
        <c:numFmt formatCode="0" sourceLinked="1"/>
        <c:majorTickMark val="none"/>
        <c:minorTickMark val="none"/>
        <c:tickLblPos val="nextTo"/>
        <c:crossAx val="19582624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a:glow rad="63500">
        <a:schemeClr val="accent1">
          <a:lumMod val="40000"/>
          <a:lumOff val="60000"/>
        </a:schemeClr>
      </a:glow>
      <a:softEdge rad="50800"/>
    </a:effectLst>
  </c:spPr>
  <c:txPr>
    <a:bodyPr/>
    <a:lstStyle/>
    <a:p>
      <a:pPr>
        <a:defRPr b="1"/>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en-US" sz="2200" dirty="0"/>
              <a:t>Average Score</a:t>
            </a:r>
            <a:r>
              <a:rPr lang="en-US" sz="2200" baseline="0" dirty="0"/>
              <a:t> Percentage </a:t>
            </a:r>
            <a:r>
              <a:rPr lang="en-US" sz="2200" dirty="0"/>
              <a:t>By Gender</a:t>
            </a:r>
          </a:p>
        </c:rich>
      </c:tx>
      <c:layout>
        <c:manualLayout>
          <c:xMode val="edge"/>
          <c:yMode val="edge"/>
          <c:x val="0.1415863743960129"/>
          <c:y val="3.686275091584424E-2"/>
        </c:manualLayout>
      </c:layout>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en-US"/>
        </a:p>
      </c:txPr>
    </c:title>
    <c:autoTitleDeleted val="0"/>
    <c:view3D>
      <c:rotX val="75"/>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9607043472510647E-2"/>
          <c:y val="0.26615422175250614"/>
          <c:w val="0.85074088027302897"/>
          <c:h val="0.71886211424063207"/>
        </c:manualLayout>
      </c:layout>
      <c:pie3DChart>
        <c:varyColors val="1"/>
        <c:ser>
          <c:idx val="0"/>
          <c:order val="0"/>
          <c:dPt>
            <c:idx val="0"/>
            <c:bubble3D val="0"/>
            <c:spPr>
              <a:solidFill>
                <a:srgbClr val="0070C0"/>
              </a:solidFill>
              <a:ln w="19050">
                <a:solidFill>
                  <a:schemeClr val="lt1"/>
                </a:solidFill>
              </a:ln>
              <a:effectLst/>
              <a:sp3d contourW="19050">
                <a:contourClr>
                  <a:schemeClr val="lt1"/>
                </a:contourClr>
              </a:sp3d>
            </c:spPr>
            <c:extLst>
              <c:ext xmlns:c16="http://schemas.microsoft.com/office/drawing/2014/chart" uri="{C3380CC4-5D6E-409C-BE32-E72D297353CC}">
                <c16:uniqueId val="{00000001-DE02-482B-845F-A0E9A0A1C7DB}"/>
              </c:ext>
            </c:extLst>
          </c:dPt>
          <c:dPt>
            <c:idx val="1"/>
            <c:bubble3D val="0"/>
            <c:spPr>
              <a:solidFill>
                <a:schemeClr val="accent1">
                  <a:lumMod val="60000"/>
                  <a:lumOff val="40000"/>
                </a:schemeClr>
              </a:solidFill>
              <a:ln w="19050">
                <a:solidFill>
                  <a:schemeClr val="lt1"/>
                </a:solidFill>
              </a:ln>
              <a:effectLst/>
              <a:sp3d contourW="19050">
                <a:contourClr>
                  <a:schemeClr val="lt1"/>
                </a:contourClr>
              </a:sp3d>
            </c:spPr>
            <c:extLst>
              <c:ext xmlns:c16="http://schemas.microsoft.com/office/drawing/2014/chart" uri="{C3380CC4-5D6E-409C-BE32-E72D297353CC}">
                <c16:uniqueId val="{00000003-DE02-482B-845F-A0E9A0A1C7DB}"/>
              </c:ext>
            </c:extLst>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PivotTables!$H$32:$H$33</c:f>
              <c:strCache>
                <c:ptCount val="2"/>
                <c:pt idx="0">
                  <c:v>female</c:v>
                </c:pt>
                <c:pt idx="1">
                  <c:v>male</c:v>
                </c:pt>
              </c:strCache>
            </c:strRef>
          </c:cat>
          <c:val>
            <c:numRef>
              <c:f>PivotTables!$I$32:$I$33</c:f>
              <c:numCache>
                <c:formatCode>0</c:formatCode>
                <c:ptCount val="2"/>
                <c:pt idx="0">
                  <c:v>70</c:v>
                </c:pt>
                <c:pt idx="1">
                  <c:v>66</c:v>
                </c:pt>
              </c:numCache>
            </c:numRef>
          </c:val>
          <c:extLst>
            <c:ext xmlns:c16="http://schemas.microsoft.com/office/drawing/2014/chart" uri="{C3380CC4-5D6E-409C-BE32-E72D297353CC}">
              <c16:uniqueId val="{00000004-DE02-482B-845F-A0E9A0A1C7DB}"/>
            </c:ext>
          </c:extLst>
        </c:ser>
        <c:dLbls>
          <c:dLblPos val="bestFit"/>
          <c:showLegendKey val="0"/>
          <c:showVal val="1"/>
          <c:showCatName val="0"/>
          <c:showSerName val="0"/>
          <c:showPercent val="0"/>
          <c:showBubbleSize val="0"/>
          <c:showLeaderLines val="1"/>
        </c:dLbls>
      </c:pie3DChart>
      <c:spPr>
        <a:noFill/>
        <a:ln>
          <a:noFill/>
        </a:ln>
        <a:effectLst>
          <a:glow rad="127000">
            <a:schemeClr val="bg1">
              <a:alpha val="17000"/>
            </a:schemeClr>
          </a:glow>
          <a:softEdge rad="63500"/>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a:glow rad="63500">
        <a:schemeClr val="accent1">
          <a:lumMod val="40000"/>
          <a:lumOff val="60000"/>
        </a:schemeClr>
      </a:glow>
      <a:softEdge rad="50800"/>
    </a:effectLst>
  </c:spPr>
  <c:txPr>
    <a:bodyPr/>
    <a:lstStyle/>
    <a:p>
      <a:pPr>
        <a:defRPr b="1"/>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0.27777</cdr:x>
      <cdr:y>0.55872</cdr:y>
    </cdr:from>
    <cdr:to>
      <cdr:x>0.72222</cdr:x>
      <cdr:y>0.82956</cdr:y>
    </cdr:to>
    <cdr:sp macro="" textlink="">
      <cdr:nvSpPr>
        <cdr:cNvPr id="2" name="Rectangle 1">
          <a:extLst xmlns:a="http://schemas.openxmlformats.org/drawingml/2006/main">
            <a:ext uri="{FF2B5EF4-FFF2-40B4-BE49-F238E27FC236}">
              <a16:creationId xmlns:a16="http://schemas.microsoft.com/office/drawing/2014/main" id="{F6289A0B-CCD2-4E30-E2B3-38EF858E7165}"/>
            </a:ext>
          </a:extLst>
        </cdr:cNvPr>
        <cdr:cNvSpPr/>
      </cdr:nvSpPr>
      <cdr:spPr>
        <a:xfrm xmlns:a="http://schemas.openxmlformats.org/drawingml/2006/main">
          <a:off x="758638" y="1290455"/>
          <a:ext cx="1213849" cy="625551"/>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algn="ctr"/>
          <a:fld id="{62402CAD-DE83-4562-9277-84537AD4F8AA}" type="TxLink">
            <a:rPr lang="en-US" sz="2400" b="1" i="0" u="none" strike="noStrike">
              <a:solidFill>
                <a:srgbClr val="000000"/>
              </a:solidFill>
              <a:latin typeface="Calibri"/>
              <a:cs typeface="Calibri"/>
            </a:rPr>
            <a:pPr algn="ctr"/>
            <a:t>66%</a:t>
          </a:fld>
          <a:endParaRPr lang="en-US" sz="2400" b="1" dirty="0"/>
        </a:p>
      </cdr:txBody>
    </cdr:sp>
  </cdr:relSizeAnchor>
</c:userShapes>
</file>

<file path=ppt/drawings/drawing2.xml><?xml version="1.0" encoding="utf-8"?>
<c:userShapes xmlns:c="http://schemas.openxmlformats.org/drawingml/2006/chart">
  <cdr:relSizeAnchor xmlns:cdr="http://schemas.openxmlformats.org/drawingml/2006/chartDrawing">
    <cdr:from>
      <cdr:x>0.33936</cdr:x>
      <cdr:y>0.56037</cdr:y>
    </cdr:from>
    <cdr:to>
      <cdr:x>0.68972</cdr:x>
      <cdr:y>0.80598</cdr:y>
    </cdr:to>
    <cdr:sp macro="" textlink="">
      <cdr:nvSpPr>
        <cdr:cNvPr id="2" name="Rectangle 1">
          <a:extLst xmlns:a="http://schemas.openxmlformats.org/drawingml/2006/main">
            <a:ext uri="{FF2B5EF4-FFF2-40B4-BE49-F238E27FC236}">
              <a16:creationId xmlns:a16="http://schemas.microsoft.com/office/drawing/2014/main" id="{B162ADC4-02EE-72F6-F7F0-98AB5F8E8C72}"/>
            </a:ext>
          </a:extLst>
        </cdr:cNvPr>
        <cdr:cNvSpPr/>
      </cdr:nvSpPr>
      <cdr:spPr>
        <a:xfrm xmlns:a="http://schemas.openxmlformats.org/drawingml/2006/main">
          <a:off x="926845" y="1273126"/>
          <a:ext cx="956878" cy="558009"/>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algn="ctr"/>
          <a:fld id="{EE8570DD-6445-4A2F-8D7B-6293F7B3DA11}" type="TxLink">
            <a:rPr lang="en-US" sz="2400" b="1" i="0" u="none" strike="noStrike">
              <a:solidFill>
                <a:srgbClr val="000000"/>
              </a:solidFill>
              <a:latin typeface="Calibri"/>
              <a:cs typeface="Calibri"/>
            </a:rPr>
            <a:pPr algn="ctr"/>
            <a:t>69%</a:t>
          </a:fld>
          <a:endParaRPr lang="en-US" sz="2400" b="1" dirty="0"/>
        </a:p>
      </cdr:txBody>
    </cdr:sp>
  </cdr:relSizeAnchor>
</c:userShapes>
</file>

<file path=ppt/drawings/drawing3.xml><?xml version="1.0" encoding="utf-8"?>
<c:userShapes xmlns:c="http://schemas.openxmlformats.org/drawingml/2006/chart">
  <cdr:relSizeAnchor xmlns:cdr="http://schemas.openxmlformats.org/drawingml/2006/chartDrawing">
    <cdr:from>
      <cdr:x>0.2936</cdr:x>
      <cdr:y>0.57567</cdr:y>
    </cdr:from>
    <cdr:to>
      <cdr:x>0.70815</cdr:x>
      <cdr:y>0.8497</cdr:y>
    </cdr:to>
    <cdr:sp macro="" textlink="">
      <cdr:nvSpPr>
        <cdr:cNvPr id="2" name="Rectangle 1">
          <a:extLst xmlns:a="http://schemas.openxmlformats.org/drawingml/2006/main">
            <a:ext uri="{FF2B5EF4-FFF2-40B4-BE49-F238E27FC236}">
              <a16:creationId xmlns:a16="http://schemas.microsoft.com/office/drawing/2014/main" id="{CDB445C2-FEC8-BECE-4B66-53795F170CF0}"/>
            </a:ext>
          </a:extLst>
        </cdr:cNvPr>
        <cdr:cNvSpPr/>
      </cdr:nvSpPr>
      <cdr:spPr>
        <a:xfrm xmlns:a="http://schemas.openxmlformats.org/drawingml/2006/main">
          <a:off x="801869" y="1307872"/>
          <a:ext cx="1132189" cy="622577"/>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algn="ctr"/>
          <a:fld id="{D1FFFC51-1BD6-4539-ADF8-D01BCE8CCF81}" type="TxLink">
            <a:rPr lang="en-US" sz="2400" b="1" i="0" u="none" strike="noStrike">
              <a:solidFill>
                <a:srgbClr val="000000"/>
              </a:solidFill>
              <a:latin typeface="Calibri"/>
              <a:cs typeface="Calibri"/>
            </a:rPr>
            <a:pPr algn="ctr"/>
            <a:t>68%</a:t>
          </a:fld>
          <a:endParaRPr lang="en-US" sz="2400" b="1"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4F77E6-72A1-4FA6-B04A-F64D24F593DA}" type="datetimeFigureOut">
              <a:rPr lang="en-US" smtClean="0"/>
              <a:t>1/12/2024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A0FFA1-9783-42A5-A928-D8D6DA3754C7}" type="slidenum">
              <a:rPr lang="en-US" smtClean="0"/>
              <a:t>‹#›</a:t>
            </a:fld>
            <a:endParaRPr lang="en-US"/>
          </a:p>
        </p:txBody>
      </p:sp>
    </p:spTree>
    <p:extLst>
      <p:ext uri="{BB962C8B-B14F-4D97-AF65-F5344CB8AC3E}">
        <p14:creationId xmlns:p14="http://schemas.microsoft.com/office/powerpoint/2010/main" val="3356743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A0FFA1-9783-42A5-A928-D8D6DA3754C7}" type="slidenum">
              <a:rPr lang="en-US" smtClean="0"/>
              <a:t>10</a:t>
            </a:fld>
            <a:endParaRPr lang="en-US"/>
          </a:p>
        </p:txBody>
      </p:sp>
    </p:spTree>
    <p:extLst>
      <p:ext uri="{BB962C8B-B14F-4D97-AF65-F5344CB8AC3E}">
        <p14:creationId xmlns:p14="http://schemas.microsoft.com/office/powerpoint/2010/main" val="745937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A0FFA1-9783-42A5-A928-D8D6DA3754C7}" type="slidenum">
              <a:rPr lang="en-US" smtClean="0"/>
              <a:t>19</a:t>
            </a:fld>
            <a:endParaRPr lang="en-US"/>
          </a:p>
        </p:txBody>
      </p:sp>
    </p:spTree>
    <p:extLst>
      <p:ext uri="{BB962C8B-B14F-4D97-AF65-F5344CB8AC3E}">
        <p14:creationId xmlns:p14="http://schemas.microsoft.com/office/powerpoint/2010/main" val="2331376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A0FFA1-9783-42A5-A928-D8D6DA3754C7}" type="slidenum">
              <a:rPr lang="en-US" smtClean="0"/>
              <a:t>11</a:t>
            </a:fld>
            <a:endParaRPr lang="en-US"/>
          </a:p>
        </p:txBody>
      </p:sp>
    </p:spTree>
    <p:extLst>
      <p:ext uri="{BB962C8B-B14F-4D97-AF65-F5344CB8AC3E}">
        <p14:creationId xmlns:p14="http://schemas.microsoft.com/office/powerpoint/2010/main" val="2170927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A0FFA1-9783-42A5-A928-D8D6DA3754C7}" type="slidenum">
              <a:rPr lang="en-US" smtClean="0"/>
              <a:t>12</a:t>
            </a:fld>
            <a:endParaRPr lang="en-US"/>
          </a:p>
        </p:txBody>
      </p:sp>
    </p:spTree>
    <p:extLst>
      <p:ext uri="{BB962C8B-B14F-4D97-AF65-F5344CB8AC3E}">
        <p14:creationId xmlns:p14="http://schemas.microsoft.com/office/powerpoint/2010/main" val="1915207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A0FFA1-9783-42A5-A928-D8D6DA3754C7}" type="slidenum">
              <a:rPr lang="en-US" smtClean="0"/>
              <a:t>13</a:t>
            </a:fld>
            <a:endParaRPr lang="en-US"/>
          </a:p>
        </p:txBody>
      </p:sp>
    </p:spTree>
    <p:extLst>
      <p:ext uri="{BB962C8B-B14F-4D97-AF65-F5344CB8AC3E}">
        <p14:creationId xmlns:p14="http://schemas.microsoft.com/office/powerpoint/2010/main" val="82489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A0FFA1-9783-42A5-A928-D8D6DA3754C7}" type="slidenum">
              <a:rPr lang="en-US" smtClean="0"/>
              <a:t>14</a:t>
            </a:fld>
            <a:endParaRPr lang="en-US"/>
          </a:p>
        </p:txBody>
      </p:sp>
    </p:spTree>
    <p:extLst>
      <p:ext uri="{BB962C8B-B14F-4D97-AF65-F5344CB8AC3E}">
        <p14:creationId xmlns:p14="http://schemas.microsoft.com/office/powerpoint/2010/main" val="950138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A0FFA1-9783-42A5-A928-D8D6DA3754C7}" type="slidenum">
              <a:rPr lang="en-US" smtClean="0"/>
              <a:t>15</a:t>
            </a:fld>
            <a:endParaRPr lang="en-US"/>
          </a:p>
        </p:txBody>
      </p:sp>
    </p:spTree>
    <p:extLst>
      <p:ext uri="{BB962C8B-B14F-4D97-AF65-F5344CB8AC3E}">
        <p14:creationId xmlns:p14="http://schemas.microsoft.com/office/powerpoint/2010/main" val="1759195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A0FFA1-9783-42A5-A928-D8D6DA3754C7}" type="slidenum">
              <a:rPr lang="en-US" smtClean="0"/>
              <a:t>16</a:t>
            </a:fld>
            <a:endParaRPr lang="en-US"/>
          </a:p>
        </p:txBody>
      </p:sp>
    </p:spTree>
    <p:extLst>
      <p:ext uri="{BB962C8B-B14F-4D97-AF65-F5344CB8AC3E}">
        <p14:creationId xmlns:p14="http://schemas.microsoft.com/office/powerpoint/2010/main" val="827716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A0FFA1-9783-42A5-A928-D8D6DA3754C7}" type="slidenum">
              <a:rPr lang="en-US" smtClean="0"/>
              <a:t>17</a:t>
            </a:fld>
            <a:endParaRPr lang="en-US"/>
          </a:p>
        </p:txBody>
      </p:sp>
    </p:spTree>
    <p:extLst>
      <p:ext uri="{BB962C8B-B14F-4D97-AF65-F5344CB8AC3E}">
        <p14:creationId xmlns:p14="http://schemas.microsoft.com/office/powerpoint/2010/main" val="2366636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A0FFA1-9783-42A5-A928-D8D6DA3754C7}" type="slidenum">
              <a:rPr lang="en-US" smtClean="0"/>
              <a:t>18</a:t>
            </a:fld>
            <a:endParaRPr lang="en-US"/>
          </a:p>
        </p:txBody>
      </p:sp>
    </p:spTree>
    <p:extLst>
      <p:ext uri="{BB962C8B-B14F-4D97-AF65-F5344CB8AC3E}">
        <p14:creationId xmlns:p14="http://schemas.microsoft.com/office/powerpoint/2010/main" val="2017674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62C209-DF5A-4831-9BF7-937300B8CB6F}" type="datetimeFigureOut">
              <a:rPr lang="en-US" smtClean="0"/>
              <a:t>1/12/2024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5F277E92-B48C-4D40-9431-B6E27B23A9F2}" type="slidenum">
              <a:rPr lang="en-US" smtClean="0"/>
              <a:t>‹#›</a:t>
            </a:fld>
            <a:endParaRPr lang="en-US"/>
          </a:p>
        </p:txBody>
      </p:sp>
    </p:spTree>
    <p:extLst>
      <p:ext uri="{BB962C8B-B14F-4D97-AF65-F5344CB8AC3E}">
        <p14:creationId xmlns:p14="http://schemas.microsoft.com/office/powerpoint/2010/main" val="18378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62C209-DF5A-4831-9BF7-937300B8CB6F}"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277E92-B48C-4D40-9431-B6E27B23A9F2}" type="slidenum">
              <a:rPr lang="en-US" smtClean="0"/>
              <a:t>‹#›</a:t>
            </a:fld>
            <a:endParaRPr lang="en-US"/>
          </a:p>
        </p:txBody>
      </p:sp>
    </p:spTree>
    <p:extLst>
      <p:ext uri="{BB962C8B-B14F-4D97-AF65-F5344CB8AC3E}">
        <p14:creationId xmlns:p14="http://schemas.microsoft.com/office/powerpoint/2010/main" val="2977032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62C209-DF5A-4831-9BF7-937300B8CB6F}"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77E92-B48C-4D40-9431-B6E27B23A9F2}" type="slidenum">
              <a:rPr lang="en-US" smtClean="0"/>
              <a:t>‹#›</a:t>
            </a:fld>
            <a:endParaRPr lang="en-US"/>
          </a:p>
        </p:txBody>
      </p:sp>
    </p:spTree>
    <p:extLst>
      <p:ext uri="{BB962C8B-B14F-4D97-AF65-F5344CB8AC3E}">
        <p14:creationId xmlns:p14="http://schemas.microsoft.com/office/powerpoint/2010/main" val="1090380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62C209-DF5A-4831-9BF7-937300B8CB6F}"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77E92-B48C-4D40-9431-B6E27B23A9F2}" type="slidenum">
              <a:rPr lang="en-US" smtClean="0"/>
              <a:t>‹#›</a:t>
            </a:fld>
            <a:endParaRPr lang="en-US"/>
          </a:p>
        </p:txBody>
      </p:sp>
    </p:spTree>
    <p:extLst>
      <p:ext uri="{BB962C8B-B14F-4D97-AF65-F5344CB8AC3E}">
        <p14:creationId xmlns:p14="http://schemas.microsoft.com/office/powerpoint/2010/main" val="2232909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62C209-DF5A-4831-9BF7-937300B8CB6F}"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77E92-B48C-4D40-9431-B6E27B23A9F2}" type="slidenum">
              <a:rPr lang="en-US" smtClean="0"/>
              <a:t>‹#›</a:t>
            </a:fld>
            <a:endParaRPr lang="en-US"/>
          </a:p>
        </p:txBody>
      </p:sp>
    </p:spTree>
    <p:extLst>
      <p:ext uri="{BB962C8B-B14F-4D97-AF65-F5344CB8AC3E}">
        <p14:creationId xmlns:p14="http://schemas.microsoft.com/office/powerpoint/2010/main" val="2499036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62C209-DF5A-4831-9BF7-937300B8CB6F}"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77E92-B48C-4D40-9431-B6E27B23A9F2}" type="slidenum">
              <a:rPr lang="en-US" smtClean="0"/>
              <a:t>‹#›</a:t>
            </a:fld>
            <a:endParaRPr lang="en-US"/>
          </a:p>
        </p:txBody>
      </p:sp>
    </p:spTree>
    <p:extLst>
      <p:ext uri="{BB962C8B-B14F-4D97-AF65-F5344CB8AC3E}">
        <p14:creationId xmlns:p14="http://schemas.microsoft.com/office/powerpoint/2010/main" val="2678420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62C209-DF5A-4831-9BF7-937300B8CB6F}"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77E92-B48C-4D40-9431-B6E27B23A9F2}" type="slidenum">
              <a:rPr lang="en-US" smtClean="0"/>
              <a:t>‹#›</a:t>
            </a:fld>
            <a:endParaRPr lang="en-US"/>
          </a:p>
        </p:txBody>
      </p:sp>
    </p:spTree>
    <p:extLst>
      <p:ext uri="{BB962C8B-B14F-4D97-AF65-F5344CB8AC3E}">
        <p14:creationId xmlns:p14="http://schemas.microsoft.com/office/powerpoint/2010/main" val="2156892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62C209-DF5A-4831-9BF7-937300B8CB6F}"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77E92-B48C-4D40-9431-B6E27B23A9F2}" type="slidenum">
              <a:rPr lang="en-US" smtClean="0"/>
              <a:t>‹#›</a:t>
            </a:fld>
            <a:endParaRPr lang="en-US"/>
          </a:p>
        </p:txBody>
      </p:sp>
    </p:spTree>
    <p:extLst>
      <p:ext uri="{BB962C8B-B14F-4D97-AF65-F5344CB8AC3E}">
        <p14:creationId xmlns:p14="http://schemas.microsoft.com/office/powerpoint/2010/main" val="34076688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62C209-DF5A-4831-9BF7-937300B8CB6F}"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77E92-B48C-4D40-9431-B6E27B23A9F2}" type="slidenum">
              <a:rPr lang="en-US" smtClean="0"/>
              <a:t>‹#›</a:t>
            </a:fld>
            <a:endParaRPr lang="en-US"/>
          </a:p>
        </p:txBody>
      </p:sp>
    </p:spTree>
    <p:extLst>
      <p:ext uri="{BB962C8B-B14F-4D97-AF65-F5344CB8AC3E}">
        <p14:creationId xmlns:p14="http://schemas.microsoft.com/office/powerpoint/2010/main" val="340833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62C209-DF5A-4831-9BF7-937300B8CB6F}"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5F277E92-B48C-4D40-9431-B6E27B23A9F2}" type="slidenum">
              <a:rPr lang="en-US" smtClean="0"/>
              <a:t>‹#›</a:t>
            </a:fld>
            <a:endParaRPr lang="en-US"/>
          </a:p>
        </p:txBody>
      </p:sp>
    </p:spTree>
    <p:extLst>
      <p:ext uri="{BB962C8B-B14F-4D97-AF65-F5344CB8AC3E}">
        <p14:creationId xmlns:p14="http://schemas.microsoft.com/office/powerpoint/2010/main" val="1949264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62C209-DF5A-4831-9BF7-937300B8CB6F}"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77E92-B48C-4D40-9431-B6E27B23A9F2}" type="slidenum">
              <a:rPr lang="en-US" smtClean="0"/>
              <a:t>‹#›</a:t>
            </a:fld>
            <a:endParaRPr lang="en-US"/>
          </a:p>
        </p:txBody>
      </p:sp>
    </p:spTree>
    <p:extLst>
      <p:ext uri="{BB962C8B-B14F-4D97-AF65-F5344CB8AC3E}">
        <p14:creationId xmlns:p14="http://schemas.microsoft.com/office/powerpoint/2010/main" val="3990867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62C209-DF5A-4831-9BF7-937300B8CB6F}"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277E92-B48C-4D40-9431-B6E27B23A9F2}" type="slidenum">
              <a:rPr lang="en-US" smtClean="0"/>
              <a:t>‹#›</a:t>
            </a:fld>
            <a:endParaRPr lang="en-US"/>
          </a:p>
        </p:txBody>
      </p:sp>
    </p:spTree>
    <p:extLst>
      <p:ext uri="{BB962C8B-B14F-4D97-AF65-F5344CB8AC3E}">
        <p14:creationId xmlns:p14="http://schemas.microsoft.com/office/powerpoint/2010/main" val="1678222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62C209-DF5A-4831-9BF7-937300B8CB6F}" type="datetimeFigureOut">
              <a:rPr lang="en-US" smtClean="0"/>
              <a:t>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277E92-B48C-4D40-9431-B6E27B23A9F2}" type="slidenum">
              <a:rPr lang="en-US" smtClean="0"/>
              <a:t>‹#›</a:t>
            </a:fld>
            <a:endParaRPr lang="en-US"/>
          </a:p>
        </p:txBody>
      </p:sp>
    </p:spTree>
    <p:extLst>
      <p:ext uri="{BB962C8B-B14F-4D97-AF65-F5344CB8AC3E}">
        <p14:creationId xmlns:p14="http://schemas.microsoft.com/office/powerpoint/2010/main" val="2118610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62C209-DF5A-4831-9BF7-937300B8CB6F}" type="datetimeFigureOut">
              <a:rPr lang="en-US" smtClean="0"/>
              <a:t>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277E92-B48C-4D40-9431-B6E27B23A9F2}" type="slidenum">
              <a:rPr lang="en-US" smtClean="0"/>
              <a:t>‹#›</a:t>
            </a:fld>
            <a:endParaRPr lang="en-US"/>
          </a:p>
        </p:txBody>
      </p:sp>
    </p:spTree>
    <p:extLst>
      <p:ext uri="{BB962C8B-B14F-4D97-AF65-F5344CB8AC3E}">
        <p14:creationId xmlns:p14="http://schemas.microsoft.com/office/powerpoint/2010/main" val="2361035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62C209-DF5A-4831-9BF7-937300B8CB6F}" type="datetimeFigureOut">
              <a:rPr lang="en-US" smtClean="0"/>
              <a:t>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277E92-B48C-4D40-9431-B6E27B23A9F2}" type="slidenum">
              <a:rPr lang="en-US" smtClean="0"/>
              <a:t>‹#›</a:t>
            </a:fld>
            <a:endParaRPr lang="en-US"/>
          </a:p>
        </p:txBody>
      </p:sp>
    </p:spTree>
    <p:extLst>
      <p:ext uri="{BB962C8B-B14F-4D97-AF65-F5344CB8AC3E}">
        <p14:creationId xmlns:p14="http://schemas.microsoft.com/office/powerpoint/2010/main" val="3729551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62C209-DF5A-4831-9BF7-937300B8CB6F}"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277E92-B48C-4D40-9431-B6E27B23A9F2}" type="slidenum">
              <a:rPr lang="en-US" smtClean="0"/>
              <a:t>‹#›</a:t>
            </a:fld>
            <a:endParaRPr lang="en-US"/>
          </a:p>
        </p:txBody>
      </p:sp>
    </p:spTree>
    <p:extLst>
      <p:ext uri="{BB962C8B-B14F-4D97-AF65-F5344CB8AC3E}">
        <p14:creationId xmlns:p14="http://schemas.microsoft.com/office/powerpoint/2010/main" val="367889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62C209-DF5A-4831-9BF7-937300B8CB6F}"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277E92-B48C-4D40-9431-B6E27B23A9F2}" type="slidenum">
              <a:rPr lang="en-US" smtClean="0"/>
              <a:t>‹#›</a:t>
            </a:fld>
            <a:endParaRPr lang="en-US"/>
          </a:p>
        </p:txBody>
      </p:sp>
    </p:spTree>
    <p:extLst>
      <p:ext uri="{BB962C8B-B14F-4D97-AF65-F5344CB8AC3E}">
        <p14:creationId xmlns:p14="http://schemas.microsoft.com/office/powerpoint/2010/main" val="119281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62C209-DF5A-4831-9BF7-937300B8CB6F}" type="datetimeFigureOut">
              <a:rPr lang="en-US" smtClean="0"/>
              <a:t>1/12/2024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F277E92-B48C-4D40-9431-B6E27B23A9F2}" type="slidenum">
              <a:rPr lang="en-US" smtClean="0"/>
              <a:t>‹#›</a:t>
            </a:fld>
            <a:endParaRPr lang="en-US"/>
          </a:p>
        </p:txBody>
      </p:sp>
    </p:spTree>
    <p:extLst>
      <p:ext uri="{BB962C8B-B14F-4D97-AF65-F5344CB8AC3E}">
        <p14:creationId xmlns:p14="http://schemas.microsoft.com/office/powerpoint/2010/main" val="14851924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spscientist/students-performance-in-exams/data"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4.xml"/><Relationship Id="rId4" Type="http://schemas.openxmlformats.org/officeDocument/2006/relationships/chart" Target="../charts/char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41580384-4F7D-257D-5C26-12B7926610CF}"/>
              </a:ext>
            </a:extLst>
          </p:cNvPr>
          <p:cNvSpPr>
            <a:spLocks noGrp="1"/>
          </p:cNvSpPr>
          <p:nvPr>
            <p:ph type="ctrTitle"/>
          </p:nvPr>
        </p:nvSpPr>
        <p:spPr>
          <a:xfrm>
            <a:off x="914400" y="1122363"/>
            <a:ext cx="10363200" cy="1655762"/>
          </a:xfrm>
        </p:spPr>
        <p:txBody>
          <a:bodyPr>
            <a:normAutofit/>
          </a:bodyPr>
          <a:lstStyle/>
          <a:p>
            <a:r>
              <a:rPr lang="en-US" sz="4800" b="1" dirty="0">
                <a:solidFill>
                  <a:schemeClr val="bg1"/>
                </a:solidFill>
                <a:latin typeface="Amasis MT Pro Black" panose="02040A04050005020304" pitchFamily="18" charset="0"/>
              </a:rPr>
              <a:t>STUDENTS’ EXAM PERFORMANCE REPORT</a:t>
            </a:r>
          </a:p>
        </p:txBody>
      </p:sp>
      <p:sp>
        <p:nvSpPr>
          <p:cNvPr id="21" name="Content Placeholder 20">
            <a:extLst>
              <a:ext uri="{FF2B5EF4-FFF2-40B4-BE49-F238E27FC236}">
                <a16:creationId xmlns:a16="http://schemas.microsoft.com/office/drawing/2014/main" id="{E9146F20-68B0-C7A3-08B4-D02178FBE697}"/>
              </a:ext>
            </a:extLst>
          </p:cNvPr>
          <p:cNvSpPr>
            <a:spLocks noGrp="1"/>
          </p:cNvSpPr>
          <p:nvPr>
            <p:ph type="subTitle" idx="1"/>
          </p:nvPr>
        </p:nvSpPr>
        <p:spPr>
          <a:xfrm>
            <a:off x="2494670" y="3429000"/>
            <a:ext cx="9144000" cy="1655762"/>
          </a:xfrm>
        </p:spPr>
        <p:txBody>
          <a:bodyPr>
            <a:normAutofit/>
          </a:bodyPr>
          <a:lstStyle/>
          <a:p>
            <a:r>
              <a:rPr lang="en-US" sz="3600" b="1" dirty="0">
                <a:solidFill>
                  <a:schemeClr val="bg1"/>
                </a:solidFill>
              </a:rPr>
              <a:t>GROUP 8 PRESENTATION</a:t>
            </a:r>
          </a:p>
          <a:p>
            <a:r>
              <a:rPr lang="en-US" sz="2000" dirty="0">
                <a:solidFill>
                  <a:schemeClr val="bg1"/>
                </a:solidFill>
              </a:rPr>
              <a:t>DATA SCIENCE AND AI GROUP E CLASS</a:t>
            </a: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2" name="TextBox 1">
            <a:extLst>
              <a:ext uri="{FF2B5EF4-FFF2-40B4-BE49-F238E27FC236}">
                <a16:creationId xmlns:a16="http://schemas.microsoft.com/office/drawing/2014/main" id="{F6841320-5231-4844-AC5D-ADFAAF782A40}"/>
              </a:ext>
            </a:extLst>
          </p:cNvPr>
          <p:cNvSpPr txBox="1"/>
          <p:nvPr/>
        </p:nvSpPr>
        <p:spPr>
          <a:xfrm>
            <a:off x="7567643" y="6215322"/>
            <a:ext cx="4349537" cy="400110"/>
          </a:xfrm>
          <a:prstGeom prst="rect">
            <a:avLst/>
          </a:prstGeom>
          <a:no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2000" b="1">
                <a:solidFill>
                  <a:schemeClr val="bg1"/>
                </a:solidFill>
              </a:rPr>
              <a:t>FACILITATOR – Mr. Balogun David</a:t>
            </a:r>
            <a:endParaRPr lang="en-US" sz="2000" b="1" dirty="0">
              <a:solidFill>
                <a:schemeClr val="bg1"/>
              </a:solidFill>
            </a:endParaRPr>
          </a:p>
        </p:txBody>
      </p:sp>
    </p:spTree>
    <p:extLst>
      <p:ext uri="{BB962C8B-B14F-4D97-AF65-F5344CB8AC3E}">
        <p14:creationId xmlns:p14="http://schemas.microsoft.com/office/powerpoint/2010/main" val="416448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F964C1A-F495-3335-D1FE-768303E487DE}"/>
              </a:ext>
            </a:extLst>
          </p:cNvPr>
          <p:cNvSpPr>
            <a:spLocks noGrp="1"/>
          </p:cNvSpPr>
          <p:nvPr>
            <p:ph type="title"/>
          </p:nvPr>
        </p:nvSpPr>
        <p:spPr>
          <a:xfrm>
            <a:off x="1285603" y="268955"/>
            <a:ext cx="10018713" cy="600672"/>
          </a:xfrm>
        </p:spPr>
        <p:txBody>
          <a:bodyPr>
            <a:normAutofit/>
          </a:bodyPr>
          <a:lstStyle/>
          <a:p>
            <a:r>
              <a:rPr lang="en-US" sz="2800" dirty="0">
                <a:solidFill>
                  <a:schemeClr val="bg1"/>
                </a:solidFill>
                <a:latin typeface="Amasis MT Pro Black" panose="02040A04050005020304" pitchFamily="18" charset="0"/>
              </a:rPr>
              <a:t>QUESTION 6</a:t>
            </a:r>
          </a:p>
        </p:txBody>
      </p:sp>
      <p:sp>
        <p:nvSpPr>
          <p:cNvPr id="21" name="Content Placeholder 20">
            <a:extLst>
              <a:ext uri="{FF2B5EF4-FFF2-40B4-BE49-F238E27FC236}">
                <a16:creationId xmlns:a16="http://schemas.microsoft.com/office/drawing/2014/main" id="{E9146F20-68B0-C7A3-08B4-D02178FBE697}"/>
              </a:ext>
            </a:extLst>
          </p:cNvPr>
          <p:cNvSpPr>
            <a:spLocks noGrp="1"/>
          </p:cNvSpPr>
          <p:nvPr>
            <p:ph sz="half" idx="1"/>
          </p:nvPr>
        </p:nvSpPr>
        <p:spPr>
          <a:xfrm>
            <a:off x="162028" y="734585"/>
            <a:ext cx="4895056" cy="2546253"/>
          </a:xfrm>
        </p:spPr>
        <p:txBody>
          <a:bodyPr>
            <a:normAutofit/>
          </a:bodyPr>
          <a:lstStyle/>
          <a:p>
            <a:pPr marL="0" indent="0" algn="just">
              <a:buNone/>
            </a:pPr>
            <a:endParaRPr lang="en-US" sz="2200" b="1" dirty="0">
              <a:latin typeface="Calibri" panose="020F0502020204030204" pitchFamily="34" charset="0"/>
              <a:cs typeface="Calibri" panose="020F0502020204030204" pitchFamily="34" charset="0"/>
            </a:endParaRPr>
          </a:p>
          <a:p>
            <a:pPr marL="0" indent="0" algn="just">
              <a:buNone/>
            </a:pPr>
            <a:endParaRPr lang="en-US" sz="2200" b="1" dirty="0">
              <a:latin typeface="Calibri" panose="020F0502020204030204" pitchFamily="34" charset="0"/>
              <a:cs typeface="Calibri" panose="020F0502020204030204" pitchFamily="34" charset="0"/>
            </a:endParaRPr>
          </a:p>
          <a:p>
            <a:pPr marL="0" indent="0" algn="just">
              <a:buNone/>
            </a:pPr>
            <a:endParaRPr lang="en-US" sz="2200" b="1" dirty="0">
              <a:latin typeface="Calibri" panose="020F0502020204030204" pitchFamily="34" charset="0"/>
              <a:cs typeface="Calibri" panose="020F0502020204030204" pitchFamily="34" charset="0"/>
            </a:endParaRPr>
          </a:p>
          <a:p>
            <a:pPr marL="0" indent="0" algn="just">
              <a:buNone/>
            </a:pPr>
            <a:r>
              <a:rPr lang="en-US" sz="2200" b="1" dirty="0">
                <a:solidFill>
                  <a:schemeClr val="bg1"/>
                </a:solidFill>
                <a:latin typeface="Calibri" panose="020F0502020204030204" pitchFamily="34" charset="0"/>
                <a:cs typeface="Calibri" panose="020F0502020204030204" pitchFamily="34" charset="0"/>
              </a:rPr>
              <a:t>Does the lunch type affect the overall performance of the student in the test?</a:t>
            </a:r>
          </a:p>
          <a:p>
            <a:pPr marL="0" indent="0" algn="just">
              <a:buNone/>
            </a:pPr>
            <a:endParaRPr lang="en-US" sz="2200" b="1" kern="1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1800" kern="100" dirty="0">
              <a:solidFill>
                <a:schemeClr val="bg1"/>
              </a:solidFill>
              <a:effectLst/>
              <a:latin typeface="Amasis MT Pro Black" panose="02040A04050005020304" pitchFamily="18" charset="0"/>
              <a:ea typeface="Calibri" panose="020F0502020204030204" pitchFamily="34" charset="0"/>
              <a:cs typeface="Times New Roman" panose="02020603050405020304" pitchFamily="18" charset="0"/>
            </a:endParaRPr>
          </a:p>
          <a:p>
            <a:endParaRPr lang="en-US" dirty="0"/>
          </a:p>
          <a:p>
            <a:endParaRPr lang="en-US" dirty="0"/>
          </a:p>
          <a:p>
            <a:endParaRPr lang="en-US" dirty="0"/>
          </a:p>
        </p:txBody>
      </p:sp>
      <p:sp>
        <p:nvSpPr>
          <p:cNvPr id="5" name="Content Placeholder 20">
            <a:extLst>
              <a:ext uri="{FF2B5EF4-FFF2-40B4-BE49-F238E27FC236}">
                <a16:creationId xmlns:a16="http://schemas.microsoft.com/office/drawing/2014/main" id="{7F4FF11D-1CDC-0CFF-D6CA-F75942104637}"/>
              </a:ext>
            </a:extLst>
          </p:cNvPr>
          <p:cNvSpPr txBox="1">
            <a:spLocks/>
          </p:cNvSpPr>
          <p:nvPr/>
        </p:nvSpPr>
        <p:spPr>
          <a:xfrm>
            <a:off x="162028" y="1976510"/>
            <a:ext cx="9582444" cy="2904979"/>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pPr marL="0" indent="0" algn="just">
              <a:buFont typeface="Arial"/>
              <a:buNone/>
            </a:pPr>
            <a:endParaRPr lang="en-US" sz="2200" b="1" dirty="0">
              <a:latin typeface="Calibri" panose="020F0502020204030204" pitchFamily="34" charset="0"/>
              <a:cs typeface="Calibri" panose="020F0502020204030204" pitchFamily="34" charset="0"/>
            </a:endParaRPr>
          </a:p>
          <a:p>
            <a:pPr marL="0" indent="0" algn="just">
              <a:buFont typeface="Arial"/>
              <a:buNone/>
            </a:pPr>
            <a:endParaRPr lang="en-US" sz="2200" b="1" u="sng" dirty="0">
              <a:latin typeface="Calibri" panose="020F0502020204030204" pitchFamily="34" charset="0"/>
              <a:cs typeface="Calibri" panose="020F0502020204030204" pitchFamily="34" charset="0"/>
            </a:endParaRPr>
          </a:p>
          <a:p>
            <a:pPr marL="0" indent="0" algn="just">
              <a:buFont typeface="Arial"/>
              <a:buNone/>
            </a:pPr>
            <a:r>
              <a:rPr lang="en-US" sz="2200" b="1" u="sng" kern="100" dirty="0">
                <a:solidFill>
                  <a:schemeClr val="bg1"/>
                </a:solidFill>
                <a:latin typeface="Calibri" panose="020F0502020204030204" pitchFamily="34" charset="0"/>
                <a:ea typeface="Calibri" panose="020F0502020204030204" pitchFamily="34" charset="0"/>
                <a:cs typeface="Calibri" panose="020F0502020204030204" pitchFamily="34" charset="0"/>
              </a:rPr>
              <a:t>ANSWER</a:t>
            </a:r>
          </a:p>
          <a:p>
            <a:pPr marL="0" indent="0" algn="just">
              <a:buFont typeface="Arial"/>
              <a:buNone/>
            </a:pPr>
            <a:r>
              <a:rPr lang="en-US" sz="22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The result of this chart shows that students who have the standard lunch type performed better compared to students who have the free/reduced lunch type.</a:t>
            </a:r>
          </a:p>
          <a:p>
            <a:pPr marL="0" indent="0" algn="just">
              <a:buFont typeface="Arial"/>
              <a:buNone/>
            </a:pPr>
            <a:r>
              <a:rPr lang="en-US" sz="22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Hence, we could deduce that the lunch type the students have affected their overall performance in the tests.</a:t>
            </a:r>
          </a:p>
          <a:p>
            <a:pPr marL="0" indent="0" algn="just">
              <a:buFont typeface="Arial"/>
              <a:buNone/>
            </a:pPr>
            <a:endParaRPr lang="en-US" kern="100" dirty="0">
              <a:solidFill>
                <a:schemeClr val="bg1"/>
              </a:solidFill>
              <a:latin typeface="Amasis MT Pro Black" panose="02040A04050005020304" pitchFamily="18" charset="0"/>
              <a:ea typeface="Calibri" panose="020F0502020204030204" pitchFamily="34" charset="0"/>
              <a:cs typeface="Times New Roman" panose="02020603050405020304" pitchFamily="18" charset="0"/>
            </a:endParaRPr>
          </a:p>
          <a:p>
            <a:endParaRPr lang="en-US" dirty="0"/>
          </a:p>
          <a:p>
            <a:endParaRPr lang="en-US" dirty="0"/>
          </a:p>
          <a:p>
            <a:endParaRPr lang="en-US" dirty="0"/>
          </a:p>
        </p:txBody>
      </p:sp>
      <p:graphicFrame>
        <p:nvGraphicFramePr>
          <p:cNvPr id="3" name="Chart 2">
            <a:extLst>
              <a:ext uri="{FF2B5EF4-FFF2-40B4-BE49-F238E27FC236}">
                <a16:creationId xmlns:a16="http://schemas.microsoft.com/office/drawing/2014/main" id="{1B057A04-5AF5-40AD-ADB5-D56FB1EAE0D1}"/>
              </a:ext>
            </a:extLst>
          </p:cNvPr>
          <p:cNvGraphicFramePr>
            <a:graphicFrameLocks/>
          </p:cNvGraphicFramePr>
          <p:nvPr>
            <p:extLst>
              <p:ext uri="{D42A27DB-BD31-4B8C-83A1-F6EECF244321}">
                <p14:modId xmlns:p14="http://schemas.microsoft.com/office/powerpoint/2010/main" val="3816036171"/>
              </p:ext>
            </p:extLst>
          </p:nvPr>
        </p:nvGraphicFramePr>
        <p:xfrm>
          <a:off x="5479114" y="3737767"/>
          <a:ext cx="6403111" cy="30128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02734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F964C1A-F495-3335-D1FE-768303E487DE}"/>
              </a:ext>
            </a:extLst>
          </p:cNvPr>
          <p:cNvSpPr>
            <a:spLocks noGrp="1"/>
          </p:cNvSpPr>
          <p:nvPr>
            <p:ph type="title"/>
          </p:nvPr>
        </p:nvSpPr>
        <p:spPr>
          <a:xfrm>
            <a:off x="1285603" y="268955"/>
            <a:ext cx="10018713" cy="600672"/>
          </a:xfrm>
        </p:spPr>
        <p:txBody>
          <a:bodyPr>
            <a:normAutofit/>
          </a:bodyPr>
          <a:lstStyle/>
          <a:p>
            <a:r>
              <a:rPr lang="en-US" sz="2800" dirty="0">
                <a:solidFill>
                  <a:schemeClr val="bg1"/>
                </a:solidFill>
                <a:latin typeface="Amasis MT Pro Black" panose="02040A04050005020304" pitchFamily="18" charset="0"/>
              </a:rPr>
              <a:t>QUESTION 7</a:t>
            </a:r>
          </a:p>
        </p:txBody>
      </p:sp>
      <p:sp>
        <p:nvSpPr>
          <p:cNvPr id="21" name="Content Placeholder 20">
            <a:extLst>
              <a:ext uri="{FF2B5EF4-FFF2-40B4-BE49-F238E27FC236}">
                <a16:creationId xmlns:a16="http://schemas.microsoft.com/office/drawing/2014/main" id="{E9146F20-68B0-C7A3-08B4-D02178FBE697}"/>
              </a:ext>
            </a:extLst>
          </p:cNvPr>
          <p:cNvSpPr>
            <a:spLocks noGrp="1"/>
          </p:cNvSpPr>
          <p:nvPr>
            <p:ph sz="half" idx="1"/>
          </p:nvPr>
        </p:nvSpPr>
        <p:spPr>
          <a:xfrm>
            <a:off x="162028" y="1190309"/>
            <a:ext cx="5933972" cy="2238692"/>
          </a:xfrm>
        </p:spPr>
        <p:txBody>
          <a:bodyPr>
            <a:normAutofit fontScale="92500" lnSpcReduction="20000"/>
          </a:bodyPr>
          <a:lstStyle/>
          <a:p>
            <a:pPr marL="0" indent="0" algn="just">
              <a:buNone/>
            </a:pPr>
            <a:endParaRPr lang="en-US" sz="2200" b="1" dirty="0">
              <a:latin typeface="Calibri" panose="020F0502020204030204" pitchFamily="34" charset="0"/>
              <a:cs typeface="Calibri" panose="020F0502020204030204" pitchFamily="34" charset="0"/>
            </a:endParaRPr>
          </a:p>
          <a:p>
            <a:pPr marL="0" indent="0" algn="just">
              <a:buNone/>
            </a:pPr>
            <a:endParaRPr lang="en-US" sz="2200" b="1" dirty="0">
              <a:latin typeface="Calibri" panose="020F0502020204030204" pitchFamily="34" charset="0"/>
              <a:cs typeface="Calibri" panose="020F0502020204030204" pitchFamily="34" charset="0"/>
            </a:endParaRPr>
          </a:p>
          <a:p>
            <a:pPr marL="0" indent="0" algn="just">
              <a:buNone/>
            </a:pPr>
            <a:endParaRPr lang="en-US" sz="2400" b="1" dirty="0">
              <a:latin typeface="Calibri" panose="020F0502020204030204" pitchFamily="34" charset="0"/>
              <a:cs typeface="Calibri" panose="020F0502020204030204" pitchFamily="34" charset="0"/>
            </a:endParaRPr>
          </a:p>
          <a:p>
            <a:pPr marL="0" indent="0" algn="just">
              <a:buNone/>
            </a:pPr>
            <a:r>
              <a:rPr lang="en-US" sz="2400" b="1" dirty="0">
                <a:solidFill>
                  <a:schemeClr val="bg1"/>
                </a:solidFill>
                <a:latin typeface="Calibri" panose="020F0502020204030204" pitchFamily="34" charset="0"/>
                <a:cs typeface="Calibri" panose="020F0502020204030204" pitchFamily="34" charset="0"/>
              </a:rPr>
              <a:t>What is the overall percentage of the student's performance? Who performed better between both gender?</a:t>
            </a:r>
          </a:p>
          <a:p>
            <a:pPr marL="0" indent="0" algn="just">
              <a:buNone/>
            </a:pPr>
            <a:endParaRPr lang="en-US" sz="2200" b="1" kern="1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1800" kern="100" dirty="0">
              <a:solidFill>
                <a:schemeClr val="bg1"/>
              </a:solidFill>
              <a:effectLst/>
              <a:latin typeface="Amasis MT Pro Black" panose="02040A04050005020304" pitchFamily="18" charset="0"/>
              <a:ea typeface="Calibri" panose="020F0502020204030204" pitchFamily="34" charset="0"/>
              <a:cs typeface="Times New Roman" panose="02020603050405020304" pitchFamily="18" charset="0"/>
            </a:endParaRPr>
          </a:p>
          <a:p>
            <a:endParaRPr lang="en-US" dirty="0"/>
          </a:p>
          <a:p>
            <a:endParaRPr lang="en-US" dirty="0"/>
          </a:p>
          <a:p>
            <a:endParaRPr lang="en-US" dirty="0"/>
          </a:p>
        </p:txBody>
      </p:sp>
      <p:sp>
        <p:nvSpPr>
          <p:cNvPr id="5" name="Content Placeholder 20">
            <a:extLst>
              <a:ext uri="{FF2B5EF4-FFF2-40B4-BE49-F238E27FC236}">
                <a16:creationId xmlns:a16="http://schemas.microsoft.com/office/drawing/2014/main" id="{7F4FF11D-1CDC-0CFF-D6CA-F75942104637}"/>
              </a:ext>
            </a:extLst>
          </p:cNvPr>
          <p:cNvSpPr txBox="1">
            <a:spLocks/>
          </p:cNvSpPr>
          <p:nvPr/>
        </p:nvSpPr>
        <p:spPr>
          <a:xfrm>
            <a:off x="162028" y="2309655"/>
            <a:ext cx="7458475" cy="337931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pPr marL="0" indent="0" algn="just">
              <a:buFont typeface="Arial"/>
              <a:buNone/>
            </a:pPr>
            <a:endParaRPr lang="en-US" sz="2200" b="1" dirty="0">
              <a:latin typeface="Calibri" panose="020F0502020204030204" pitchFamily="34" charset="0"/>
              <a:cs typeface="Calibri" panose="020F0502020204030204" pitchFamily="34" charset="0"/>
            </a:endParaRPr>
          </a:p>
          <a:p>
            <a:pPr marL="0" indent="0" algn="just">
              <a:buFont typeface="Arial"/>
              <a:buNone/>
            </a:pPr>
            <a:endParaRPr lang="en-US" sz="2200" b="1" dirty="0">
              <a:latin typeface="Calibri" panose="020F0502020204030204" pitchFamily="34" charset="0"/>
              <a:cs typeface="Calibri" panose="020F0502020204030204" pitchFamily="34" charset="0"/>
            </a:endParaRPr>
          </a:p>
          <a:p>
            <a:pPr marL="0" indent="0" algn="just">
              <a:buFont typeface="Arial"/>
              <a:buNone/>
            </a:pPr>
            <a:r>
              <a:rPr lang="en-US" sz="2200" b="1" u="sng" kern="100" dirty="0">
                <a:solidFill>
                  <a:schemeClr val="bg1"/>
                </a:solidFill>
                <a:latin typeface="Calibri" panose="020F0502020204030204" pitchFamily="34" charset="0"/>
                <a:ea typeface="Calibri" panose="020F0502020204030204" pitchFamily="34" charset="0"/>
                <a:cs typeface="Calibri" panose="020F0502020204030204" pitchFamily="34" charset="0"/>
              </a:rPr>
              <a:t>ANSWER</a:t>
            </a:r>
          </a:p>
          <a:p>
            <a:pPr marL="0" indent="0" algn="just">
              <a:buFont typeface="Arial"/>
              <a:buNone/>
            </a:pPr>
            <a:r>
              <a:rPr lang="en-US" sz="22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The result of this chart shows that female student had 51% and the male students has an overall average score of 49%</a:t>
            </a:r>
          </a:p>
          <a:p>
            <a:pPr marL="0" indent="0" algn="just">
              <a:buFont typeface="Arial"/>
              <a:buNone/>
            </a:pPr>
            <a:r>
              <a:rPr lang="en-US" sz="22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The female students outperformed the male students by 2%.</a:t>
            </a:r>
          </a:p>
          <a:p>
            <a:pPr marL="0" indent="0" algn="just">
              <a:buFont typeface="Arial"/>
              <a:buNone/>
            </a:pPr>
            <a:endParaRPr lang="en-US" kern="100" dirty="0">
              <a:solidFill>
                <a:schemeClr val="bg1"/>
              </a:solidFill>
              <a:latin typeface="Amasis MT Pro Black" panose="02040A04050005020304" pitchFamily="18" charset="0"/>
              <a:ea typeface="Calibri" panose="020F0502020204030204" pitchFamily="34" charset="0"/>
              <a:cs typeface="Times New Roman" panose="02020603050405020304" pitchFamily="18" charset="0"/>
            </a:endParaRPr>
          </a:p>
          <a:p>
            <a:endParaRPr lang="en-US" dirty="0"/>
          </a:p>
          <a:p>
            <a:endParaRPr lang="en-US" dirty="0"/>
          </a:p>
          <a:p>
            <a:endParaRPr lang="en-US" dirty="0"/>
          </a:p>
        </p:txBody>
      </p:sp>
      <p:graphicFrame>
        <p:nvGraphicFramePr>
          <p:cNvPr id="2" name="Chart 1">
            <a:extLst>
              <a:ext uri="{FF2B5EF4-FFF2-40B4-BE49-F238E27FC236}">
                <a16:creationId xmlns:a16="http://schemas.microsoft.com/office/drawing/2014/main" id="{80F2E57E-041F-4143-AF74-D11C635D4F14}"/>
              </a:ext>
            </a:extLst>
          </p:cNvPr>
          <p:cNvGraphicFramePr>
            <a:graphicFrameLocks/>
          </p:cNvGraphicFramePr>
          <p:nvPr>
            <p:extLst>
              <p:ext uri="{D42A27DB-BD31-4B8C-83A1-F6EECF244321}">
                <p14:modId xmlns:p14="http://schemas.microsoft.com/office/powerpoint/2010/main" val="760626677"/>
              </p:ext>
            </p:extLst>
          </p:nvPr>
        </p:nvGraphicFramePr>
        <p:xfrm>
          <a:off x="7757652" y="1878654"/>
          <a:ext cx="4272319" cy="310069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96001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849E097-6F0E-28B0-4B49-1547F04CFC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46" y="14074"/>
            <a:ext cx="12192000" cy="6358594"/>
          </a:xfrm>
          <a:prstGeom prst="rect">
            <a:avLst/>
          </a:prstGeom>
        </p:spPr>
      </p:pic>
    </p:spTree>
    <p:extLst>
      <p:ext uri="{BB962C8B-B14F-4D97-AF65-F5344CB8AC3E}">
        <p14:creationId xmlns:p14="http://schemas.microsoft.com/office/powerpoint/2010/main" val="726305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F964C1A-F495-3335-D1FE-768303E487DE}"/>
              </a:ext>
            </a:extLst>
          </p:cNvPr>
          <p:cNvSpPr>
            <a:spLocks noGrp="1"/>
          </p:cNvSpPr>
          <p:nvPr>
            <p:ph type="title"/>
          </p:nvPr>
        </p:nvSpPr>
        <p:spPr>
          <a:xfrm>
            <a:off x="1357701" y="235634"/>
            <a:ext cx="10018713" cy="552157"/>
          </a:xfrm>
        </p:spPr>
        <p:txBody>
          <a:bodyPr>
            <a:normAutofit/>
          </a:bodyPr>
          <a:lstStyle/>
          <a:p>
            <a:r>
              <a:rPr lang="en-US" sz="2800" dirty="0">
                <a:solidFill>
                  <a:schemeClr val="bg1"/>
                </a:solidFill>
                <a:latin typeface="Amasis MT Pro Black" panose="02040A04050005020304" pitchFamily="18" charset="0"/>
              </a:rPr>
              <a:t>INSIGHTS AND RECOMMENDATIONS</a:t>
            </a:r>
          </a:p>
        </p:txBody>
      </p:sp>
      <p:sp>
        <p:nvSpPr>
          <p:cNvPr id="6" name="Content Placeholder 5">
            <a:extLst>
              <a:ext uri="{FF2B5EF4-FFF2-40B4-BE49-F238E27FC236}">
                <a16:creationId xmlns:a16="http://schemas.microsoft.com/office/drawing/2014/main" id="{C6392201-CDB6-8A46-DD66-7AD6438503A9}"/>
              </a:ext>
            </a:extLst>
          </p:cNvPr>
          <p:cNvSpPr>
            <a:spLocks noGrp="1"/>
          </p:cNvSpPr>
          <p:nvPr>
            <p:ph idx="1"/>
          </p:nvPr>
        </p:nvSpPr>
        <p:spPr>
          <a:xfrm>
            <a:off x="766857" y="1049214"/>
            <a:ext cx="10018713" cy="3508718"/>
          </a:xfrm>
        </p:spPr>
        <p:txBody>
          <a:bodyPr>
            <a:normAutofit fontScale="25000" lnSpcReduction="20000"/>
          </a:bodyPr>
          <a:lstStyle/>
          <a:p>
            <a:endParaRPr lang="en-US" sz="8800" dirty="0">
              <a:latin typeface="Calibri" panose="020F0502020204030204" pitchFamily="34" charset="0"/>
              <a:cs typeface="Calibri" panose="020F0502020204030204" pitchFamily="34" charset="0"/>
            </a:endParaRPr>
          </a:p>
          <a:p>
            <a:endParaRPr lang="en-US" sz="8800" dirty="0">
              <a:latin typeface="Calibri" panose="020F0502020204030204" pitchFamily="34" charset="0"/>
              <a:cs typeface="Calibri" panose="020F0502020204030204" pitchFamily="34" charset="0"/>
            </a:endParaRPr>
          </a:p>
          <a:p>
            <a:endParaRPr lang="en-US" sz="8800" dirty="0">
              <a:latin typeface="Calibri" panose="020F0502020204030204" pitchFamily="34" charset="0"/>
              <a:cs typeface="Calibri" panose="020F0502020204030204" pitchFamily="34" charset="0"/>
            </a:endParaRPr>
          </a:p>
          <a:p>
            <a:endParaRPr lang="en-US" sz="8800" dirty="0">
              <a:latin typeface="Calibri" panose="020F0502020204030204" pitchFamily="34" charset="0"/>
              <a:cs typeface="Calibri" panose="020F0502020204030204" pitchFamily="34" charset="0"/>
            </a:endParaRPr>
          </a:p>
          <a:p>
            <a:endParaRPr lang="en-US" sz="8800" dirty="0">
              <a:latin typeface="Calibri" panose="020F0502020204030204" pitchFamily="34" charset="0"/>
              <a:cs typeface="Calibri" panose="020F0502020204030204" pitchFamily="34" charset="0"/>
            </a:endParaRPr>
          </a:p>
          <a:p>
            <a:endParaRPr lang="en-US" sz="8800" dirty="0">
              <a:latin typeface="Calibri" panose="020F0502020204030204" pitchFamily="34" charset="0"/>
              <a:cs typeface="Calibri" panose="020F0502020204030204" pitchFamily="34" charset="0"/>
            </a:endParaRPr>
          </a:p>
          <a:p>
            <a:pPr marL="0" indent="0" algn="ctr">
              <a:buNone/>
            </a:pPr>
            <a:r>
              <a:rPr lang="en-US" sz="9600" b="1" u="sng" dirty="0">
                <a:solidFill>
                  <a:schemeClr val="bg1"/>
                </a:solidFill>
                <a:latin typeface="Calibri" panose="020F0502020204030204" pitchFamily="34" charset="0"/>
                <a:cs typeface="Calibri" panose="020F0502020204030204" pitchFamily="34" charset="0"/>
              </a:rPr>
              <a:t>GENDER ANALYSIS </a:t>
            </a:r>
          </a:p>
          <a:p>
            <a:pPr marL="0" indent="0">
              <a:buNone/>
            </a:pPr>
            <a:r>
              <a:rPr lang="en-US" sz="8800" b="1" u="sng" dirty="0">
                <a:solidFill>
                  <a:schemeClr val="bg1"/>
                </a:solidFill>
                <a:latin typeface="Calibri" panose="020F0502020204030204" pitchFamily="34" charset="0"/>
                <a:cs typeface="Calibri" panose="020F0502020204030204" pitchFamily="34" charset="0"/>
              </a:rPr>
              <a:t>SUBJECTS CORRELATION</a:t>
            </a:r>
          </a:p>
          <a:p>
            <a:pPr>
              <a:buClr>
                <a:schemeClr val="bg1"/>
              </a:buClr>
              <a:buFont typeface="Wingdings" panose="05000000000000000000" pitchFamily="2" charset="2"/>
              <a:buChar char="§"/>
            </a:pPr>
            <a:r>
              <a:rPr lang="en-US" sz="8800" b="1" dirty="0">
                <a:solidFill>
                  <a:schemeClr val="bg1"/>
                </a:solidFill>
                <a:latin typeface="Calibri" panose="020F0502020204030204" pitchFamily="34" charset="0"/>
                <a:cs typeface="Calibri" panose="020F0502020204030204" pitchFamily="34" charset="0"/>
              </a:rPr>
              <a:t>We have a total of 518 female gender and 482 male gender</a:t>
            </a:r>
          </a:p>
          <a:p>
            <a:pPr>
              <a:buClr>
                <a:schemeClr val="bg1"/>
              </a:buClr>
              <a:buFont typeface="Wingdings" panose="05000000000000000000" pitchFamily="2" charset="2"/>
              <a:buChar char="§"/>
            </a:pPr>
            <a:r>
              <a:rPr lang="en-US" sz="8800" b="1" dirty="0">
                <a:solidFill>
                  <a:schemeClr val="bg1"/>
                </a:solidFill>
                <a:latin typeface="Calibri" panose="020F0502020204030204" pitchFamily="34" charset="0"/>
                <a:cs typeface="Calibri" panose="020F0502020204030204" pitchFamily="34" charset="0"/>
              </a:rPr>
              <a:t>More female students passed their exams than male students, and on average, female students scored higher than male students by 2%.</a:t>
            </a:r>
          </a:p>
          <a:p>
            <a:pPr>
              <a:buClr>
                <a:schemeClr val="bg1"/>
              </a:buClr>
              <a:buFont typeface="Wingdings" panose="05000000000000000000" pitchFamily="2" charset="2"/>
              <a:buChar char="§"/>
            </a:pPr>
            <a:r>
              <a:rPr lang="en-US" sz="8800" b="1" dirty="0">
                <a:solidFill>
                  <a:schemeClr val="bg1"/>
                </a:solidFill>
                <a:latin typeface="Calibri" panose="020F0502020204030204" pitchFamily="34" charset="0"/>
                <a:cs typeface="Calibri" panose="020F0502020204030204" pitchFamily="34" charset="0"/>
              </a:rPr>
              <a:t>Female students performed better in readings and writings, while male students performed better in math.</a:t>
            </a:r>
          </a:p>
          <a:p>
            <a:pPr>
              <a:buClr>
                <a:schemeClr val="bg1"/>
              </a:buClr>
              <a:buFont typeface="Wingdings" panose="05000000000000000000" pitchFamily="2" charset="2"/>
              <a:buChar char="§"/>
            </a:pPr>
            <a:r>
              <a:rPr lang="en-US" sz="8800" b="1" dirty="0">
                <a:solidFill>
                  <a:schemeClr val="bg1"/>
                </a:solidFill>
                <a:latin typeface="Calibri" panose="020F0502020204030204" pitchFamily="34" charset="0"/>
                <a:cs typeface="Calibri" panose="020F0502020204030204" pitchFamily="34" charset="0"/>
              </a:rPr>
              <a:t>Two – thirds of the exam content is in readings and writing, and female students excel in these subjects.</a:t>
            </a:r>
          </a:p>
          <a:p>
            <a:endParaRPr lang="en-US" sz="8800" b="1" dirty="0">
              <a:solidFill>
                <a:schemeClr val="bg1"/>
              </a:solidFill>
              <a:latin typeface="Calibri" panose="020F0502020204030204" pitchFamily="34" charset="0"/>
              <a:cs typeface="Calibri" panose="020F0502020204030204" pitchFamily="34" charset="0"/>
            </a:endParaRPr>
          </a:p>
          <a:p>
            <a:pPr marL="0" indent="0">
              <a:buNone/>
            </a:pPr>
            <a:r>
              <a:rPr lang="en-US" sz="8800" b="1" u="sng" dirty="0">
                <a:solidFill>
                  <a:schemeClr val="bg1"/>
                </a:solidFill>
                <a:latin typeface="Calibri" panose="020F0502020204030204" pitchFamily="34" charset="0"/>
                <a:cs typeface="Calibri" panose="020F0502020204030204" pitchFamily="34" charset="0"/>
              </a:rPr>
              <a:t>RECOMMENDATION</a:t>
            </a:r>
          </a:p>
          <a:p>
            <a:pPr>
              <a:buClr>
                <a:schemeClr val="bg1"/>
              </a:buClr>
              <a:buFont typeface="Wingdings" panose="05000000000000000000" pitchFamily="2" charset="2"/>
              <a:buChar char="§"/>
            </a:pPr>
            <a:r>
              <a:rPr lang="en-US" sz="8800" b="1" dirty="0">
                <a:solidFill>
                  <a:schemeClr val="bg1"/>
                </a:solidFill>
                <a:latin typeface="Calibri" panose="020F0502020204030204" pitchFamily="34" charset="0"/>
                <a:cs typeface="Calibri" panose="020F0502020204030204" pitchFamily="34" charset="0"/>
              </a:rPr>
              <a:t>More attention should be paid to the female students in math class and more attention to the male students in writing and reading classes to boost their performances in future exams.</a:t>
            </a:r>
          </a:p>
          <a:p>
            <a:endParaRPr lang="en-US" b="1" dirty="0">
              <a:solidFill>
                <a:schemeClr val="bg1"/>
              </a:solidFill>
            </a:endParaRPr>
          </a:p>
          <a:p>
            <a:endParaRPr lang="en-US" dirty="0"/>
          </a:p>
          <a:p>
            <a:endParaRPr lang="en-US" dirty="0"/>
          </a:p>
        </p:txBody>
      </p:sp>
    </p:spTree>
    <p:extLst>
      <p:ext uri="{BB962C8B-B14F-4D97-AF65-F5344CB8AC3E}">
        <p14:creationId xmlns:p14="http://schemas.microsoft.com/office/powerpoint/2010/main" val="1311398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F964C1A-F495-3335-D1FE-768303E487DE}"/>
              </a:ext>
            </a:extLst>
          </p:cNvPr>
          <p:cNvSpPr>
            <a:spLocks noGrp="1"/>
          </p:cNvSpPr>
          <p:nvPr>
            <p:ph type="title"/>
          </p:nvPr>
        </p:nvSpPr>
        <p:spPr>
          <a:xfrm>
            <a:off x="1357701" y="235634"/>
            <a:ext cx="10018713" cy="552157"/>
          </a:xfrm>
        </p:spPr>
        <p:txBody>
          <a:bodyPr>
            <a:normAutofit/>
          </a:bodyPr>
          <a:lstStyle/>
          <a:p>
            <a:r>
              <a:rPr lang="en-US" sz="2800" dirty="0">
                <a:solidFill>
                  <a:schemeClr val="bg1"/>
                </a:solidFill>
                <a:latin typeface="Amasis MT Pro Black" panose="02040A04050005020304" pitchFamily="18" charset="0"/>
              </a:rPr>
              <a:t>INSIGHTS AND RECOMMENDATIONS</a:t>
            </a:r>
          </a:p>
        </p:txBody>
      </p:sp>
      <p:sp>
        <p:nvSpPr>
          <p:cNvPr id="6" name="Content Placeholder 5">
            <a:extLst>
              <a:ext uri="{FF2B5EF4-FFF2-40B4-BE49-F238E27FC236}">
                <a16:creationId xmlns:a16="http://schemas.microsoft.com/office/drawing/2014/main" id="{C6392201-CDB6-8A46-DD66-7AD6438503A9}"/>
              </a:ext>
            </a:extLst>
          </p:cNvPr>
          <p:cNvSpPr>
            <a:spLocks noGrp="1"/>
          </p:cNvSpPr>
          <p:nvPr>
            <p:ph idx="1"/>
          </p:nvPr>
        </p:nvSpPr>
        <p:spPr>
          <a:xfrm>
            <a:off x="766857" y="1049214"/>
            <a:ext cx="10018713" cy="3508718"/>
          </a:xfrm>
        </p:spPr>
        <p:txBody>
          <a:bodyPr>
            <a:normAutofit fontScale="25000" lnSpcReduction="20000"/>
          </a:bodyPr>
          <a:lstStyle/>
          <a:p>
            <a:endParaRPr lang="en-US" sz="8800" dirty="0">
              <a:latin typeface="Calibri" panose="020F0502020204030204" pitchFamily="34" charset="0"/>
              <a:cs typeface="Calibri" panose="020F0502020204030204" pitchFamily="34" charset="0"/>
            </a:endParaRPr>
          </a:p>
          <a:p>
            <a:endParaRPr lang="en-US" sz="8800" dirty="0">
              <a:latin typeface="Calibri" panose="020F0502020204030204" pitchFamily="34" charset="0"/>
              <a:cs typeface="Calibri" panose="020F0502020204030204" pitchFamily="34" charset="0"/>
            </a:endParaRPr>
          </a:p>
          <a:p>
            <a:endParaRPr lang="en-US" sz="8800" dirty="0">
              <a:latin typeface="Calibri" panose="020F0502020204030204" pitchFamily="34" charset="0"/>
              <a:cs typeface="Calibri" panose="020F0502020204030204" pitchFamily="34" charset="0"/>
            </a:endParaRPr>
          </a:p>
          <a:p>
            <a:endParaRPr lang="en-US" sz="8800" dirty="0">
              <a:latin typeface="Calibri" panose="020F0502020204030204" pitchFamily="34" charset="0"/>
              <a:cs typeface="Calibri" panose="020F0502020204030204" pitchFamily="34" charset="0"/>
            </a:endParaRPr>
          </a:p>
          <a:p>
            <a:pPr marL="0" indent="0" algn="ctr">
              <a:buNone/>
            </a:pPr>
            <a:endParaRPr lang="en-US" sz="8800" b="1" u="sng" dirty="0">
              <a:solidFill>
                <a:schemeClr val="bg1"/>
              </a:solidFill>
              <a:latin typeface="Calibri" panose="020F0502020204030204" pitchFamily="34" charset="0"/>
              <a:cs typeface="Calibri" panose="020F0502020204030204" pitchFamily="34" charset="0"/>
            </a:endParaRPr>
          </a:p>
          <a:p>
            <a:pPr marL="0" indent="0" algn="ctr">
              <a:buNone/>
            </a:pPr>
            <a:endParaRPr lang="en-US" sz="8800" b="1" u="sng" dirty="0">
              <a:solidFill>
                <a:schemeClr val="bg1"/>
              </a:solidFill>
              <a:latin typeface="Calibri" panose="020F0502020204030204" pitchFamily="34" charset="0"/>
              <a:cs typeface="Calibri" panose="020F0502020204030204" pitchFamily="34" charset="0"/>
            </a:endParaRPr>
          </a:p>
          <a:p>
            <a:pPr marL="0" indent="0" algn="ctr">
              <a:buNone/>
            </a:pPr>
            <a:r>
              <a:rPr lang="en-US" sz="8800" b="1" u="sng" dirty="0">
                <a:solidFill>
                  <a:schemeClr val="bg1"/>
                </a:solidFill>
                <a:latin typeface="Calibri" panose="020F0502020204030204" pitchFamily="34" charset="0"/>
                <a:cs typeface="Calibri" panose="020F0502020204030204" pitchFamily="34" charset="0"/>
              </a:rPr>
              <a:t>CONTROLLING FACTORS ANALYSIS</a:t>
            </a:r>
          </a:p>
          <a:p>
            <a:pPr marL="0" indent="0" algn="ctr">
              <a:buNone/>
            </a:pPr>
            <a:endParaRPr lang="en-US" sz="8800" b="1" u="sng" dirty="0">
              <a:solidFill>
                <a:schemeClr val="bg1"/>
              </a:solidFill>
              <a:latin typeface="Calibri" panose="020F0502020204030204" pitchFamily="34" charset="0"/>
              <a:cs typeface="Calibri" panose="020F0502020204030204" pitchFamily="34" charset="0"/>
            </a:endParaRPr>
          </a:p>
          <a:p>
            <a:pPr marL="0" indent="0">
              <a:buNone/>
            </a:pPr>
            <a:r>
              <a:rPr lang="en-US" sz="8800" b="1" u="sng" dirty="0">
                <a:solidFill>
                  <a:schemeClr val="bg1"/>
                </a:solidFill>
                <a:latin typeface="Calibri" panose="020F0502020204030204" pitchFamily="34" charset="0"/>
                <a:cs typeface="Calibri" panose="020F0502020204030204" pitchFamily="34" charset="0"/>
              </a:rPr>
              <a:t>TEST PREPARATION COURSE (Revision)</a:t>
            </a:r>
          </a:p>
          <a:p>
            <a:pPr>
              <a:buClr>
                <a:schemeClr val="bg1"/>
              </a:buClr>
              <a:buFont typeface="Wingdings" panose="05000000000000000000" pitchFamily="2" charset="2"/>
              <a:buChar char="§"/>
            </a:pPr>
            <a:r>
              <a:rPr lang="en-US" sz="8800" b="1" dirty="0">
                <a:solidFill>
                  <a:schemeClr val="bg1"/>
                </a:solidFill>
                <a:latin typeface="Calibri" panose="020F0502020204030204" pitchFamily="34" charset="0"/>
                <a:cs typeface="Calibri" panose="020F0502020204030204" pitchFamily="34" charset="0"/>
              </a:rPr>
              <a:t>Students who participated in the revision course performed better in the exams compared to students who did not participate/complete it.</a:t>
            </a:r>
          </a:p>
          <a:p>
            <a:pPr>
              <a:buClr>
                <a:schemeClr val="bg1"/>
              </a:buClr>
              <a:buFont typeface="Wingdings" panose="05000000000000000000" pitchFamily="2" charset="2"/>
              <a:buChar char="§"/>
            </a:pPr>
            <a:r>
              <a:rPr lang="en-US" sz="8800" b="1" dirty="0">
                <a:solidFill>
                  <a:schemeClr val="bg1"/>
                </a:solidFill>
                <a:latin typeface="Calibri" panose="020F0502020204030204" pitchFamily="34" charset="0"/>
                <a:cs typeface="Calibri" panose="020F0502020204030204" pitchFamily="34" charset="0"/>
              </a:rPr>
              <a:t>Students with the least scores were found to have not completed the test preparation course.</a:t>
            </a:r>
          </a:p>
          <a:p>
            <a:pPr>
              <a:buClr>
                <a:schemeClr val="bg1"/>
              </a:buClr>
              <a:buFont typeface="Wingdings" panose="05000000000000000000" pitchFamily="2" charset="2"/>
              <a:buChar char="§"/>
            </a:pPr>
            <a:r>
              <a:rPr lang="en-US" sz="8800" b="1" dirty="0">
                <a:solidFill>
                  <a:schemeClr val="bg1"/>
                </a:solidFill>
                <a:latin typeface="Calibri" panose="020F0502020204030204" pitchFamily="34" charset="0"/>
                <a:cs typeface="Calibri" panose="020F0502020204030204" pitchFamily="34" charset="0"/>
              </a:rPr>
              <a:t>Participation in test preparation course has a positive impact on academic performance of the students.</a:t>
            </a:r>
          </a:p>
          <a:p>
            <a:endParaRPr lang="en-US" sz="8800" b="1" dirty="0">
              <a:solidFill>
                <a:schemeClr val="bg1"/>
              </a:solidFill>
              <a:latin typeface="Calibri" panose="020F0502020204030204" pitchFamily="34" charset="0"/>
              <a:cs typeface="Calibri" panose="020F0502020204030204" pitchFamily="34" charset="0"/>
            </a:endParaRPr>
          </a:p>
          <a:p>
            <a:pPr marL="0" indent="0">
              <a:buNone/>
            </a:pPr>
            <a:r>
              <a:rPr lang="en-US" sz="8800" b="1" u="sng" dirty="0">
                <a:solidFill>
                  <a:schemeClr val="bg1"/>
                </a:solidFill>
                <a:latin typeface="Calibri" panose="020F0502020204030204" pitchFamily="34" charset="0"/>
                <a:cs typeface="Calibri" panose="020F0502020204030204" pitchFamily="34" charset="0"/>
              </a:rPr>
              <a:t>RECOMMENDATION</a:t>
            </a:r>
          </a:p>
          <a:p>
            <a:pPr>
              <a:buClr>
                <a:schemeClr val="bg1"/>
              </a:buClr>
              <a:buFont typeface="Wingdings" panose="05000000000000000000" pitchFamily="2" charset="2"/>
              <a:buChar char="§"/>
            </a:pPr>
            <a:r>
              <a:rPr lang="en-US" sz="8800" b="1" dirty="0">
                <a:solidFill>
                  <a:schemeClr val="bg1"/>
                </a:solidFill>
                <a:latin typeface="Calibri" panose="020F0502020204030204" pitchFamily="34" charset="0"/>
                <a:cs typeface="Calibri" panose="020F0502020204030204" pitchFamily="34" charset="0"/>
              </a:rPr>
              <a:t>Students should be encouraged to complete the test preparation course, so that it gives them an idea of the exam content and improve their overall performance in future exams.</a:t>
            </a:r>
          </a:p>
          <a:p>
            <a:endParaRPr lang="en-US" sz="8800" b="1" dirty="0">
              <a:solidFill>
                <a:schemeClr val="bg1"/>
              </a:solidFill>
            </a:endParaRPr>
          </a:p>
          <a:p>
            <a:endParaRPr lang="en-US" sz="8800" dirty="0"/>
          </a:p>
          <a:p>
            <a:endParaRPr lang="en-US" dirty="0"/>
          </a:p>
        </p:txBody>
      </p:sp>
    </p:spTree>
    <p:extLst>
      <p:ext uri="{BB962C8B-B14F-4D97-AF65-F5344CB8AC3E}">
        <p14:creationId xmlns:p14="http://schemas.microsoft.com/office/powerpoint/2010/main" val="2022567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F964C1A-F495-3335-D1FE-768303E487DE}"/>
              </a:ext>
            </a:extLst>
          </p:cNvPr>
          <p:cNvSpPr>
            <a:spLocks noGrp="1"/>
          </p:cNvSpPr>
          <p:nvPr>
            <p:ph type="title"/>
          </p:nvPr>
        </p:nvSpPr>
        <p:spPr>
          <a:xfrm>
            <a:off x="1357701" y="235634"/>
            <a:ext cx="10018713" cy="552157"/>
          </a:xfrm>
        </p:spPr>
        <p:txBody>
          <a:bodyPr>
            <a:normAutofit/>
          </a:bodyPr>
          <a:lstStyle/>
          <a:p>
            <a:r>
              <a:rPr lang="en-US" sz="2800" dirty="0">
                <a:solidFill>
                  <a:schemeClr val="bg1"/>
                </a:solidFill>
                <a:latin typeface="Amasis MT Pro Black" panose="02040A04050005020304" pitchFamily="18" charset="0"/>
              </a:rPr>
              <a:t>INSIGHTS AND RECOMMENDATIONS</a:t>
            </a:r>
          </a:p>
        </p:txBody>
      </p:sp>
      <p:sp>
        <p:nvSpPr>
          <p:cNvPr id="6" name="Content Placeholder 5">
            <a:extLst>
              <a:ext uri="{FF2B5EF4-FFF2-40B4-BE49-F238E27FC236}">
                <a16:creationId xmlns:a16="http://schemas.microsoft.com/office/drawing/2014/main" id="{C6392201-CDB6-8A46-DD66-7AD6438503A9}"/>
              </a:ext>
            </a:extLst>
          </p:cNvPr>
          <p:cNvSpPr>
            <a:spLocks noGrp="1"/>
          </p:cNvSpPr>
          <p:nvPr>
            <p:ph idx="1"/>
          </p:nvPr>
        </p:nvSpPr>
        <p:spPr>
          <a:xfrm>
            <a:off x="766857" y="1049214"/>
            <a:ext cx="10018713" cy="3508718"/>
          </a:xfrm>
        </p:spPr>
        <p:txBody>
          <a:bodyPr>
            <a:normAutofit fontScale="25000" lnSpcReduction="20000"/>
          </a:bodyPr>
          <a:lstStyle/>
          <a:p>
            <a:endParaRPr lang="en-US" sz="8800" dirty="0">
              <a:latin typeface="Calibri" panose="020F0502020204030204" pitchFamily="34" charset="0"/>
              <a:cs typeface="Calibri" panose="020F0502020204030204" pitchFamily="34" charset="0"/>
            </a:endParaRPr>
          </a:p>
          <a:p>
            <a:endParaRPr lang="en-US" sz="8800" dirty="0">
              <a:latin typeface="Calibri" panose="020F0502020204030204" pitchFamily="34" charset="0"/>
              <a:cs typeface="Calibri" panose="020F0502020204030204" pitchFamily="34" charset="0"/>
            </a:endParaRPr>
          </a:p>
          <a:p>
            <a:endParaRPr lang="en-US" sz="8800" dirty="0">
              <a:latin typeface="Calibri" panose="020F0502020204030204" pitchFamily="34" charset="0"/>
              <a:cs typeface="Calibri" panose="020F0502020204030204" pitchFamily="34" charset="0"/>
            </a:endParaRPr>
          </a:p>
          <a:p>
            <a:endParaRPr lang="en-US" sz="8800" dirty="0">
              <a:latin typeface="Calibri" panose="020F0502020204030204" pitchFamily="34" charset="0"/>
              <a:cs typeface="Calibri" panose="020F0502020204030204" pitchFamily="34" charset="0"/>
            </a:endParaRPr>
          </a:p>
          <a:p>
            <a:pPr marL="0" indent="0" algn="ctr">
              <a:buNone/>
            </a:pPr>
            <a:endParaRPr lang="en-US" sz="8800" b="1" u="sng" dirty="0">
              <a:solidFill>
                <a:schemeClr val="bg1"/>
              </a:solidFill>
              <a:latin typeface="Calibri" panose="020F0502020204030204" pitchFamily="34" charset="0"/>
              <a:cs typeface="Calibri" panose="020F0502020204030204" pitchFamily="34" charset="0"/>
            </a:endParaRPr>
          </a:p>
          <a:p>
            <a:pPr marL="0" indent="0" algn="ctr">
              <a:buNone/>
            </a:pPr>
            <a:endParaRPr lang="en-US" sz="8800" b="1" u="sng" dirty="0">
              <a:solidFill>
                <a:schemeClr val="bg1"/>
              </a:solidFill>
              <a:latin typeface="Calibri" panose="020F0502020204030204" pitchFamily="34" charset="0"/>
              <a:cs typeface="Calibri" panose="020F0502020204030204" pitchFamily="34" charset="0"/>
            </a:endParaRPr>
          </a:p>
          <a:p>
            <a:pPr marL="0" indent="0" algn="ctr">
              <a:buNone/>
            </a:pPr>
            <a:endParaRPr lang="en-US" sz="9600" b="1" u="sng" dirty="0">
              <a:solidFill>
                <a:schemeClr val="bg1"/>
              </a:solidFill>
              <a:latin typeface="Calibri" panose="020F0502020204030204" pitchFamily="34" charset="0"/>
              <a:cs typeface="Calibri" panose="020F0502020204030204" pitchFamily="34" charset="0"/>
            </a:endParaRPr>
          </a:p>
          <a:p>
            <a:pPr marL="0" indent="0" algn="ctr">
              <a:buNone/>
            </a:pPr>
            <a:r>
              <a:rPr lang="en-US" sz="9600" b="1" u="sng" dirty="0">
                <a:solidFill>
                  <a:schemeClr val="bg1"/>
                </a:solidFill>
                <a:latin typeface="Calibri" panose="020F0502020204030204" pitchFamily="34" charset="0"/>
                <a:cs typeface="Calibri" panose="020F0502020204030204" pitchFamily="34" charset="0"/>
              </a:rPr>
              <a:t>CONTROLLING FACTORS ANALYSIS</a:t>
            </a:r>
          </a:p>
          <a:p>
            <a:pPr marL="0" indent="0">
              <a:buNone/>
            </a:pPr>
            <a:endParaRPr lang="en-US" sz="8800" b="1" u="sng" dirty="0">
              <a:solidFill>
                <a:schemeClr val="bg1"/>
              </a:solidFill>
              <a:latin typeface="Calibri" panose="020F0502020204030204" pitchFamily="34" charset="0"/>
              <a:cs typeface="Calibri" panose="020F0502020204030204" pitchFamily="34" charset="0"/>
            </a:endParaRPr>
          </a:p>
          <a:p>
            <a:pPr marL="0" indent="0">
              <a:buNone/>
            </a:pPr>
            <a:r>
              <a:rPr lang="en-US" sz="8800" b="1" u="sng" dirty="0">
                <a:solidFill>
                  <a:schemeClr val="bg1"/>
                </a:solidFill>
                <a:latin typeface="Calibri" panose="020F0502020204030204" pitchFamily="34" charset="0"/>
                <a:cs typeface="Calibri" panose="020F0502020204030204" pitchFamily="34" charset="0"/>
              </a:rPr>
              <a:t>LUNCH TYPE</a:t>
            </a:r>
          </a:p>
          <a:p>
            <a:pPr>
              <a:buClr>
                <a:schemeClr val="bg1"/>
              </a:buClr>
              <a:buFont typeface="Wingdings" panose="05000000000000000000" pitchFamily="2" charset="2"/>
              <a:buChar char="§"/>
            </a:pPr>
            <a:r>
              <a:rPr lang="en-US" sz="8800" b="1" dirty="0">
                <a:solidFill>
                  <a:schemeClr val="bg1"/>
                </a:solidFill>
                <a:latin typeface="Calibri" panose="020F0502020204030204" pitchFamily="34" charset="0"/>
                <a:cs typeface="Calibri" panose="020F0502020204030204" pitchFamily="34" charset="0"/>
              </a:rPr>
              <a:t>Students who have the standard lunch type performed better than students who have the fee/reduced lunch type by 6%.</a:t>
            </a:r>
          </a:p>
          <a:p>
            <a:pPr>
              <a:buClr>
                <a:schemeClr val="bg1"/>
              </a:buClr>
              <a:buFont typeface="Wingdings" panose="05000000000000000000" pitchFamily="2" charset="2"/>
              <a:buChar char="§"/>
            </a:pPr>
            <a:r>
              <a:rPr lang="en-US" sz="8800" b="1" dirty="0">
                <a:solidFill>
                  <a:schemeClr val="bg1"/>
                </a:solidFill>
                <a:latin typeface="Calibri" panose="020F0502020204030204" pitchFamily="34" charset="0"/>
                <a:cs typeface="Calibri" panose="020F0502020204030204" pitchFamily="34" charset="0"/>
              </a:rPr>
              <a:t>The lunch type of the students has a role to play in their performance in the exams.</a:t>
            </a:r>
          </a:p>
          <a:p>
            <a:pPr>
              <a:buClr>
                <a:schemeClr val="bg1"/>
              </a:buClr>
              <a:buFont typeface="Wingdings" panose="05000000000000000000" pitchFamily="2" charset="2"/>
              <a:buChar char="§"/>
            </a:pPr>
            <a:r>
              <a:rPr lang="en-US" sz="8800" b="1" i="0" dirty="0">
                <a:solidFill>
                  <a:schemeClr val="bg1"/>
                </a:solidFill>
                <a:effectLst/>
                <a:latin typeface="Calibri" panose="020F0502020204030204" pitchFamily="34" charset="0"/>
                <a:cs typeface="Calibri" panose="020F0502020204030204" pitchFamily="34" charset="0"/>
              </a:rPr>
              <a:t>The exam performance of the least students can be influenced by various factors such as nutrition, energy levels, and concentration.</a:t>
            </a:r>
            <a:endParaRPr lang="en-US" sz="8800" b="1" dirty="0">
              <a:solidFill>
                <a:schemeClr val="bg1"/>
              </a:solidFill>
              <a:latin typeface="Calibri" panose="020F0502020204030204" pitchFamily="34" charset="0"/>
              <a:cs typeface="Calibri" panose="020F0502020204030204" pitchFamily="34" charset="0"/>
            </a:endParaRPr>
          </a:p>
          <a:p>
            <a:endParaRPr lang="en-US" sz="8800" b="1" dirty="0">
              <a:solidFill>
                <a:schemeClr val="bg1"/>
              </a:solidFill>
              <a:latin typeface="Calibri" panose="020F0502020204030204" pitchFamily="34" charset="0"/>
              <a:cs typeface="Calibri" panose="020F0502020204030204" pitchFamily="34" charset="0"/>
            </a:endParaRPr>
          </a:p>
          <a:p>
            <a:pPr marL="0" indent="0">
              <a:buNone/>
            </a:pPr>
            <a:r>
              <a:rPr lang="en-US" sz="8800" b="1" u="sng" dirty="0">
                <a:solidFill>
                  <a:schemeClr val="bg1"/>
                </a:solidFill>
                <a:latin typeface="Calibri" panose="020F0502020204030204" pitchFamily="34" charset="0"/>
                <a:cs typeface="Calibri" panose="020F0502020204030204" pitchFamily="34" charset="0"/>
              </a:rPr>
              <a:t>RECOMMENDATIONS</a:t>
            </a:r>
          </a:p>
          <a:p>
            <a:pPr>
              <a:buClr>
                <a:schemeClr val="bg1"/>
              </a:buClr>
              <a:buFont typeface="Wingdings" panose="05000000000000000000" pitchFamily="2" charset="2"/>
              <a:buChar char="§"/>
            </a:pPr>
            <a:r>
              <a:rPr lang="en-US" sz="8800" b="1" dirty="0">
                <a:solidFill>
                  <a:schemeClr val="bg1"/>
                </a:solidFill>
                <a:latin typeface="Calibri" panose="020F0502020204030204" pitchFamily="34" charset="0"/>
                <a:cs typeface="Calibri" panose="020F0502020204030204" pitchFamily="34" charset="0"/>
              </a:rPr>
              <a:t>Effort should be put into providing standardized and quality lunch for all students to foster equality and  also help boost the performance of students with least scores.</a:t>
            </a:r>
          </a:p>
          <a:p>
            <a:pPr>
              <a:buClr>
                <a:schemeClr val="bg1"/>
              </a:buClr>
              <a:buFont typeface="Wingdings" panose="05000000000000000000" pitchFamily="2" charset="2"/>
              <a:buChar char="§"/>
            </a:pPr>
            <a:r>
              <a:rPr lang="en-US" sz="8800" b="1" i="0" dirty="0">
                <a:solidFill>
                  <a:schemeClr val="bg1"/>
                </a:solidFill>
                <a:effectLst/>
                <a:latin typeface="Calibri" panose="020F0502020204030204" pitchFamily="34" charset="0"/>
                <a:cs typeface="Calibri" panose="020F0502020204030204" pitchFamily="34" charset="0"/>
              </a:rPr>
              <a:t>Work collaboratively with parents to reinforce healthy eating habits both at home and at school.</a:t>
            </a:r>
            <a:endParaRPr lang="en-US" sz="8800" b="1" dirty="0">
              <a:solidFill>
                <a:schemeClr val="bg1"/>
              </a:solidFill>
              <a:latin typeface="Calibri" panose="020F0502020204030204" pitchFamily="34" charset="0"/>
              <a:cs typeface="Calibri" panose="020F0502020204030204" pitchFamily="34" charset="0"/>
            </a:endParaRPr>
          </a:p>
          <a:p>
            <a:endParaRPr lang="en-US" sz="8800" b="1" dirty="0">
              <a:solidFill>
                <a:schemeClr val="bg1"/>
              </a:solidFill>
            </a:endParaRPr>
          </a:p>
          <a:p>
            <a:endParaRPr lang="en-US" sz="8800" dirty="0"/>
          </a:p>
          <a:p>
            <a:endParaRPr lang="en-US" dirty="0"/>
          </a:p>
        </p:txBody>
      </p:sp>
    </p:spTree>
    <p:extLst>
      <p:ext uri="{BB962C8B-B14F-4D97-AF65-F5344CB8AC3E}">
        <p14:creationId xmlns:p14="http://schemas.microsoft.com/office/powerpoint/2010/main" val="3081991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F964C1A-F495-3335-D1FE-768303E487DE}"/>
              </a:ext>
            </a:extLst>
          </p:cNvPr>
          <p:cNvSpPr>
            <a:spLocks noGrp="1"/>
          </p:cNvSpPr>
          <p:nvPr>
            <p:ph type="title"/>
          </p:nvPr>
        </p:nvSpPr>
        <p:spPr>
          <a:xfrm>
            <a:off x="1309575" y="0"/>
            <a:ext cx="10018713" cy="552157"/>
          </a:xfrm>
        </p:spPr>
        <p:txBody>
          <a:bodyPr>
            <a:normAutofit/>
          </a:bodyPr>
          <a:lstStyle/>
          <a:p>
            <a:r>
              <a:rPr lang="en-US" sz="2800" dirty="0">
                <a:solidFill>
                  <a:schemeClr val="bg1"/>
                </a:solidFill>
                <a:latin typeface="Amasis MT Pro Black" panose="02040A04050005020304" pitchFamily="18" charset="0"/>
              </a:rPr>
              <a:t>INSIGHTS AND RECOMMENDATIONS</a:t>
            </a:r>
          </a:p>
        </p:txBody>
      </p:sp>
      <p:sp>
        <p:nvSpPr>
          <p:cNvPr id="6" name="Content Placeholder 5">
            <a:extLst>
              <a:ext uri="{FF2B5EF4-FFF2-40B4-BE49-F238E27FC236}">
                <a16:creationId xmlns:a16="http://schemas.microsoft.com/office/drawing/2014/main" id="{C6392201-CDB6-8A46-DD66-7AD6438503A9}"/>
              </a:ext>
            </a:extLst>
          </p:cNvPr>
          <p:cNvSpPr>
            <a:spLocks noGrp="1"/>
          </p:cNvSpPr>
          <p:nvPr>
            <p:ph idx="1"/>
          </p:nvPr>
        </p:nvSpPr>
        <p:spPr>
          <a:xfrm>
            <a:off x="782898" y="825396"/>
            <a:ext cx="10018713" cy="3508718"/>
          </a:xfrm>
        </p:spPr>
        <p:txBody>
          <a:bodyPr>
            <a:normAutofit fontScale="25000" lnSpcReduction="20000"/>
          </a:bodyPr>
          <a:lstStyle/>
          <a:p>
            <a:pPr marL="0" indent="0">
              <a:buNone/>
            </a:pPr>
            <a:endParaRPr lang="en-US" sz="8800" dirty="0">
              <a:latin typeface="Calibri" panose="020F0502020204030204" pitchFamily="34" charset="0"/>
              <a:cs typeface="Calibri" panose="020F0502020204030204" pitchFamily="34" charset="0"/>
            </a:endParaRPr>
          </a:p>
          <a:p>
            <a:pPr marL="0" indent="0">
              <a:buNone/>
            </a:pPr>
            <a:endParaRPr lang="en-US" sz="8800" dirty="0">
              <a:latin typeface="Calibri" panose="020F0502020204030204" pitchFamily="34" charset="0"/>
              <a:cs typeface="Calibri" panose="020F0502020204030204" pitchFamily="34" charset="0"/>
            </a:endParaRPr>
          </a:p>
          <a:p>
            <a:endParaRPr lang="en-US" sz="8800" dirty="0">
              <a:latin typeface="Calibri" panose="020F0502020204030204" pitchFamily="34" charset="0"/>
              <a:cs typeface="Calibri" panose="020F0502020204030204" pitchFamily="34" charset="0"/>
            </a:endParaRPr>
          </a:p>
          <a:p>
            <a:pPr algn="ctr">
              <a:buClr>
                <a:schemeClr val="bg1"/>
              </a:buClr>
              <a:buFont typeface="Wingdings" panose="05000000000000000000" pitchFamily="2" charset="2"/>
              <a:buChar char="§"/>
            </a:pPr>
            <a:endParaRPr lang="en-US" sz="9600" b="1" u="sng" dirty="0">
              <a:solidFill>
                <a:schemeClr val="bg1"/>
              </a:solidFill>
              <a:latin typeface="Calibri" panose="020F0502020204030204" pitchFamily="34" charset="0"/>
              <a:cs typeface="Calibri" panose="020F0502020204030204" pitchFamily="34" charset="0"/>
            </a:endParaRPr>
          </a:p>
          <a:p>
            <a:pPr marL="0" indent="0" algn="ctr">
              <a:buNone/>
            </a:pPr>
            <a:endParaRPr lang="en-US" sz="8800" b="1" u="sng" dirty="0">
              <a:solidFill>
                <a:schemeClr val="bg1"/>
              </a:solidFill>
              <a:latin typeface="Calibri" panose="020F0502020204030204" pitchFamily="34" charset="0"/>
              <a:cs typeface="Calibri" panose="020F0502020204030204" pitchFamily="34" charset="0"/>
            </a:endParaRPr>
          </a:p>
          <a:p>
            <a:pPr marL="0" indent="0" algn="ctr">
              <a:buNone/>
            </a:pPr>
            <a:endParaRPr lang="en-US" sz="8800" b="1" u="sng" dirty="0">
              <a:solidFill>
                <a:schemeClr val="bg1"/>
              </a:solidFill>
              <a:latin typeface="Calibri" panose="020F0502020204030204" pitchFamily="34" charset="0"/>
              <a:cs typeface="Calibri" panose="020F0502020204030204" pitchFamily="34" charset="0"/>
            </a:endParaRPr>
          </a:p>
          <a:p>
            <a:pPr marL="0" indent="0" algn="ctr">
              <a:buNone/>
            </a:pPr>
            <a:endParaRPr lang="en-US" sz="8800" b="1" u="sng" dirty="0">
              <a:solidFill>
                <a:schemeClr val="bg1"/>
              </a:solidFill>
              <a:latin typeface="Calibri" panose="020F0502020204030204" pitchFamily="34" charset="0"/>
              <a:cs typeface="Calibri" panose="020F0502020204030204" pitchFamily="34" charset="0"/>
            </a:endParaRPr>
          </a:p>
          <a:p>
            <a:pPr marL="0" indent="0" algn="ctr">
              <a:buNone/>
            </a:pPr>
            <a:r>
              <a:rPr lang="en-US" sz="8800" b="1" u="sng" dirty="0">
                <a:solidFill>
                  <a:schemeClr val="bg1"/>
                </a:solidFill>
                <a:latin typeface="Calibri" panose="020F0502020204030204" pitchFamily="34" charset="0"/>
                <a:cs typeface="Calibri" panose="020F0502020204030204" pitchFamily="34" charset="0"/>
              </a:rPr>
              <a:t>CONTROLLING FACTORS ANALYSIS</a:t>
            </a:r>
          </a:p>
          <a:p>
            <a:pPr marL="0" indent="0">
              <a:buNone/>
            </a:pPr>
            <a:endParaRPr lang="en-US" sz="8800" b="1" u="sng" dirty="0">
              <a:solidFill>
                <a:schemeClr val="bg1"/>
              </a:solidFill>
              <a:latin typeface="Calibri" panose="020F0502020204030204" pitchFamily="34" charset="0"/>
              <a:cs typeface="Calibri" panose="020F0502020204030204" pitchFamily="34" charset="0"/>
            </a:endParaRPr>
          </a:p>
          <a:p>
            <a:pPr marL="0" indent="0">
              <a:buNone/>
            </a:pPr>
            <a:r>
              <a:rPr lang="en-US" sz="8800" b="1" u="sng" dirty="0">
                <a:solidFill>
                  <a:schemeClr val="bg1"/>
                </a:solidFill>
                <a:latin typeface="Calibri" panose="020F0502020204030204" pitchFamily="34" charset="0"/>
                <a:cs typeface="Calibri" panose="020F0502020204030204" pitchFamily="34" charset="0"/>
              </a:rPr>
              <a:t>PARENTAL LEVEL OF EDUCATION</a:t>
            </a:r>
          </a:p>
          <a:p>
            <a:pPr>
              <a:buClr>
                <a:schemeClr val="bg1"/>
              </a:buClr>
              <a:buFont typeface="Wingdings" panose="05000000000000000000" pitchFamily="2" charset="2"/>
              <a:buChar char="§"/>
            </a:pPr>
            <a:r>
              <a:rPr lang="en-US" sz="8800" b="1" dirty="0">
                <a:solidFill>
                  <a:schemeClr val="bg1"/>
                </a:solidFill>
                <a:latin typeface="Calibri" panose="020F0502020204030204" pitchFamily="34" charset="0"/>
                <a:cs typeface="Calibri" panose="020F0502020204030204" pitchFamily="34" charset="0"/>
              </a:rPr>
              <a:t>Students whose parents are master’s degree, bachelor’s degree, associate degree holders topped the chart and had the highest scores in the exam, while students whose parents are college and high school graduates appeared to have the lowest scores in the exam.</a:t>
            </a:r>
          </a:p>
          <a:p>
            <a:pPr>
              <a:buClr>
                <a:schemeClr val="bg1"/>
              </a:buClr>
              <a:buFont typeface="Wingdings" panose="05000000000000000000" pitchFamily="2" charset="2"/>
              <a:buChar char="§"/>
            </a:pPr>
            <a:r>
              <a:rPr lang="en-US" sz="8800" b="1" dirty="0">
                <a:solidFill>
                  <a:schemeClr val="bg1"/>
                </a:solidFill>
                <a:latin typeface="Calibri" panose="020F0502020204030204" pitchFamily="34" charset="0"/>
                <a:cs typeface="Calibri" panose="020F0502020204030204" pitchFamily="34" charset="0"/>
              </a:rPr>
              <a:t>The parental level of education affects the overall performance of the students in the exam.</a:t>
            </a:r>
          </a:p>
          <a:p>
            <a:pPr marL="0" indent="0">
              <a:buNone/>
            </a:pPr>
            <a:r>
              <a:rPr lang="en-US" sz="8800" b="1" u="sng" dirty="0">
                <a:solidFill>
                  <a:schemeClr val="bg1"/>
                </a:solidFill>
                <a:latin typeface="Calibri" panose="020F0502020204030204" pitchFamily="34" charset="0"/>
                <a:cs typeface="Calibri" panose="020F0502020204030204" pitchFamily="34" charset="0"/>
              </a:rPr>
              <a:t>RECOMMENDATIONS</a:t>
            </a:r>
          </a:p>
          <a:p>
            <a:pPr>
              <a:buClr>
                <a:schemeClr val="bg1"/>
              </a:buClr>
              <a:buFont typeface="Wingdings" panose="05000000000000000000" pitchFamily="2" charset="2"/>
              <a:buChar char="§"/>
            </a:pPr>
            <a:r>
              <a:rPr lang="en-US" sz="8800" b="1" dirty="0">
                <a:solidFill>
                  <a:schemeClr val="bg1"/>
                </a:solidFill>
                <a:latin typeface="Calibri" panose="020F0502020204030204" pitchFamily="34" charset="0"/>
                <a:cs typeface="Calibri" panose="020F0502020204030204" pitchFamily="34" charset="0"/>
              </a:rPr>
              <a:t>Parents who are college and high school graduates can encourage their kids to have personal study time, also engage in study groups with other top students.</a:t>
            </a:r>
          </a:p>
          <a:p>
            <a:pPr>
              <a:buClr>
                <a:schemeClr val="bg1"/>
              </a:buClr>
              <a:buFont typeface="Wingdings" panose="05000000000000000000" pitchFamily="2" charset="2"/>
              <a:buChar char="§"/>
            </a:pPr>
            <a:r>
              <a:rPr lang="en-US" sz="8800" b="1" dirty="0">
                <a:solidFill>
                  <a:schemeClr val="bg1"/>
                </a:solidFill>
                <a:latin typeface="Calibri" panose="020F0502020204030204" pitchFamily="34" charset="0"/>
                <a:cs typeface="Calibri" panose="020F0502020204030204" pitchFamily="34" charset="0"/>
              </a:rPr>
              <a:t>Parents are also advised to engage home tutors for their kids, to boost their overall performance in future exams.</a:t>
            </a:r>
          </a:p>
          <a:p>
            <a:pPr marL="0" indent="0">
              <a:buNone/>
            </a:pPr>
            <a:endParaRPr lang="en-US" sz="8800" b="1" dirty="0">
              <a:solidFill>
                <a:schemeClr val="bg1"/>
              </a:solidFill>
              <a:latin typeface="Calibri" panose="020F0502020204030204" pitchFamily="34" charset="0"/>
              <a:cs typeface="Calibri" panose="020F0502020204030204" pitchFamily="34" charset="0"/>
            </a:endParaRPr>
          </a:p>
          <a:p>
            <a:endParaRPr lang="en-US" sz="8800" b="1" dirty="0">
              <a:solidFill>
                <a:schemeClr val="bg1"/>
              </a:solidFill>
            </a:endParaRPr>
          </a:p>
          <a:p>
            <a:endParaRPr lang="en-US" sz="8800" dirty="0"/>
          </a:p>
          <a:p>
            <a:endParaRPr lang="en-US" dirty="0"/>
          </a:p>
        </p:txBody>
      </p:sp>
    </p:spTree>
    <p:extLst>
      <p:ext uri="{BB962C8B-B14F-4D97-AF65-F5344CB8AC3E}">
        <p14:creationId xmlns:p14="http://schemas.microsoft.com/office/powerpoint/2010/main" val="1814334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F964C1A-F495-3335-D1FE-768303E487DE}"/>
              </a:ext>
            </a:extLst>
          </p:cNvPr>
          <p:cNvSpPr>
            <a:spLocks noGrp="1"/>
          </p:cNvSpPr>
          <p:nvPr>
            <p:ph type="title"/>
          </p:nvPr>
        </p:nvSpPr>
        <p:spPr>
          <a:xfrm>
            <a:off x="1309575" y="0"/>
            <a:ext cx="10018713" cy="552157"/>
          </a:xfrm>
        </p:spPr>
        <p:txBody>
          <a:bodyPr>
            <a:normAutofit/>
          </a:bodyPr>
          <a:lstStyle/>
          <a:p>
            <a:r>
              <a:rPr lang="en-US" sz="2800" dirty="0">
                <a:solidFill>
                  <a:schemeClr val="bg1"/>
                </a:solidFill>
                <a:latin typeface="Amasis MT Pro Black" panose="02040A04050005020304" pitchFamily="18" charset="0"/>
              </a:rPr>
              <a:t>INSIGHTS AND RECOMMENDATIONS</a:t>
            </a:r>
          </a:p>
        </p:txBody>
      </p:sp>
      <p:sp>
        <p:nvSpPr>
          <p:cNvPr id="6" name="Content Placeholder 5">
            <a:extLst>
              <a:ext uri="{FF2B5EF4-FFF2-40B4-BE49-F238E27FC236}">
                <a16:creationId xmlns:a16="http://schemas.microsoft.com/office/drawing/2014/main" id="{C6392201-CDB6-8A46-DD66-7AD6438503A9}"/>
              </a:ext>
            </a:extLst>
          </p:cNvPr>
          <p:cNvSpPr>
            <a:spLocks noGrp="1"/>
          </p:cNvSpPr>
          <p:nvPr>
            <p:ph idx="1"/>
          </p:nvPr>
        </p:nvSpPr>
        <p:spPr>
          <a:xfrm>
            <a:off x="558308" y="889566"/>
            <a:ext cx="10018713" cy="3508718"/>
          </a:xfrm>
        </p:spPr>
        <p:txBody>
          <a:bodyPr>
            <a:normAutofit fontScale="25000" lnSpcReduction="20000"/>
          </a:bodyPr>
          <a:lstStyle/>
          <a:p>
            <a:pPr marL="0" indent="0">
              <a:buNone/>
            </a:pPr>
            <a:endParaRPr lang="en-US" sz="8800" dirty="0">
              <a:latin typeface="Calibri" panose="020F0502020204030204" pitchFamily="34" charset="0"/>
              <a:cs typeface="Calibri" panose="020F0502020204030204" pitchFamily="34" charset="0"/>
            </a:endParaRPr>
          </a:p>
          <a:p>
            <a:pPr marL="0" indent="0">
              <a:buNone/>
            </a:pPr>
            <a:endParaRPr lang="en-US" sz="8800" dirty="0">
              <a:latin typeface="Calibri" panose="020F0502020204030204" pitchFamily="34" charset="0"/>
              <a:cs typeface="Calibri" panose="020F0502020204030204" pitchFamily="34" charset="0"/>
            </a:endParaRPr>
          </a:p>
          <a:p>
            <a:endParaRPr lang="en-US" sz="8800" dirty="0">
              <a:latin typeface="Calibri" panose="020F0502020204030204" pitchFamily="34" charset="0"/>
              <a:cs typeface="Calibri" panose="020F0502020204030204" pitchFamily="34" charset="0"/>
            </a:endParaRPr>
          </a:p>
          <a:p>
            <a:pPr algn="ctr">
              <a:buClr>
                <a:schemeClr val="bg1"/>
              </a:buClr>
              <a:buFont typeface="Wingdings" panose="05000000000000000000" pitchFamily="2" charset="2"/>
              <a:buChar char="§"/>
            </a:pPr>
            <a:endParaRPr lang="en-US" sz="9600" b="1" u="sng" dirty="0">
              <a:solidFill>
                <a:schemeClr val="bg1"/>
              </a:solidFill>
              <a:latin typeface="Calibri" panose="020F0502020204030204" pitchFamily="34" charset="0"/>
              <a:cs typeface="Calibri" panose="020F0502020204030204" pitchFamily="34" charset="0"/>
            </a:endParaRPr>
          </a:p>
          <a:p>
            <a:pPr marL="0" indent="0" algn="ctr">
              <a:buNone/>
            </a:pPr>
            <a:endParaRPr lang="en-US" sz="8800" b="1" u="sng" dirty="0">
              <a:solidFill>
                <a:schemeClr val="bg1"/>
              </a:solidFill>
              <a:latin typeface="Calibri" panose="020F0502020204030204" pitchFamily="34" charset="0"/>
              <a:cs typeface="Calibri" panose="020F0502020204030204" pitchFamily="34" charset="0"/>
            </a:endParaRPr>
          </a:p>
          <a:p>
            <a:pPr marL="0" indent="0" algn="ctr">
              <a:buNone/>
            </a:pPr>
            <a:endParaRPr lang="en-US" sz="8800" b="1" u="sng" dirty="0">
              <a:solidFill>
                <a:schemeClr val="bg1"/>
              </a:solidFill>
              <a:latin typeface="Calibri" panose="020F0502020204030204" pitchFamily="34" charset="0"/>
              <a:cs typeface="Calibri" panose="020F0502020204030204" pitchFamily="34" charset="0"/>
            </a:endParaRPr>
          </a:p>
          <a:p>
            <a:pPr marL="0" indent="0">
              <a:buNone/>
            </a:pPr>
            <a:endParaRPr lang="en-US" sz="8800" b="1" u="sng" dirty="0">
              <a:solidFill>
                <a:schemeClr val="bg1"/>
              </a:solidFill>
              <a:latin typeface="Calibri" panose="020F0502020204030204" pitchFamily="34" charset="0"/>
              <a:cs typeface="Calibri" panose="020F0502020204030204" pitchFamily="34" charset="0"/>
            </a:endParaRPr>
          </a:p>
          <a:p>
            <a:pPr marL="0" indent="0">
              <a:buNone/>
            </a:pPr>
            <a:endParaRPr lang="en-US" sz="8800" b="1" u="sng" dirty="0">
              <a:solidFill>
                <a:schemeClr val="bg1"/>
              </a:solidFill>
              <a:latin typeface="Calibri" panose="020F0502020204030204" pitchFamily="34" charset="0"/>
              <a:cs typeface="Calibri" panose="020F0502020204030204" pitchFamily="34" charset="0"/>
            </a:endParaRPr>
          </a:p>
          <a:p>
            <a:pPr marL="0" indent="0">
              <a:buNone/>
            </a:pPr>
            <a:endParaRPr lang="en-US" sz="8800" b="1" u="sng" dirty="0">
              <a:solidFill>
                <a:schemeClr val="bg1"/>
              </a:solidFill>
              <a:latin typeface="Calibri" panose="020F0502020204030204" pitchFamily="34" charset="0"/>
              <a:cs typeface="Calibri" panose="020F0502020204030204" pitchFamily="34" charset="0"/>
            </a:endParaRPr>
          </a:p>
          <a:p>
            <a:pPr marL="0" indent="0">
              <a:buNone/>
            </a:pPr>
            <a:r>
              <a:rPr lang="en-US" sz="8800" b="1" u="sng" dirty="0">
                <a:solidFill>
                  <a:schemeClr val="bg1"/>
                </a:solidFill>
                <a:latin typeface="Calibri" panose="020F0502020204030204" pitchFamily="34" charset="0"/>
                <a:cs typeface="Calibri" panose="020F0502020204030204" pitchFamily="34" charset="0"/>
              </a:rPr>
              <a:t>RECOMMENDATIONS</a:t>
            </a:r>
          </a:p>
          <a:p>
            <a:pPr algn="just" fontAlgn="base">
              <a:buClr>
                <a:schemeClr val="bg1"/>
              </a:buClr>
              <a:buFont typeface="Wingdings" panose="05000000000000000000" pitchFamily="2" charset="2"/>
              <a:buChar char="§"/>
            </a:pPr>
            <a:r>
              <a:rPr lang="en-US" sz="8800" b="1" i="0" u="none" strike="noStrike" dirty="0">
                <a:solidFill>
                  <a:schemeClr val="bg1"/>
                </a:solidFill>
                <a:effectLst/>
                <a:latin typeface="Calibri" panose="020F0502020204030204" pitchFamily="34" charset="0"/>
                <a:cs typeface="Calibri" panose="020F0502020204030204" pitchFamily="34" charset="0"/>
              </a:rPr>
              <a:t>Parental Involvement:</a:t>
            </a:r>
            <a:r>
              <a:rPr lang="en-US" sz="8800" b="0" i="0" dirty="0">
                <a:solidFill>
                  <a:schemeClr val="bg1"/>
                </a:solidFill>
                <a:effectLst/>
                <a:latin typeface="Calibri" panose="020F0502020204030204" pitchFamily="34" charset="0"/>
                <a:cs typeface="Calibri" panose="020F0502020204030204" pitchFamily="34" charset="0"/>
              </a:rPr>
              <a:t>​ </a:t>
            </a:r>
            <a:r>
              <a:rPr lang="en-US" sz="8800" b="1" i="0" u="none" strike="noStrike" dirty="0">
                <a:solidFill>
                  <a:schemeClr val="bg1"/>
                </a:solidFill>
                <a:effectLst/>
                <a:latin typeface="Calibri" panose="020F0502020204030204" pitchFamily="34" charset="0"/>
                <a:cs typeface="Calibri" panose="020F0502020204030204" pitchFamily="34" charset="0"/>
              </a:rPr>
              <a:t>Organize regular parent workshops to educate them on the curriculum, teaching methods, and how to support their child's learning at home. Establish a strong partnership between parents and educators for a more holistic approach.</a:t>
            </a:r>
            <a:r>
              <a:rPr lang="en-US" sz="8800" b="0" i="0" dirty="0">
                <a:solidFill>
                  <a:schemeClr val="bg1"/>
                </a:solidFill>
                <a:effectLst/>
                <a:latin typeface="Calibri" panose="020F0502020204030204" pitchFamily="34" charset="0"/>
                <a:cs typeface="Calibri" panose="020F0502020204030204" pitchFamily="34" charset="0"/>
              </a:rPr>
              <a:t>​</a:t>
            </a:r>
            <a:endParaRPr lang="en-US" sz="8800" u="none" strike="noStrike" dirty="0">
              <a:solidFill>
                <a:schemeClr val="bg1"/>
              </a:solidFill>
              <a:latin typeface="Calibri" panose="020F0502020204030204" pitchFamily="34" charset="0"/>
              <a:cs typeface="Calibri" panose="020F0502020204030204" pitchFamily="34" charset="0"/>
            </a:endParaRPr>
          </a:p>
          <a:p>
            <a:pPr algn="just" fontAlgn="base">
              <a:buClr>
                <a:schemeClr val="bg1"/>
              </a:buClr>
              <a:buFont typeface="Wingdings" panose="05000000000000000000" pitchFamily="2" charset="2"/>
              <a:buChar char="§"/>
            </a:pPr>
            <a:r>
              <a:rPr lang="en-US" sz="8800" b="1" i="0" u="none" strike="noStrike" dirty="0">
                <a:solidFill>
                  <a:schemeClr val="bg1"/>
                </a:solidFill>
                <a:effectLst/>
                <a:latin typeface="Calibri" panose="020F0502020204030204" pitchFamily="34" charset="0"/>
                <a:cs typeface="Calibri" panose="020F0502020204030204" pitchFamily="34" charset="0"/>
              </a:rPr>
              <a:t>Explore Technology Integration:</a:t>
            </a:r>
            <a:r>
              <a:rPr lang="en-US" sz="8800" b="0" i="0" dirty="0">
                <a:solidFill>
                  <a:schemeClr val="bg1"/>
                </a:solidFill>
                <a:effectLst/>
                <a:latin typeface="Calibri" panose="020F0502020204030204" pitchFamily="34" charset="0"/>
                <a:cs typeface="Calibri" panose="020F0502020204030204" pitchFamily="34" charset="0"/>
              </a:rPr>
              <a:t>​ </a:t>
            </a:r>
            <a:r>
              <a:rPr lang="en-US" sz="8800" b="1" i="0" u="none" strike="noStrike" dirty="0">
                <a:solidFill>
                  <a:schemeClr val="bg1"/>
                </a:solidFill>
                <a:effectLst/>
                <a:latin typeface="Calibri" panose="020F0502020204030204" pitchFamily="34" charset="0"/>
                <a:cs typeface="Calibri" panose="020F0502020204030204" pitchFamily="34" charset="0"/>
              </a:rPr>
              <a:t>Integrate an online platform with adaptive learning features. Students receive personalized assignments based on their performance, allowing them to progress at their own pace with targeted content.</a:t>
            </a:r>
            <a:r>
              <a:rPr lang="en-US" sz="8800" b="0" i="0" dirty="0">
                <a:solidFill>
                  <a:schemeClr val="bg1"/>
                </a:solidFill>
                <a:effectLst/>
                <a:latin typeface="Calibri" panose="020F0502020204030204" pitchFamily="34" charset="0"/>
                <a:cs typeface="Calibri" panose="020F0502020204030204" pitchFamily="34" charset="0"/>
              </a:rPr>
              <a:t>​</a:t>
            </a:r>
            <a:endParaRPr lang="en-US" sz="8800" dirty="0">
              <a:solidFill>
                <a:schemeClr val="bg1"/>
              </a:solidFill>
              <a:latin typeface="Calibri" panose="020F0502020204030204" pitchFamily="34" charset="0"/>
              <a:cs typeface="Calibri" panose="020F0502020204030204" pitchFamily="34" charset="0"/>
            </a:endParaRPr>
          </a:p>
          <a:p>
            <a:pPr algn="just" rtl="0" fontAlgn="base">
              <a:buClr>
                <a:schemeClr val="bg1"/>
              </a:buClr>
              <a:buFont typeface="Wingdings" panose="05000000000000000000" pitchFamily="2" charset="2"/>
              <a:buChar char="§"/>
            </a:pPr>
            <a:r>
              <a:rPr lang="en-US" sz="8800" b="1" i="0" u="none" strike="noStrike" dirty="0">
                <a:solidFill>
                  <a:schemeClr val="bg1"/>
                </a:solidFill>
                <a:effectLst/>
                <a:latin typeface="Calibri" panose="020F0502020204030204" pitchFamily="34" charset="0"/>
                <a:cs typeface="Calibri" panose="020F0502020204030204" pitchFamily="34" charset="0"/>
              </a:rPr>
              <a:t>Monitor Progress and Adjust Strategies:</a:t>
            </a:r>
            <a:r>
              <a:rPr lang="en-US" sz="8800" b="0" i="0" dirty="0">
                <a:solidFill>
                  <a:schemeClr val="bg1"/>
                </a:solidFill>
                <a:effectLst/>
                <a:latin typeface="Calibri" panose="020F0502020204030204" pitchFamily="34" charset="0"/>
                <a:cs typeface="Calibri" panose="020F0502020204030204" pitchFamily="34" charset="0"/>
              </a:rPr>
              <a:t>​ </a:t>
            </a:r>
            <a:r>
              <a:rPr lang="en-US" sz="8800" b="1" i="0" u="none" strike="noStrike" dirty="0">
                <a:solidFill>
                  <a:schemeClr val="bg1"/>
                </a:solidFill>
                <a:effectLst/>
                <a:latin typeface="Calibri" panose="020F0502020204030204" pitchFamily="34" charset="0"/>
                <a:cs typeface="Calibri" panose="020F0502020204030204" pitchFamily="34" charset="0"/>
              </a:rPr>
              <a:t>Implement formative assessments throughout the year to track students' understanding. If data indicates a common misconception, adjust teaching strategies immediately to address the misunderstanding.</a:t>
            </a:r>
            <a:r>
              <a:rPr lang="en-US" sz="8800" b="0" i="0" dirty="0">
                <a:solidFill>
                  <a:schemeClr val="bg1"/>
                </a:solidFill>
                <a:effectLst/>
                <a:latin typeface="Calibri" panose="020F0502020204030204" pitchFamily="34" charset="0"/>
                <a:cs typeface="Calibri" panose="020F0502020204030204" pitchFamily="34" charset="0"/>
              </a:rPr>
              <a:t>​</a:t>
            </a:r>
          </a:p>
          <a:p>
            <a:pPr algn="just" fontAlgn="base">
              <a:buClr>
                <a:schemeClr val="bg1"/>
              </a:buClr>
              <a:buFont typeface="Wingdings" panose="05000000000000000000" pitchFamily="2" charset="2"/>
              <a:buChar char="§"/>
            </a:pPr>
            <a:r>
              <a:rPr lang="en-US" sz="8800" b="1" i="0" u="none" strike="noStrike" dirty="0">
                <a:solidFill>
                  <a:schemeClr val="bg1"/>
                </a:solidFill>
                <a:effectLst/>
                <a:latin typeface="Calibri" panose="020F0502020204030204" pitchFamily="34" charset="0"/>
                <a:cs typeface="Calibri" panose="020F0502020204030204" pitchFamily="34" charset="0"/>
              </a:rPr>
              <a:t>Professional Development for Educators: Conduct regular workshops for teachers on incorporating project-based learning methods, also Equip educators with innovative techniques to make lessons more engaging, fostering a dynamic learning environment.</a:t>
            </a:r>
            <a:r>
              <a:rPr lang="en-US" sz="8800" b="1" i="0" dirty="0">
                <a:solidFill>
                  <a:schemeClr val="bg1"/>
                </a:solidFill>
                <a:effectLst/>
                <a:latin typeface="Calibri" panose="020F0502020204030204" pitchFamily="34" charset="0"/>
                <a:cs typeface="Calibri" panose="020F0502020204030204" pitchFamily="34" charset="0"/>
              </a:rPr>
              <a:t>​</a:t>
            </a:r>
            <a:endParaRPr lang="en-US" sz="8800" b="1" dirty="0">
              <a:solidFill>
                <a:schemeClr val="bg1"/>
              </a:solidFill>
              <a:latin typeface="Calibri" panose="020F0502020204030204" pitchFamily="34" charset="0"/>
              <a:cs typeface="Calibri" panose="020F0502020204030204" pitchFamily="34" charset="0"/>
            </a:endParaRPr>
          </a:p>
          <a:p>
            <a:pPr algn="just" rtl="0" fontAlgn="base">
              <a:buClr>
                <a:schemeClr val="bg1"/>
              </a:buClr>
              <a:buFont typeface="Wingdings" panose="05000000000000000000" pitchFamily="2" charset="2"/>
              <a:buChar char="§"/>
            </a:pPr>
            <a:endParaRPr lang="en-US" sz="8800" b="0" i="0" dirty="0">
              <a:solidFill>
                <a:schemeClr val="bg1"/>
              </a:solidFill>
              <a:effectLst/>
              <a:latin typeface="Calibri" panose="020F0502020204030204" pitchFamily="34" charset="0"/>
              <a:cs typeface="Calibri" panose="020F0502020204030204" pitchFamily="34" charset="0"/>
            </a:endParaRPr>
          </a:p>
          <a:p>
            <a:pPr algn="just" rtl="0" fontAlgn="base"/>
            <a:r>
              <a:rPr lang="en-US" sz="1800" b="0" i="0" dirty="0">
                <a:solidFill>
                  <a:srgbClr val="0F0F0F"/>
                </a:solidFill>
                <a:effectLst/>
                <a:latin typeface="Calibri" panose="020F0502020204030204" pitchFamily="34" charset="0"/>
                <a:cs typeface="Calibri" panose="020F0502020204030204" pitchFamily="34" charset="0"/>
              </a:rPr>
              <a:t>​</a:t>
            </a:r>
            <a:endParaRPr lang="en-US" sz="7200" b="0" i="0" dirty="0">
              <a:solidFill>
                <a:srgbClr val="000000"/>
              </a:solidFill>
              <a:effectLst/>
              <a:latin typeface="Calibri" panose="020F0502020204030204" pitchFamily="34" charset="0"/>
              <a:cs typeface="Calibri" panose="020F0502020204030204" pitchFamily="34" charset="0"/>
            </a:endParaRPr>
          </a:p>
          <a:p>
            <a:pPr marL="0" indent="0" algn="just">
              <a:buNone/>
            </a:pPr>
            <a:endParaRPr lang="en-US" sz="8800" b="1" dirty="0">
              <a:solidFill>
                <a:schemeClr val="bg1"/>
              </a:solidFill>
              <a:latin typeface="Calibri" panose="020F0502020204030204" pitchFamily="34" charset="0"/>
              <a:cs typeface="Calibri" panose="020F0502020204030204" pitchFamily="34" charset="0"/>
            </a:endParaRPr>
          </a:p>
          <a:p>
            <a:endParaRPr lang="en-US" sz="8800" b="1" dirty="0">
              <a:solidFill>
                <a:schemeClr val="bg1"/>
              </a:solidFill>
            </a:endParaRPr>
          </a:p>
          <a:p>
            <a:endParaRPr lang="en-US" sz="8800" dirty="0"/>
          </a:p>
          <a:p>
            <a:endParaRPr lang="en-US" dirty="0"/>
          </a:p>
        </p:txBody>
      </p:sp>
    </p:spTree>
    <p:extLst>
      <p:ext uri="{BB962C8B-B14F-4D97-AF65-F5344CB8AC3E}">
        <p14:creationId xmlns:p14="http://schemas.microsoft.com/office/powerpoint/2010/main" val="618117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F964C1A-F495-3335-D1FE-768303E487DE}"/>
              </a:ext>
            </a:extLst>
          </p:cNvPr>
          <p:cNvSpPr>
            <a:spLocks noGrp="1"/>
          </p:cNvSpPr>
          <p:nvPr>
            <p:ph type="title"/>
          </p:nvPr>
        </p:nvSpPr>
        <p:spPr>
          <a:xfrm>
            <a:off x="1309575" y="0"/>
            <a:ext cx="10018713" cy="552157"/>
          </a:xfrm>
        </p:spPr>
        <p:txBody>
          <a:bodyPr>
            <a:normAutofit/>
          </a:bodyPr>
          <a:lstStyle/>
          <a:p>
            <a:r>
              <a:rPr lang="en-US" sz="2800" dirty="0">
                <a:solidFill>
                  <a:schemeClr val="bg1"/>
                </a:solidFill>
                <a:latin typeface="Amasis MT Pro Black" panose="02040A04050005020304" pitchFamily="18" charset="0"/>
              </a:rPr>
              <a:t>INSIGHTS AND RECOMMENDATIONS</a:t>
            </a:r>
          </a:p>
        </p:txBody>
      </p:sp>
      <p:sp>
        <p:nvSpPr>
          <p:cNvPr id="6" name="Content Placeholder 5">
            <a:extLst>
              <a:ext uri="{FF2B5EF4-FFF2-40B4-BE49-F238E27FC236}">
                <a16:creationId xmlns:a16="http://schemas.microsoft.com/office/drawing/2014/main" id="{C6392201-CDB6-8A46-DD66-7AD6438503A9}"/>
              </a:ext>
            </a:extLst>
          </p:cNvPr>
          <p:cNvSpPr>
            <a:spLocks noGrp="1"/>
          </p:cNvSpPr>
          <p:nvPr>
            <p:ph idx="1"/>
          </p:nvPr>
        </p:nvSpPr>
        <p:spPr>
          <a:xfrm>
            <a:off x="558308" y="889566"/>
            <a:ext cx="10018713" cy="3508718"/>
          </a:xfrm>
        </p:spPr>
        <p:txBody>
          <a:bodyPr>
            <a:normAutofit fontScale="25000" lnSpcReduction="20000"/>
          </a:bodyPr>
          <a:lstStyle/>
          <a:p>
            <a:pPr marL="0" indent="0">
              <a:buNone/>
            </a:pPr>
            <a:endParaRPr lang="en-US" sz="8800" dirty="0">
              <a:latin typeface="Calibri" panose="020F0502020204030204" pitchFamily="34" charset="0"/>
              <a:cs typeface="Calibri" panose="020F0502020204030204" pitchFamily="34" charset="0"/>
            </a:endParaRPr>
          </a:p>
          <a:p>
            <a:pPr marL="0" indent="0">
              <a:buNone/>
            </a:pPr>
            <a:endParaRPr lang="en-US" sz="8800" dirty="0">
              <a:latin typeface="Calibri" panose="020F0502020204030204" pitchFamily="34" charset="0"/>
              <a:cs typeface="Calibri" panose="020F0502020204030204" pitchFamily="34" charset="0"/>
            </a:endParaRPr>
          </a:p>
          <a:p>
            <a:endParaRPr lang="en-US" sz="8800" dirty="0">
              <a:latin typeface="Calibri" panose="020F0502020204030204" pitchFamily="34" charset="0"/>
              <a:cs typeface="Calibri" panose="020F0502020204030204" pitchFamily="34" charset="0"/>
            </a:endParaRPr>
          </a:p>
          <a:p>
            <a:pPr algn="ctr">
              <a:buClr>
                <a:schemeClr val="bg1"/>
              </a:buClr>
              <a:buFont typeface="Wingdings" panose="05000000000000000000" pitchFamily="2" charset="2"/>
              <a:buChar char="§"/>
            </a:pPr>
            <a:endParaRPr lang="en-US" sz="9600" b="1" u="sng" dirty="0">
              <a:solidFill>
                <a:schemeClr val="bg1"/>
              </a:solidFill>
              <a:latin typeface="Calibri" panose="020F0502020204030204" pitchFamily="34" charset="0"/>
              <a:cs typeface="Calibri" panose="020F0502020204030204" pitchFamily="34" charset="0"/>
            </a:endParaRPr>
          </a:p>
          <a:p>
            <a:pPr marL="0" indent="0">
              <a:buNone/>
            </a:pPr>
            <a:endParaRPr lang="en-US" sz="8800" b="1" u="sng" dirty="0">
              <a:solidFill>
                <a:schemeClr val="bg1"/>
              </a:solidFill>
              <a:latin typeface="Calibri" panose="020F0502020204030204" pitchFamily="34" charset="0"/>
              <a:cs typeface="Calibri" panose="020F0502020204030204" pitchFamily="34" charset="0"/>
            </a:endParaRPr>
          </a:p>
          <a:p>
            <a:pPr marL="0" indent="0">
              <a:buNone/>
            </a:pPr>
            <a:endParaRPr lang="en-US" sz="8800" b="1" u="sng" dirty="0">
              <a:solidFill>
                <a:schemeClr val="bg1"/>
              </a:solidFill>
              <a:latin typeface="Calibri" panose="020F0502020204030204" pitchFamily="34" charset="0"/>
              <a:cs typeface="Calibri" panose="020F0502020204030204" pitchFamily="34" charset="0"/>
            </a:endParaRPr>
          </a:p>
          <a:p>
            <a:pPr marL="0" indent="0">
              <a:buNone/>
            </a:pPr>
            <a:endParaRPr lang="en-US" sz="8800" b="1" u="sng" dirty="0">
              <a:solidFill>
                <a:schemeClr val="bg1"/>
              </a:solidFill>
              <a:latin typeface="Calibri" panose="020F0502020204030204" pitchFamily="34" charset="0"/>
              <a:cs typeface="Calibri" panose="020F0502020204030204" pitchFamily="34" charset="0"/>
            </a:endParaRPr>
          </a:p>
          <a:p>
            <a:pPr marL="0" indent="0">
              <a:buNone/>
            </a:pPr>
            <a:endParaRPr lang="en-US" sz="8800" b="1" u="sng" dirty="0">
              <a:solidFill>
                <a:schemeClr val="bg1"/>
              </a:solidFill>
              <a:latin typeface="Calibri" panose="020F0502020204030204" pitchFamily="34" charset="0"/>
              <a:cs typeface="Calibri" panose="020F0502020204030204" pitchFamily="34" charset="0"/>
            </a:endParaRPr>
          </a:p>
          <a:p>
            <a:pPr marL="0" indent="0">
              <a:buNone/>
            </a:pPr>
            <a:r>
              <a:rPr lang="en-US" sz="8800" b="1" u="sng" dirty="0">
                <a:solidFill>
                  <a:schemeClr val="bg1"/>
                </a:solidFill>
                <a:latin typeface="Calibri" panose="020F0502020204030204" pitchFamily="34" charset="0"/>
                <a:cs typeface="Calibri" panose="020F0502020204030204" pitchFamily="34" charset="0"/>
              </a:rPr>
              <a:t>RECOMMENDATIONS</a:t>
            </a:r>
          </a:p>
          <a:p>
            <a:pPr algn="just" rtl="0" fontAlgn="base">
              <a:buClr>
                <a:schemeClr val="bg1"/>
              </a:buClr>
              <a:buFont typeface="Wingdings" panose="05000000000000000000" pitchFamily="2" charset="2"/>
              <a:buChar char="§"/>
            </a:pPr>
            <a:r>
              <a:rPr lang="en-US" sz="8800" b="1" i="0" u="none" strike="noStrike" dirty="0">
                <a:solidFill>
                  <a:schemeClr val="bg1"/>
                </a:solidFill>
                <a:effectLst/>
                <a:latin typeface="Calibri" panose="020F0502020204030204" pitchFamily="34" charset="0"/>
                <a:cs typeface="Calibri" panose="020F0502020204030204" pitchFamily="34" charset="0"/>
              </a:rPr>
              <a:t>Utilize Data-Driven Decision-Making:</a:t>
            </a:r>
            <a:r>
              <a:rPr lang="en-US" sz="8800" b="1" i="0" dirty="0">
                <a:solidFill>
                  <a:schemeClr val="bg1"/>
                </a:solidFill>
                <a:effectLst/>
                <a:latin typeface="Calibri" panose="020F0502020204030204" pitchFamily="34" charset="0"/>
                <a:cs typeface="Calibri" panose="020F0502020204030204" pitchFamily="34" charset="0"/>
              </a:rPr>
              <a:t>​</a:t>
            </a:r>
          </a:p>
          <a:p>
            <a:pPr algn="just" rtl="0" fontAlgn="base"/>
            <a:r>
              <a:rPr lang="en-US" sz="8800" b="1" i="0" u="none" strike="noStrike" dirty="0">
                <a:solidFill>
                  <a:schemeClr val="bg1"/>
                </a:solidFill>
                <a:effectLst/>
                <a:latin typeface="Calibri" panose="020F0502020204030204" pitchFamily="34" charset="0"/>
                <a:cs typeface="Calibri" panose="020F0502020204030204" pitchFamily="34" charset="0"/>
              </a:rPr>
              <a:t>Use test data to identify that a specific teaching method correlates with improved student performance. Expand the use of this method across other classes, informed by the data-driven success observed.</a:t>
            </a:r>
            <a:r>
              <a:rPr lang="en-US" sz="8800" b="1" i="0" dirty="0">
                <a:solidFill>
                  <a:schemeClr val="bg1"/>
                </a:solidFill>
                <a:effectLst/>
                <a:latin typeface="Calibri" panose="020F0502020204030204" pitchFamily="34" charset="0"/>
                <a:cs typeface="Calibri" panose="020F0502020204030204" pitchFamily="34" charset="0"/>
              </a:rPr>
              <a:t>​</a:t>
            </a:r>
          </a:p>
          <a:p>
            <a:pPr algn="just" rtl="0" fontAlgn="base"/>
            <a:r>
              <a:rPr lang="en-US" sz="8800" b="1" i="0" dirty="0">
                <a:solidFill>
                  <a:schemeClr val="bg1"/>
                </a:solidFill>
                <a:effectLst/>
                <a:latin typeface="Calibri" panose="020F0502020204030204" pitchFamily="34" charset="0"/>
                <a:cs typeface="Calibri" panose="020F0502020204030204" pitchFamily="34" charset="0"/>
              </a:rPr>
              <a:t>​</a:t>
            </a:r>
          </a:p>
          <a:p>
            <a:pPr algn="just" rtl="0" fontAlgn="base">
              <a:buClr>
                <a:schemeClr val="bg1"/>
              </a:buClr>
              <a:buFont typeface="Wingdings" panose="05000000000000000000" pitchFamily="2" charset="2"/>
              <a:buChar char="§"/>
            </a:pPr>
            <a:r>
              <a:rPr lang="en-US" sz="8800" b="1" i="0" u="none" strike="noStrike" dirty="0">
                <a:solidFill>
                  <a:schemeClr val="bg1"/>
                </a:solidFill>
                <a:effectLst/>
                <a:latin typeface="Calibri" panose="020F0502020204030204" pitchFamily="34" charset="0"/>
                <a:cs typeface="Calibri" panose="020F0502020204030204" pitchFamily="34" charset="0"/>
              </a:rPr>
              <a:t>Promote a Positive Learning Environment and Celebrate Achievements:</a:t>
            </a:r>
            <a:r>
              <a:rPr lang="en-US" sz="8800" b="1" i="0" dirty="0">
                <a:solidFill>
                  <a:schemeClr val="bg1"/>
                </a:solidFill>
                <a:effectLst/>
                <a:latin typeface="Calibri" panose="020F0502020204030204" pitchFamily="34" charset="0"/>
                <a:cs typeface="Calibri" panose="020F0502020204030204" pitchFamily="34" charset="0"/>
              </a:rPr>
              <a:t>​ </a:t>
            </a:r>
          </a:p>
          <a:p>
            <a:pPr algn="just" rtl="0" fontAlgn="base"/>
            <a:r>
              <a:rPr lang="en-US" sz="8800" b="1" i="0" u="none" strike="noStrike" dirty="0">
                <a:solidFill>
                  <a:schemeClr val="bg1"/>
                </a:solidFill>
                <a:effectLst/>
                <a:latin typeface="Calibri" panose="020F0502020204030204" pitchFamily="34" charset="0"/>
                <a:cs typeface="Calibri" panose="020F0502020204030204" pitchFamily="34" charset="0"/>
              </a:rPr>
              <a:t>Host a quarterly academic awards ceremony, acknowledging students who have made significant improvements or achieved exceptional results. </a:t>
            </a:r>
          </a:p>
          <a:p>
            <a:pPr algn="just" rtl="0" fontAlgn="base"/>
            <a:r>
              <a:rPr lang="en-US" sz="8800" b="1" i="0" u="none" strike="noStrike" dirty="0">
                <a:solidFill>
                  <a:schemeClr val="bg1"/>
                </a:solidFill>
                <a:effectLst/>
                <a:latin typeface="Calibri" panose="020F0502020204030204" pitchFamily="34" charset="0"/>
                <a:cs typeface="Calibri" panose="020F0502020204030204" pitchFamily="34" charset="0"/>
              </a:rPr>
              <a:t>This celebration creates a positive atmosphere and motivates others to strive for success. Also,  Introduce a "Student of the Month" program, recognizing not only academic achievements but also positive behavior, leadership, and teamwork. This creates a positive culture that motivates students to excel in various aspects.</a:t>
            </a:r>
            <a:r>
              <a:rPr lang="en-US" sz="8800" b="1" i="0" dirty="0">
                <a:solidFill>
                  <a:schemeClr val="bg1"/>
                </a:solidFill>
                <a:effectLst/>
                <a:latin typeface="Calibri" panose="020F0502020204030204" pitchFamily="34" charset="0"/>
                <a:cs typeface="Calibri" panose="020F0502020204030204" pitchFamily="34" charset="0"/>
              </a:rPr>
              <a:t>​</a:t>
            </a:r>
          </a:p>
          <a:p>
            <a:pPr algn="just" rtl="0" fontAlgn="base">
              <a:buClr>
                <a:schemeClr val="bg1"/>
              </a:buClr>
              <a:buFont typeface="Wingdings" panose="05000000000000000000" pitchFamily="2" charset="2"/>
              <a:buChar char="§"/>
            </a:pPr>
            <a:endParaRPr lang="en-US" sz="8800" b="0" i="0" dirty="0">
              <a:solidFill>
                <a:schemeClr val="bg1"/>
              </a:solidFill>
              <a:effectLst/>
              <a:latin typeface="Calibri" panose="020F0502020204030204" pitchFamily="34" charset="0"/>
              <a:cs typeface="Calibri" panose="020F0502020204030204" pitchFamily="34" charset="0"/>
            </a:endParaRPr>
          </a:p>
          <a:p>
            <a:pPr algn="just" rtl="0" fontAlgn="base"/>
            <a:r>
              <a:rPr lang="en-US" sz="1800" b="0" i="0" dirty="0">
                <a:solidFill>
                  <a:srgbClr val="0F0F0F"/>
                </a:solidFill>
                <a:effectLst/>
                <a:latin typeface="Calibri" panose="020F0502020204030204" pitchFamily="34" charset="0"/>
                <a:cs typeface="Calibri" panose="020F0502020204030204" pitchFamily="34" charset="0"/>
              </a:rPr>
              <a:t>​</a:t>
            </a:r>
            <a:endParaRPr lang="en-US" sz="7200" b="0" i="0" dirty="0">
              <a:solidFill>
                <a:srgbClr val="000000"/>
              </a:solidFill>
              <a:effectLst/>
              <a:latin typeface="Calibri" panose="020F0502020204030204" pitchFamily="34" charset="0"/>
              <a:cs typeface="Calibri" panose="020F0502020204030204" pitchFamily="34" charset="0"/>
            </a:endParaRPr>
          </a:p>
          <a:p>
            <a:pPr marL="0" indent="0" algn="just">
              <a:buNone/>
            </a:pPr>
            <a:endParaRPr lang="en-US" sz="8800" b="1" dirty="0">
              <a:solidFill>
                <a:schemeClr val="bg1"/>
              </a:solidFill>
              <a:latin typeface="Calibri" panose="020F0502020204030204" pitchFamily="34" charset="0"/>
              <a:cs typeface="Calibri" panose="020F0502020204030204" pitchFamily="34" charset="0"/>
            </a:endParaRPr>
          </a:p>
          <a:p>
            <a:pPr algn="just"/>
            <a:endParaRPr lang="en-US" sz="8800" b="1" dirty="0">
              <a:solidFill>
                <a:schemeClr val="bg1"/>
              </a:solidFill>
            </a:endParaRPr>
          </a:p>
          <a:p>
            <a:endParaRPr lang="en-US" sz="8800" dirty="0"/>
          </a:p>
          <a:p>
            <a:endParaRPr lang="en-US" dirty="0"/>
          </a:p>
        </p:txBody>
      </p:sp>
    </p:spTree>
    <p:extLst>
      <p:ext uri="{BB962C8B-B14F-4D97-AF65-F5344CB8AC3E}">
        <p14:creationId xmlns:p14="http://schemas.microsoft.com/office/powerpoint/2010/main" val="1439309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F964C1A-F495-3335-D1FE-768303E487DE}"/>
              </a:ext>
            </a:extLst>
          </p:cNvPr>
          <p:cNvSpPr>
            <a:spLocks noGrp="1"/>
          </p:cNvSpPr>
          <p:nvPr>
            <p:ph type="title"/>
          </p:nvPr>
        </p:nvSpPr>
        <p:spPr>
          <a:xfrm>
            <a:off x="1357701" y="235634"/>
            <a:ext cx="10018713" cy="552157"/>
          </a:xfrm>
        </p:spPr>
        <p:txBody>
          <a:bodyPr>
            <a:normAutofit/>
          </a:bodyPr>
          <a:lstStyle/>
          <a:p>
            <a:r>
              <a:rPr lang="en-US" sz="2800" u="sng" dirty="0">
                <a:solidFill>
                  <a:schemeClr val="bg1"/>
                </a:solidFill>
                <a:latin typeface="Amasis MT Pro Black" panose="02040A04050005020304" pitchFamily="18" charset="0"/>
              </a:rPr>
              <a:t>CONCLUSION</a:t>
            </a:r>
          </a:p>
        </p:txBody>
      </p:sp>
      <p:sp>
        <p:nvSpPr>
          <p:cNvPr id="6" name="Content Placeholder 5">
            <a:extLst>
              <a:ext uri="{FF2B5EF4-FFF2-40B4-BE49-F238E27FC236}">
                <a16:creationId xmlns:a16="http://schemas.microsoft.com/office/drawing/2014/main" id="{C6392201-CDB6-8A46-DD66-7AD6438503A9}"/>
              </a:ext>
            </a:extLst>
          </p:cNvPr>
          <p:cNvSpPr>
            <a:spLocks noGrp="1"/>
          </p:cNvSpPr>
          <p:nvPr>
            <p:ph idx="1"/>
          </p:nvPr>
        </p:nvSpPr>
        <p:spPr>
          <a:xfrm>
            <a:off x="1070601" y="1519988"/>
            <a:ext cx="10018713" cy="4373018"/>
          </a:xfrm>
        </p:spPr>
        <p:txBody>
          <a:bodyPr>
            <a:normAutofit fontScale="25000" lnSpcReduction="20000"/>
          </a:bodyPr>
          <a:lstStyle/>
          <a:p>
            <a:pPr>
              <a:buClr>
                <a:schemeClr val="bg1"/>
              </a:buClr>
              <a:buFont typeface="Wingdings" panose="05000000000000000000" pitchFamily="2" charset="2"/>
              <a:buChar char="§"/>
            </a:pPr>
            <a:endParaRPr lang="en-US" sz="8800" dirty="0">
              <a:latin typeface="Calibri" panose="020F0502020204030204" pitchFamily="34" charset="0"/>
              <a:cs typeface="Calibri" panose="020F0502020204030204" pitchFamily="34" charset="0"/>
            </a:endParaRPr>
          </a:p>
          <a:p>
            <a:pPr>
              <a:buClr>
                <a:schemeClr val="bg1"/>
              </a:buClr>
              <a:buFont typeface="Wingdings" panose="05000000000000000000" pitchFamily="2" charset="2"/>
              <a:buChar char="§"/>
            </a:pPr>
            <a:endParaRPr lang="en-US" sz="8800" dirty="0">
              <a:latin typeface="Calibri" panose="020F0502020204030204" pitchFamily="34" charset="0"/>
              <a:cs typeface="Calibri" panose="020F0502020204030204" pitchFamily="34" charset="0"/>
            </a:endParaRPr>
          </a:p>
          <a:p>
            <a:pPr>
              <a:buClr>
                <a:schemeClr val="bg1"/>
              </a:buClr>
              <a:buFont typeface="Wingdings" panose="05000000000000000000" pitchFamily="2" charset="2"/>
              <a:buChar char="§"/>
            </a:pPr>
            <a:endParaRPr lang="en-US" sz="8800" dirty="0">
              <a:latin typeface="Calibri" panose="020F0502020204030204" pitchFamily="34" charset="0"/>
              <a:cs typeface="Calibri" panose="020F0502020204030204" pitchFamily="34" charset="0"/>
            </a:endParaRPr>
          </a:p>
          <a:p>
            <a:pPr>
              <a:buClr>
                <a:schemeClr val="bg1"/>
              </a:buClr>
              <a:buFont typeface="Wingdings" panose="05000000000000000000" pitchFamily="2" charset="2"/>
              <a:buChar char="§"/>
            </a:pPr>
            <a:endParaRPr lang="en-US" sz="8800" dirty="0">
              <a:latin typeface="Calibri" panose="020F0502020204030204" pitchFamily="34" charset="0"/>
              <a:cs typeface="Calibri" panose="020F0502020204030204" pitchFamily="34" charset="0"/>
            </a:endParaRPr>
          </a:p>
          <a:p>
            <a:pPr marL="0" indent="0" algn="just">
              <a:buClr>
                <a:schemeClr val="bg1"/>
              </a:buClr>
              <a:buNone/>
            </a:pPr>
            <a:endParaRPr lang="en-US" sz="9600" b="1" dirty="0">
              <a:solidFill>
                <a:schemeClr val="bg1"/>
              </a:solidFill>
              <a:latin typeface="Calibri" panose="020F0502020204030204" pitchFamily="34" charset="0"/>
              <a:cs typeface="Calibri" panose="020F0502020204030204" pitchFamily="34" charset="0"/>
            </a:endParaRPr>
          </a:p>
          <a:p>
            <a:pPr algn="just">
              <a:buClr>
                <a:schemeClr val="bg1"/>
              </a:buClr>
              <a:buFont typeface="Wingdings" panose="05000000000000000000" pitchFamily="2" charset="2"/>
              <a:buChar char="§"/>
            </a:pPr>
            <a:endParaRPr lang="en-US" sz="9600" b="1" dirty="0">
              <a:solidFill>
                <a:schemeClr val="bg1"/>
              </a:solidFill>
              <a:latin typeface="Calibri" panose="020F0502020204030204" pitchFamily="34" charset="0"/>
              <a:cs typeface="Calibri" panose="020F0502020204030204" pitchFamily="34" charset="0"/>
            </a:endParaRPr>
          </a:p>
          <a:p>
            <a:pPr algn="just">
              <a:buClr>
                <a:schemeClr val="bg1"/>
              </a:buClr>
              <a:buFont typeface="Wingdings" panose="05000000000000000000" pitchFamily="2" charset="2"/>
              <a:buChar char="§"/>
            </a:pPr>
            <a:endParaRPr lang="en-US" sz="9600" b="1" dirty="0">
              <a:solidFill>
                <a:schemeClr val="bg1"/>
              </a:solidFill>
              <a:latin typeface="Calibri" panose="020F0502020204030204" pitchFamily="34" charset="0"/>
              <a:cs typeface="Calibri" panose="020F0502020204030204" pitchFamily="34" charset="0"/>
            </a:endParaRPr>
          </a:p>
          <a:p>
            <a:pPr algn="just">
              <a:buClr>
                <a:schemeClr val="bg1"/>
              </a:buClr>
              <a:buFont typeface="Wingdings" panose="05000000000000000000" pitchFamily="2" charset="2"/>
              <a:buChar char="§"/>
            </a:pPr>
            <a:endParaRPr lang="en-US" sz="9600" b="1" dirty="0">
              <a:solidFill>
                <a:schemeClr val="bg1"/>
              </a:solidFill>
              <a:latin typeface="Calibri" panose="020F0502020204030204" pitchFamily="34" charset="0"/>
              <a:cs typeface="Calibri" panose="020F0502020204030204" pitchFamily="34" charset="0"/>
            </a:endParaRPr>
          </a:p>
          <a:p>
            <a:pPr algn="just">
              <a:buClr>
                <a:schemeClr val="bg1"/>
              </a:buClr>
              <a:buFont typeface="Wingdings" panose="05000000000000000000" pitchFamily="2" charset="2"/>
              <a:buChar char="§"/>
            </a:pPr>
            <a:r>
              <a:rPr lang="en-US" sz="9600" b="1" dirty="0">
                <a:solidFill>
                  <a:schemeClr val="bg1"/>
                </a:solidFill>
                <a:latin typeface="Calibri" panose="020F0502020204030204" pitchFamily="34" charset="0"/>
                <a:cs typeface="Calibri" panose="020F0502020204030204" pitchFamily="34" charset="0"/>
              </a:rPr>
              <a:t>Male students outperformed the female students in Math, while the female students performed better in Reading and Writing.</a:t>
            </a:r>
          </a:p>
          <a:p>
            <a:pPr marL="0" indent="0" algn="just">
              <a:buClr>
                <a:schemeClr val="bg1"/>
              </a:buClr>
              <a:buNone/>
            </a:pPr>
            <a:endParaRPr lang="en-US" sz="9600" b="1" dirty="0">
              <a:solidFill>
                <a:schemeClr val="bg1"/>
              </a:solidFill>
              <a:latin typeface="Calibri" panose="020F0502020204030204" pitchFamily="34" charset="0"/>
              <a:cs typeface="Calibri" panose="020F0502020204030204" pitchFamily="34" charset="0"/>
            </a:endParaRPr>
          </a:p>
          <a:p>
            <a:pPr algn="just">
              <a:buClr>
                <a:schemeClr val="bg1"/>
              </a:buClr>
              <a:buFont typeface="Wingdings" panose="05000000000000000000" pitchFamily="2" charset="2"/>
              <a:buChar char="§"/>
            </a:pPr>
            <a:r>
              <a:rPr lang="en-US" sz="9600" b="1" dirty="0">
                <a:solidFill>
                  <a:schemeClr val="bg1"/>
                </a:solidFill>
                <a:latin typeface="Calibri" panose="020F0502020204030204" pitchFamily="34" charset="0"/>
                <a:cs typeface="Calibri" panose="020F0502020204030204" pitchFamily="34" charset="0"/>
              </a:rPr>
              <a:t>The overall performance of the female students was better than the male students.</a:t>
            </a:r>
          </a:p>
          <a:p>
            <a:pPr algn="just">
              <a:buClr>
                <a:schemeClr val="bg1"/>
              </a:buClr>
              <a:buFont typeface="Wingdings" panose="05000000000000000000" pitchFamily="2" charset="2"/>
              <a:buChar char="§"/>
            </a:pPr>
            <a:endParaRPr lang="en-US" sz="9600" b="1" dirty="0">
              <a:solidFill>
                <a:schemeClr val="bg1"/>
              </a:solidFill>
              <a:latin typeface="Calibri" panose="020F0502020204030204" pitchFamily="34" charset="0"/>
              <a:cs typeface="Calibri" panose="020F0502020204030204" pitchFamily="34" charset="0"/>
            </a:endParaRPr>
          </a:p>
          <a:p>
            <a:pPr algn="just">
              <a:buClr>
                <a:schemeClr val="bg1"/>
              </a:buClr>
              <a:buFont typeface="Wingdings" panose="05000000000000000000" pitchFamily="2" charset="2"/>
              <a:buChar char="§"/>
            </a:pPr>
            <a:r>
              <a:rPr lang="en-US" sz="9600" b="1" dirty="0">
                <a:solidFill>
                  <a:schemeClr val="bg1"/>
                </a:solidFill>
                <a:latin typeface="Calibri" panose="020F0502020204030204" pitchFamily="34" charset="0"/>
                <a:cs typeface="Calibri" panose="020F0502020204030204" pitchFamily="34" charset="0"/>
              </a:rPr>
              <a:t>The participation of students in the test preparation course and the lunch type that they have could be possible factors that affects the students’ grade</a:t>
            </a:r>
          </a:p>
          <a:p>
            <a:pPr algn="just">
              <a:buClr>
                <a:schemeClr val="bg1"/>
              </a:buClr>
              <a:buFont typeface="Wingdings" panose="05000000000000000000" pitchFamily="2" charset="2"/>
              <a:buChar char="§"/>
            </a:pPr>
            <a:endParaRPr lang="en-US" sz="9600" b="1" dirty="0">
              <a:solidFill>
                <a:schemeClr val="bg1"/>
              </a:solidFill>
              <a:latin typeface="Calibri" panose="020F0502020204030204" pitchFamily="34" charset="0"/>
              <a:cs typeface="Calibri" panose="020F0502020204030204" pitchFamily="34" charset="0"/>
            </a:endParaRPr>
          </a:p>
          <a:p>
            <a:pPr algn="just">
              <a:buClr>
                <a:schemeClr val="bg1"/>
              </a:buClr>
              <a:buFont typeface="Wingdings" panose="05000000000000000000" pitchFamily="2" charset="2"/>
              <a:buChar char="§"/>
            </a:pPr>
            <a:r>
              <a:rPr lang="en-US" sz="9600" b="1" dirty="0">
                <a:solidFill>
                  <a:schemeClr val="bg1"/>
                </a:solidFill>
                <a:latin typeface="Calibri" panose="020F0502020204030204" pitchFamily="34" charset="0"/>
                <a:cs typeface="Calibri" panose="020F0502020204030204" pitchFamily="34" charset="0"/>
              </a:rPr>
              <a:t>The parental level of education of the students has an impact in the overall performance in the exam.</a:t>
            </a:r>
          </a:p>
          <a:p>
            <a:pPr algn="just">
              <a:buClr>
                <a:schemeClr val="bg1"/>
              </a:buClr>
              <a:buFont typeface="Wingdings" panose="05000000000000000000" pitchFamily="2" charset="2"/>
              <a:buChar char="§"/>
            </a:pPr>
            <a:endParaRPr lang="en-US" sz="9600" b="1" dirty="0">
              <a:solidFill>
                <a:schemeClr val="bg1"/>
              </a:solidFill>
              <a:latin typeface="Calibri" panose="020F0502020204030204" pitchFamily="34" charset="0"/>
              <a:cs typeface="Calibri" panose="020F0502020204030204" pitchFamily="34" charset="0"/>
            </a:endParaRPr>
          </a:p>
          <a:p>
            <a:pPr algn="just">
              <a:buClr>
                <a:schemeClr val="bg1"/>
              </a:buClr>
              <a:buFont typeface="Wingdings" panose="05000000000000000000" pitchFamily="2" charset="2"/>
              <a:buChar char="§"/>
            </a:pPr>
            <a:r>
              <a:rPr lang="en-US" sz="9600" b="1" dirty="0">
                <a:solidFill>
                  <a:schemeClr val="bg1"/>
                </a:solidFill>
                <a:latin typeface="Calibri" panose="020F0502020204030204" pitchFamily="34" charset="0"/>
                <a:cs typeface="Calibri" panose="020F0502020204030204" pitchFamily="34" charset="0"/>
              </a:rPr>
              <a:t>The teaching approach adopted by teachers may need to be re-evaluated.</a:t>
            </a:r>
          </a:p>
          <a:p>
            <a:pPr algn="just">
              <a:buClr>
                <a:schemeClr val="bg1"/>
              </a:buClr>
              <a:buFont typeface="Wingdings" panose="05000000000000000000" pitchFamily="2" charset="2"/>
              <a:buChar char="§"/>
            </a:pPr>
            <a:endParaRPr lang="en-US" sz="9600" b="1" dirty="0">
              <a:solidFill>
                <a:schemeClr val="bg1"/>
              </a:solidFill>
              <a:latin typeface="Calibri" panose="020F0502020204030204" pitchFamily="34" charset="0"/>
              <a:cs typeface="Calibri" panose="020F0502020204030204" pitchFamily="34" charset="0"/>
            </a:endParaRPr>
          </a:p>
          <a:p>
            <a:pPr algn="just">
              <a:buClr>
                <a:schemeClr val="bg1"/>
              </a:buClr>
              <a:buFont typeface="Wingdings" panose="05000000000000000000" pitchFamily="2" charset="2"/>
              <a:buChar char="§"/>
            </a:pPr>
            <a:endParaRPr lang="en-US" sz="9600" b="1" dirty="0">
              <a:solidFill>
                <a:schemeClr val="bg1"/>
              </a:solidFill>
              <a:latin typeface="Calibri" panose="020F0502020204030204" pitchFamily="34" charset="0"/>
              <a:cs typeface="Calibri" panose="020F0502020204030204" pitchFamily="34" charset="0"/>
            </a:endParaRPr>
          </a:p>
          <a:p>
            <a:pPr algn="just">
              <a:buClr>
                <a:schemeClr val="bg1"/>
              </a:buClr>
              <a:buFont typeface="Wingdings" panose="05000000000000000000" pitchFamily="2" charset="2"/>
              <a:buChar char="§"/>
            </a:pPr>
            <a:endParaRPr lang="en-US" sz="9600" b="1" dirty="0">
              <a:solidFill>
                <a:schemeClr val="bg1"/>
              </a:solidFill>
              <a:latin typeface="Calibri" panose="020F0502020204030204" pitchFamily="34" charset="0"/>
              <a:cs typeface="Calibri" panose="020F0502020204030204" pitchFamily="34" charset="0"/>
            </a:endParaRPr>
          </a:p>
          <a:p>
            <a:pPr algn="ctr">
              <a:buClr>
                <a:schemeClr val="bg1"/>
              </a:buClr>
              <a:buFont typeface="Wingdings" panose="05000000000000000000" pitchFamily="2" charset="2"/>
              <a:buChar char="§"/>
            </a:pPr>
            <a:endParaRPr lang="en-US" sz="8800" b="1" u="sng" dirty="0">
              <a:solidFill>
                <a:schemeClr val="bg1"/>
              </a:solidFill>
              <a:latin typeface="Calibri" panose="020F0502020204030204" pitchFamily="34" charset="0"/>
              <a:cs typeface="Calibri" panose="020F0502020204030204" pitchFamily="34" charset="0"/>
            </a:endParaRPr>
          </a:p>
          <a:p>
            <a:pPr>
              <a:buClr>
                <a:schemeClr val="bg1"/>
              </a:buClr>
              <a:buFont typeface="Wingdings" panose="05000000000000000000" pitchFamily="2" charset="2"/>
              <a:buChar char="§"/>
            </a:pPr>
            <a:endParaRPr lang="en-US" sz="8800" b="1" dirty="0">
              <a:solidFill>
                <a:schemeClr val="bg1"/>
              </a:solidFill>
              <a:latin typeface="Calibri" panose="020F0502020204030204" pitchFamily="34" charset="0"/>
              <a:cs typeface="Calibri" panose="020F0502020204030204" pitchFamily="34" charset="0"/>
            </a:endParaRPr>
          </a:p>
          <a:p>
            <a:pPr>
              <a:buClr>
                <a:schemeClr val="bg1"/>
              </a:buClr>
              <a:buFont typeface="Wingdings" panose="05000000000000000000" pitchFamily="2" charset="2"/>
              <a:buChar char="§"/>
            </a:pPr>
            <a:endParaRPr lang="en-US" sz="8800" b="1" dirty="0">
              <a:solidFill>
                <a:schemeClr val="bg1"/>
              </a:solidFill>
            </a:endParaRPr>
          </a:p>
          <a:p>
            <a:pPr>
              <a:buClr>
                <a:schemeClr val="bg1"/>
              </a:buClr>
              <a:buFont typeface="Wingdings" panose="05000000000000000000" pitchFamily="2" charset="2"/>
              <a:buChar char="§"/>
            </a:pPr>
            <a:endParaRPr lang="en-US" sz="8800" dirty="0"/>
          </a:p>
          <a:p>
            <a:pPr>
              <a:buClr>
                <a:schemeClr val="bg1"/>
              </a:buClr>
              <a:buFont typeface="Wingdings" panose="05000000000000000000" pitchFamily="2" charset="2"/>
              <a:buChar char="§"/>
            </a:pPr>
            <a:endParaRPr lang="en-US" dirty="0"/>
          </a:p>
        </p:txBody>
      </p:sp>
    </p:spTree>
    <p:extLst>
      <p:ext uri="{BB962C8B-B14F-4D97-AF65-F5344CB8AC3E}">
        <p14:creationId xmlns:p14="http://schemas.microsoft.com/office/powerpoint/2010/main" val="3019619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10" name="TextBox 5">
            <a:extLst>
              <a:ext uri="{FF2B5EF4-FFF2-40B4-BE49-F238E27FC236}">
                <a16:creationId xmlns:a16="http://schemas.microsoft.com/office/drawing/2014/main" id="{56FF4437-F025-4EAC-E45F-7771732F6D15}"/>
              </a:ext>
            </a:extLst>
          </p:cNvPr>
          <p:cNvSpPr txBox="1"/>
          <p:nvPr/>
        </p:nvSpPr>
        <p:spPr>
          <a:xfrm>
            <a:off x="2380342" y="681037"/>
            <a:ext cx="7431315" cy="696231"/>
          </a:xfrm>
          <a:prstGeom prst="roundRect">
            <a:avLst/>
          </a:prstGeom>
          <a:solidFill>
            <a:schemeClr val="bg1"/>
          </a:solid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2400" b="1" dirty="0"/>
              <a:t>GROUP 8 MEMBERS </a:t>
            </a:r>
          </a:p>
        </p:txBody>
      </p:sp>
      <p:sp>
        <p:nvSpPr>
          <p:cNvPr id="21" name="Content Placeholder 20">
            <a:extLst>
              <a:ext uri="{FF2B5EF4-FFF2-40B4-BE49-F238E27FC236}">
                <a16:creationId xmlns:a16="http://schemas.microsoft.com/office/drawing/2014/main" id="{E9146F20-68B0-C7A3-08B4-D02178FBE697}"/>
              </a:ext>
            </a:extLst>
          </p:cNvPr>
          <p:cNvSpPr>
            <a:spLocks noGrp="1"/>
          </p:cNvSpPr>
          <p:nvPr>
            <p:ph sz="half" idx="1"/>
          </p:nvPr>
        </p:nvSpPr>
        <p:spPr>
          <a:xfrm>
            <a:off x="1200944" y="1602698"/>
            <a:ext cx="4895055" cy="4574265"/>
          </a:xfrm>
        </p:spPr>
        <p:txBody>
          <a:bodyPr>
            <a:normAutofit lnSpcReduction="10000"/>
          </a:bodyPr>
          <a:lstStyle/>
          <a:p>
            <a:pPr marL="0" indent="0" algn="ctr">
              <a:buNone/>
            </a:pPr>
            <a:r>
              <a:rPr lang="en-US" sz="2000" b="1" u="sng" dirty="0">
                <a:solidFill>
                  <a:schemeClr val="bg1"/>
                </a:solidFill>
              </a:rPr>
              <a:t>ACTIVE MEMBERS </a:t>
            </a:r>
          </a:p>
          <a:p>
            <a:pPr marL="0" indent="0">
              <a:buNone/>
            </a:pPr>
            <a:endParaRPr lang="en-US" sz="1900" b="1" dirty="0">
              <a:solidFill>
                <a:schemeClr val="bg1"/>
              </a:solidFill>
            </a:endParaRPr>
          </a:p>
          <a:p>
            <a:pPr marL="0" indent="0">
              <a:buNone/>
            </a:pPr>
            <a:r>
              <a:rPr lang="en-US" sz="1900" b="1" dirty="0">
                <a:solidFill>
                  <a:schemeClr val="bg1"/>
                </a:solidFill>
              </a:rPr>
              <a:t> 1. OKAFOR UCHENNA RITA   </a:t>
            </a:r>
          </a:p>
          <a:p>
            <a:pPr marL="0" indent="0">
              <a:buNone/>
            </a:pPr>
            <a:r>
              <a:rPr lang="en-US" sz="1900" b="1" dirty="0">
                <a:solidFill>
                  <a:schemeClr val="bg1"/>
                </a:solidFill>
              </a:rPr>
              <a:t> 2. FREDA ADDO   </a:t>
            </a:r>
          </a:p>
          <a:p>
            <a:pPr marL="0" indent="0">
              <a:buNone/>
            </a:pPr>
            <a:r>
              <a:rPr lang="en-US" sz="1900" b="1" dirty="0">
                <a:solidFill>
                  <a:schemeClr val="bg1"/>
                </a:solidFill>
              </a:rPr>
              <a:t> 3. HANNAH ATERE   </a:t>
            </a:r>
          </a:p>
          <a:p>
            <a:pPr marL="0" indent="0">
              <a:buNone/>
            </a:pPr>
            <a:r>
              <a:rPr lang="en-US" sz="1900" b="1" dirty="0">
                <a:solidFill>
                  <a:schemeClr val="bg1"/>
                </a:solidFill>
              </a:rPr>
              <a:t> 4. JESU-EBINIMIEDO ALAGHA </a:t>
            </a:r>
          </a:p>
          <a:p>
            <a:pPr marL="0" indent="0">
              <a:buNone/>
            </a:pPr>
            <a:r>
              <a:rPr lang="en-US" sz="1900" b="1" dirty="0">
                <a:solidFill>
                  <a:schemeClr val="bg1"/>
                </a:solidFill>
              </a:rPr>
              <a:t> 5. OLAITAN SURU   </a:t>
            </a:r>
          </a:p>
          <a:p>
            <a:pPr marL="0" indent="0">
              <a:buNone/>
            </a:pPr>
            <a:r>
              <a:rPr lang="en-US" sz="1900" b="1" dirty="0">
                <a:solidFill>
                  <a:schemeClr val="bg1"/>
                </a:solidFill>
              </a:rPr>
              <a:t> 6. OOREOLUWA OLUSEGUN   </a:t>
            </a:r>
          </a:p>
          <a:p>
            <a:pPr marL="0" indent="0">
              <a:buNone/>
            </a:pPr>
            <a:r>
              <a:rPr lang="en-US" sz="1900" b="1" dirty="0">
                <a:solidFill>
                  <a:schemeClr val="bg1"/>
                </a:solidFill>
              </a:rPr>
              <a:t> 7. MODUPE OLUMADE</a:t>
            </a:r>
          </a:p>
          <a:p>
            <a:pPr marL="0" indent="0">
              <a:buNone/>
            </a:pPr>
            <a:r>
              <a:rPr lang="en-US" sz="1900" b="1" dirty="0">
                <a:solidFill>
                  <a:schemeClr val="bg1"/>
                </a:solidFill>
              </a:rPr>
              <a:t> 8. RACHAEL HENRY   </a:t>
            </a:r>
          </a:p>
          <a:p>
            <a:pPr marL="0" indent="0">
              <a:buNone/>
            </a:pPr>
            <a:r>
              <a:rPr lang="en-US" sz="1900" b="1" dirty="0">
                <a:solidFill>
                  <a:schemeClr val="bg1"/>
                </a:solidFill>
              </a:rPr>
              <a:t> 9. ESTHER ADEGBAMI </a:t>
            </a:r>
          </a:p>
          <a:p>
            <a:pPr marL="0" indent="0">
              <a:buNone/>
            </a:pPr>
            <a:endParaRPr lang="en-US" b="1" dirty="0">
              <a:solidFill>
                <a:schemeClr val="bg1"/>
              </a:solidFill>
            </a:endParaRPr>
          </a:p>
        </p:txBody>
      </p:sp>
      <p:sp>
        <p:nvSpPr>
          <p:cNvPr id="4" name="TextBox 3">
            <a:extLst>
              <a:ext uri="{FF2B5EF4-FFF2-40B4-BE49-F238E27FC236}">
                <a16:creationId xmlns:a16="http://schemas.microsoft.com/office/drawing/2014/main" id="{1ABC1DEC-6E1D-7B76-8AD6-DEF574EA40AF}"/>
              </a:ext>
            </a:extLst>
          </p:cNvPr>
          <p:cNvSpPr txBox="1"/>
          <p:nvPr/>
        </p:nvSpPr>
        <p:spPr>
          <a:xfrm>
            <a:off x="6095999" y="1602698"/>
            <a:ext cx="3801793" cy="969496"/>
          </a:xfrm>
          <a:prstGeom prst="rect">
            <a:avLst/>
          </a:prstGeom>
          <a:noFill/>
        </p:spPr>
        <p:txBody>
          <a:bodyPr wrap="square">
            <a:spAutoFit/>
          </a:bodyPr>
          <a:lstStyle/>
          <a:p>
            <a:pPr marL="0" indent="0" algn="ctr">
              <a:buNone/>
            </a:pPr>
            <a:r>
              <a:rPr lang="en-US" sz="2000" b="1" u="sng" dirty="0">
                <a:solidFill>
                  <a:schemeClr val="bg1"/>
                </a:solidFill>
                <a:latin typeface="Calibri" panose="020F0502020204030204" pitchFamily="34" charset="0"/>
                <a:cs typeface="Calibri" panose="020F0502020204030204" pitchFamily="34" charset="0"/>
              </a:rPr>
              <a:t>INACTIVE MEMBER</a:t>
            </a:r>
          </a:p>
          <a:p>
            <a:pPr marL="0" indent="0">
              <a:buNone/>
            </a:pPr>
            <a:endParaRPr lang="en-US" b="1" u="sng" dirty="0">
              <a:solidFill>
                <a:schemeClr val="bg1"/>
              </a:solidFill>
              <a:latin typeface="Calibri" panose="020F0502020204030204" pitchFamily="34" charset="0"/>
              <a:cs typeface="Calibri" panose="020F0502020204030204" pitchFamily="34" charset="0"/>
            </a:endParaRPr>
          </a:p>
          <a:p>
            <a:pPr marL="0" indent="0">
              <a:buNone/>
            </a:pPr>
            <a:r>
              <a:rPr lang="en-US" sz="1900" b="1" dirty="0">
                <a:solidFill>
                  <a:schemeClr val="bg1"/>
                </a:solidFill>
                <a:latin typeface="Calibri" panose="020F0502020204030204" pitchFamily="34" charset="0"/>
                <a:cs typeface="Calibri" panose="020F0502020204030204" pitchFamily="34" charset="0"/>
              </a:rPr>
              <a:t>1. PRINCESS ONANGAYA</a:t>
            </a:r>
          </a:p>
        </p:txBody>
      </p:sp>
    </p:spTree>
    <p:extLst>
      <p:ext uri="{BB962C8B-B14F-4D97-AF65-F5344CB8AC3E}">
        <p14:creationId xmlns:p14="http://schemas.microsoft.com/office/powerpoint/2010/main" val="3383891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10" name="TextBox 5">
            <a:extLst>
              <a:ext uri="{FF2B5EF4-FFF2-40B4-BE49-F238E27FC236}">
                <a16:creationId xmlns:a16="http://schemas.microsoft.com/office/drawing/2014/main" id="{56FF4437-F025-4EAC-E45F-7771732F6D15}"/>
              </a:ext>
            </a:extLst>
          </p:cNvPr>
          <p:cNvSpPr txBox="1"/>
          <p:nvPr/>
        </p:nvSpPr>
        <p:spPr>
          <a:xfrm>
            <a:off x="2676478" y="1659752"/>
            <a:ext cx="6839043" cy="3538496"/>
          </a:xfrm>
          <a:prstGeom prst="roundRect">
            <a:avLst/>
          </a:prstGeom>
          <a:solidFill>
            <a:schemeClr val="bg1"/>
          </a:solid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endParaRPr lang="en-US" sz="4400" b="1" dirty="0">
              <a:solidFill>
                <a:schemeClr val="accent2"/>
              </a:solidFill>
            </a:endParaRPr>
          </a:p>
          <a:p>
            <a:pPr algn="ctr"/>
            <a:endParaRPr lang="en-US" sz="4400" b="1" dirty="0">
              <a:solidFill>
                <a:schemeClr val="accent2"/>
              </a:solidFill>
            </a:endParaRPr>
          </a:p>
          <a:p>
            <a:pPr algn="ctr"/>
            <a:r>
              <a:rPr lang="en-US" sz="4400" b="1" dirty="0"/>
              <a:t>THANK YOU!!! </a:t>
            </a:r>
          </a:p>
        </p:txBody>
      </p:sp>
    </p:spTree>
    <p:extLst>
      <p:ext uri="{BB962C8B-B14F-4D97-AF65-F5344CB8AC3E}">
        <p14:creationId xmlns:p14="http://schemas.microsoft.com/office/powerpoint/2010/main" val="742825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41580384-4F7D-257D-5C26-12B7926610CF}"/>
              </a:ext>
            </a:extLst>
          </p:cNvPr>
          <p:cNvSpPr>
            <a:spLocks noGrp="1"/>
          </p:cNvSpPr>
          <p:nvPr>
            <p:ph type="ctrTitle"/>
          </p:nvPr>
        </p:nvSpPr>
        <p:spPr>
          <a:xfrm>
            <a:off x="281354" y="242568"/>
            <a:ext cx="10363200" cy="798441"/>
          </a:xfrm>
        </p:spPr>
        <p:txBody>
          <a:bodyPr>
            <a:normAutofit/>
          </a:bodyPr>
          <a:lstStyle/>
          <a:p>
            <a:pPr algn="ctr"/>
            <a:r>
              <a:rPr lang="en-US" sz="3200" b="1" dirty="0">
                <a:solidFill>
                  <a:schemeClr val="bg1"/>
                </a:solidFill>
                <a:latin typeface="Amasis MT Pro Black" panose="02040A04050005020304" pitchFamily="18" charset="0"/>
              </a:rPr>
              <a:t>INTRODUCTION</a:t>
            </a:r>
          </a:p>
        </p:txBody>
      </p:sp>
      <p:sp>
        <p:nvSpPr>
          <p:cNvPr id="21" name="Content Placeholder 20">
            <a:extLst>
              <a:ext uri="{FF2B5EF4-FFF2-40B4-BE49-F238E27FC236}">
                <a16:creationId xmlns:a16="http://schemas.microsoft.com/office/drawing/2014/main" id="{E9146F20-68B0-C7A3-08B4-D02178FBE697}"/>
              </a:ext>
            </a:extLst>
          </p:cNvPr>
          <p:cNvSpPr>
            <a:spLocks noGrp="1"/>
          </p:cNvSpPr>
          <p:nvPr>
            <p:ph type="subTitle" idx="1"/>
          </p:nvPr>
        </p:nvSpPr>
        <p:spPr>
          <a:xfrm>
            <a:off x="398583" y="1336431"/>
            <a:ext cx="11333871" cy="4887905"/>
          </a:xfrm>
        </p:spPr>
        <p:txBody>
          <a:bodyPr>
            <a:normAutofit fontScale="25000" lnSpcReduction="20000"/>
          </a:bodyPr>
          <a:lstStyle/>
          <a:p>
            <a:pPr algn="just">
              <a:lnSpc>
                <a:spcPct val="120000"/>
              </a:lnSpc>
            </a:pPr>
            <a:endParaRPr lang="en-US" sz="8800" b="1" dirty="0">
              <a:solidFill>
                <a:schemeClr val="bg1"/>
              </a:solidFill>
              <a:latin typeface="Calibri" panose="020F0502020204030204" pitchFamily="34" charset="0"/>
              <a:cs typeface="Calibri" panose="020F0502020204030204" pitchFamily="34" charset="0"/>
            </a:endParaRPr>
          </a:p>
          <a:p>
            <a:pPr algn="just">
              <a:lnSpc>
                <a:spcPct val="120000"/>
              </a:lnSpc>
            </a:pPr>
            <a:r>
              <a:rPr lang="en-US" sz="8800" b="1" i="0" u="none" strike="noStrike" dirty="0">
                <a:solidFill>
                  <a:schemeClr val="bg1"/>
                </a:solidFill>
                <a:effectLst/>
                <a:latin typeface="Calibri" panose="020F0502020204030204" pitchFamily="34" charset="0"/>
                <a:cs typeface="Calibri" panose="020F0502020204030204" pitchFamily="34" charset="0"/>
              </a:rPr>
              <a:t>Understanding and evaluating student exam performance is a critical aspect of educational assessment and improvement. This report delves into the comprehensive analysis of exam  results for a group of 1000 students, aiming to provide insights into their academic achievements and areas that may require attention. </a:t>
            </a:r>
          </a:p>
          <a:p>
            <a:pPr algn="just">
              <a:lnSpc>
                <a:spcPct val="120000"/>
              </a:lnSpc>
            </a:pPr>
            <a:r>
              <a:rPr lang="en-US" sz="8800" b="1" i="0" u="none" strike="noStrike" dirty="0">
                <a:solidFill>
                  <a:schemeClr val="bg1"/>
                </a:solidFill>
                <a:effectLst/>
                <a:latin typeface="Calibri" panose="020F0502020204030204" pitchFamily="34" charset="0"/>
                <a:cs typeface="Calibri" panose="020F0502020204030204" pitchFamily="34" charset="0"/>
              </a:rPr>
              <a:t>By examining performance across various subjects, identifying trends, and exploring potential influencing factors, we aim to contribute valuable information for educators, administrators, and stakeholders involved in enhancing the overall learning experience. </a:t>
            </a:r>
          </a:p>
          <a:p>
            <a:pPr algn="just">
              <a:lnSpc>
                <a:spcPct val="120000"/>
              </a:lnSpc>
            </a:pPr>
            <a:r>
              <a:rPr lang="en-US" sz="8800" b="1" dirty="0">
                <a:solidFill>
                  <a:schemeClr val="bg1"/>
                </a:solidFill>
                <a:latin typeface="Calibri" panose="020F0502020204030204" pitchFamily="34" charset="0"/>
                <a:cs typeface="Calibri" panose="020F0502020204030204" pitchFamily="34" charset="0"/>
              </a:rPr>
              <a:t>We intend</a:t>
            </a:r>
            <a:r>
              <a:rPr lang="en-US" sz="8800" b="1" i="0" u="none" strike="noStrike" dirty="0">
                <a:solidFill>
                  <a:schemeClr val="bg1"/>
                </a:solidFill>
                <a:effectLst/>
                <a:latin typeface="Calibri" panose="020F0502020204030204" pitchFamily="34" charset="0"/>
                <a:cs typeface="Calibri" panose="020F0502020204030204" pitchFamily="34" charset="0"/>
              </a:rPr>
              <a:t> to uncover patterns, highlight successes, and pinpoint opportunities for targeted interventions, ultimately supporting data-driven decisions to foster academic excellence.</a:t>
            </a:r>
            <a:r>
              <a:rPr lang="en-US" sz="1800" b="1" i="0" u="none" strike="noStrike" dirty="0">
                <a:solidFill>
                  <a:srgbClr val="170886"/>
                </a:solidFill>
                <a:effectLst/>
                <a:latin typeface="Calibri" panose="020F0502020204030204" pitchFamily="34" charset="0"/>
                <a:cs typeface="Calibri" panose="020F0502020204030204" pitchFamily="34" charset="0"/>
              </a:rPr>
              <a:t>.</a:t>
            </a:r>
            <a:r>
              <a:rPr lang="en-US" sz="1800" b="0" i="0" dirty="0">
                <a:solidFill>
                  <a:srgbClr val="170886"/>
                </a:solidFill>
                <a:effectLst/>
                <a:latin typeface="Calibri" panose="020F0502020204030204" pitchFamily="34" charset="0"/>
                <a:cs typeface="Calibri" panose="020F0502020204030204" pitchFamily="34" charset="0"/>
              </a:rPr>
              <a:t>​..</a:t>
            </a:r>
            <a:endParaRPr lang="en-US" sz="8800" b="1" dirty="0">
              <a:solidFill>
                <a:schemeClr val="bg1"/>
              </a:solidFill>
              <a:latin typeface="Calibri" panose="020F0502020204030204" pitchFamily="34" charset="0"/>
              <a:cs typeface="Calibri" panose="020F0502020204030204" pitchFamily="34" charset="0"/>
            </a:endParaRPr>
          </a:p>
          <a:p>
            <a:pPr algn="just"/>
            <a:endParaRPr lang="en-US" sz="8800" b="1" dirty="0">
              <a:solidFill>
                <a:schemeClr val="bg1"/>
              </a:solidFill>
            </a:endParaRPr>
          </a:p>
          <a:p>
            <a:pPr algn="just"/>
            <a:endParaRPr lang="en-US" sz="8800" b="1" dirty="0">
              <a:solidFill>
                <a:schemeClr val="bg1"/>
              </a:solidFill>
            </a:endParaRPr>
          </a:p>
          <a:p>
            <a:pPr marL="0" indent="0" algn="just">
              <a:lnSpc>
                <a:spcPct val="150000"/>
              </a:lnSpc>
              <a:buNone/>
            </a:pPr>
            <a:endParaRPr lang="en-US" sz="8800" dirty="0">
              <a:solidFill>
                <a:schemeClr val="bg1"/>
              </a:solidFill>
            </a:endParaRPr>
          </a:p>
          <a:p>
            <a:pPr algn="just"/>
            <a:endParaRPr lang="en-US" sz="2000" dirty="0">
              <a:solidFill>
                <a:schemeClr val="bg1"/>
              </a:solidFill>
            </a:endParaRPr>
          </a:p>
          <a:p>
            <a:pPr algn="just"/>
            <a:endParaRPr lang="en-US" sz="20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475253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41580384-4F7D-257D-5C26-12B7926610CF}"/>
              </a:ext>
            </a:extLst>
          </p:cNvPr>
          <p:cNvSpPr>
            <a:spLocks noGrp="1"/>
          </p:cNvSpPr>
          <p:nvPr>
            <p:ph type="ctrTitle"/>
          </p:nvPr>
        </p:nvSpPr>
        <p:spPr>
          <a:xfrm>
            <a:off x="281354" y="242568"/>
            <a:ext cx="10363200" cy="798441"/>
          </a:xfrm>
        </p:spPr>
        <p:txBody>
          <a:bodyPr>
            <a:normAutofit/>
          </a:bodyPr>
          <a:lstStyle/>
          <a:p>
            <a:pPr algn="ctr"/>
            <a:r>
              <a:rPr lang="en-US" sz="3200" b="1" dirty="0">
                <a:solidFill>
                  <a:schemeClr val="bg1"/>
                </a:solidFill>
                <a:latin typeface="Amasis MT Pro Black" panose="02040A04050005020304" pitchFamily="18" charset="0"/>
              </a:rPr>
              <a:t>PROJECT DETAILS</a:t>
            </a:r>
          </a:p>
        </p:txBody>
      </p:sp>
      <p:sp>
        <p:nvSpPr>
          <p:cNvPr id="21" name="Content Placeholder 20">
            <a:extLst>
              <a:ext uri="{FF2B5EF4-FFF2-40B4-BE49-F238E27FC236}">
                <a16:creationId xmlns:a16="http://schemas.microsoft.com/office/drawing/2014/main" id="{E9146F20-68B0-C7A3-08B4-D02178FBE697}"/>
              </a:ext>
            </a:extLst>
          </p:cNvPr>
          <p:cNvSpPr>
            <a:spLocks noGrp="1"/>
          </p:cNvSpPr>
          <p:nvPr>
            <p:ph type="subTitle" idx="1"/>
          </p:nvPr>
        </p:nvSpPr>
        <p:spPr>
          <a:xfrm>
            <a:off x="398583" y="1336432"/>
            <a:ext cx="11333871" cy="3601328"/>
          </a:xfrm>
        </p:spPr>
        <p:txBody>
          <a:bodyPr>
            <a:normAutofit fontScale="25000" lnSpcReduction="20000"/>
          </a:bodyPr>
          <a:lstStyle/>
          <a:p>
            <a:pPr algn="just"/>
            <a:endParaRPr lang="en-US" sz="8800" b="1" dirty="0">
              <a:solidFill>
                <a:schemeClr val="bg1"/>
              </a:solidFill>
              <a:latin typeface="Calibri" panose="020F0502020204030204" pitchFamily="34" charset="0"/>
              <a:cs typeface="Calibri" panose="020F0502020204030204" pitchFamily="34" charset="0"/>
            </a:endParaRPr>
          </a:p>
          <a:p>
            <a:pPr algn="just">
              <a:lnSpc>
                <a:spcPct val="120000"/>
              </a:lnSpc>
            </a:pPr>
            <a:r>
              <a:rPr lang="en-US" sz="8800" b="1" dirty="0">
                <a:solidFill>
                  <a:schemeClr val="bg1"/>
                </a:solidFill>
                <a:latin typeface="Calibri" panose="020F0502020204030204" pitchFamily="34" charset="0"/>
                <a:cs typeface="Calibri" panose="020F0502020204030204" pitchFamily="34" charset="0"/>
              </a:rPr>
              <a:t>This dataset contains the exam performance report of 1000 students in the US, This sheet contains 8 columns namely: Gender, Race/Ethnicity, Parental level of Education, Lunch, Test preparation course, Math score, Reading Score, Writing Score.</a:t>
            </a:r>
          </a:p>
          <a:p>
            <a:pPr algn="just"/>
            <a:endParaRPr lang="en-US" sz="8800" b="1" dirty="0">
              <a:solidFill>
                <a:schemeClr val="bg1"/>
              </a:solidFill>
              <a:latin typeface="Calibri" panose="020F0502020204030204" pitchFamily="34" charset="0"/>
              <a:cs typeface="Calibri" panose="020F0502020204030204" pitchFamily="34" charset="0"/>
            </a:endParaRPr>
          </a:p>
          <a:p>
            <a:pPr algn="just"/>
            <a:r>
              <a:rPr lang="en-US" sz="8800" b="1" dirty="0">
                <a:solidFill>
                  <a:schemeClr val="bg1"/>
                </a:solidFill>
                <a:latin typeface="Calibri" panose="020F0502020204030204" pitchFamily="34" charset="0"/>
                <a:cs typeface="Calibri" panose="020F0502020204030204" pitchFamily="34" charset="0"/>
              </a:rPr>
              <a:t>The exam taken consists of 3 important subjects ; Reading, Writing and Math.</a:t>
            </a:r>
          </a:p>
          <a:p>
            <a:pPr algn="just"/>
            <a:endParaRPr lang="en-US" sz="8800" b="1" dirty="0">
              <a:solidFill>
                <a:schemeClr val="bg1"/>
              </a:solidFill>
              <a:latin typeface="Calibri" panose="020F0502020204030204" pitchFamily="34" charset="0"/>
              <a:cs typeface="Calibri" panose="020F0502020204030204" pitchFamily="34" charset="0"/>
            </a:endParaRPr>
          </a:p>
          <a:p>
            <a:pPr algn="just"/>
            <a:r>
              <a:rPr lang="en-US" sz="8800" b="1" dirty="0">
                <a:solidFill>
                  <a:schemeClr val="bg1"/>
                </a:solidFill>
                <a:latin typeface="Calibri" panose="020F0502020204030204" pitchFamily="34" charset="0"/>
                <a:cs typeface="Calibri" panose="020F0502020204030204" pitchFamily="34" charset="0"/>
              </a:rPr>
              <a:t>We carried out the following analysis to draw insights and make recommendations </a:t>
            </a:r>
          </a:p>
          <a:p>
            <a:pPr algn="just"/>
            <a:r>
              <a:rPr lang="en-US" sz="8800" b="1" dirty="0">
                <a:solidFill>
                  <a:schemeClr val="bg1"/>
                </a:solidFill>
                <a:latin typeface="Calibri" panose="020F0502020204030204" pitchFamily="34" charset="0"/>
                <a:cs typeface="Calibri" panose="020F0502020204030204" pitchFamily="34" charset="0"/>
              </a:rPr>
              <a:t>1. GENDER ANALYSIS (Subjects Correlation)</a:t>
            </a:r>
          </a:p>
          <a:p>
            <a:pPr algn="just"/>
            <a:r>
              <a:rPr lang="en-US" sz="8800" b="1" dirty="0">
                <a:solidFill>
                  <a:schemeClr val="bg1"/>
                </a:solidFill>
                <a:latin typeface="Calibri" panose="020F0502020204030204" pitchFamily="34" charset="0"/>
                <a:cs typeface="Calibri" panose="020F0502020204030204" pitchFamily="34" charset="0"/>
              </a:rPr>
              <a:t>2. CONTROLLING FACTOR ANALYSIS (Test preparation course, Parental Level of Education and Lunch Type)</a:t>
            </a:r>
          </a:p>
          <a:p>
            <a:pPr algn="just"/>
            <a:endParaRPr lang="en-US" sz="8800" b="1" dirty="0">
              <a:solidFill>
                <a:schemeClr val="bg1"/>
              </a:solidFill>
            </a:endParaRPr>
          </a:p>
          <a:p>
            <a:pPr algn="just"/>
            <a:r>
              <a:rPr lang="en-US" sz="8800" b="1" dirty="0">
                <a:solidFill>
                  <a:schemeClr val="bg1"/>
                </a:solidFill>
              </a:rPr>
              <a:t>Data Source : </a:t>
            </a:r>
            <a:r>
              <a:rPr lang="en-US" sz="8800" b="1" dirty="0">
                <a:solidFill>
                  <a:schemeClr val="bg1"/>
                </a:solidFill>
                <a:hlinkClick r:id="rId2">
                  <a:extLst>
                    <a:ext uri="{A12FA001-AC4F-418D-AE19-62706E023703}">
                      <ahyp:hlinkClr xmlns:ahyp="http://schemas.microsoft.com/office/drawing/2018/hyperlinkcolor" val="tx"/>
                    </a:ext>
                  </a:extLst>
                </a:hlinkClick>
              </a:rPr>
              <a:t>Kaggle</a:t>
            </a:r>
            <a:endParaRPr lang="en-US" sz="8800" b="1" dirty="0">
              <a:solidFill>
                <a:schemeClr val="bg1"/>
              </a:solidFill>
            </a:endParaRPr>
          </a:p>
          <a:p>
            <a:pPr algn="just"/>
            <a:endParaRPr lang="en-US" sz="8800" b="1" dirty="0">
              <a:solidFill>
                <a:schemeClr val="bg1"/>
              </a:solidFill>
            </a:endParaRPr>
          </a:p>
          <a:p>
            <a:pPr marL="0" indent="0" algn="just">
              <a:lnSpc>
                <a:spcPct val="150000"/>
              </a:lnSpc>
              <a:buNone/>
            </a:pPr>
            <a:r>
              <a:rPr lang="en-US" sz="8800" dirty="0">
                <a:solidFill>
                  <a:schemeClr val="bg1"/>
                </a:solidFill>
              </a:rPr>
              <a:t>.</a:t>
            </a:r>
          </a:p>
          <a:p>
            <a:pPr algn="just"/>
            <a:endParaRPr lang="en-US" sz="2000" dirty="0">
              <a:solidFill>
                <a:schemeClr val="bg1"/>
              </a:solidFill>
            </a:endParaRPr>
          </a:p>
          <a:p>
            <a:pPr algn="just"/>
            <a:endParaRPr lang="en-US" sz="20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25479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F964C1A-F495-3335-D1FE-768303E487DE}"/>
              </a:ext>
            </a:extLst>
          </p:cNvPr>
          <p:cNvSpPr>
            <a:spLocks noGrp="1"/>
          </p:cNvSpPr>
          <p:nvPr>
            <p:ph type="title"/>
          </p:nvPr>
        </p:nvSpPr>
        <p:spPr>
          <a:xfrm>
            <a:off x="1370009" y="466128"/>
            <a:ext cx="10018713" cy="600672"/>
          </a:xfrm>
        </p:spPr>
        <p:txBody>
          <a:bodyPr>
            <a:normAutofit/>
          </a:bodyPr>
          <a:lstStyle/>
          <a:p>
            <a:r>
              <a:rPr lang="en-US" sz="2800" dirty="0">
                <a:solidFill>
                  <a:schemeClr val="bg1"/>
                </a:solidFill>
                <a:latin typeface="Amasis MT Pro Black" panose="02040A04050005020304" pitchFamily="18" charset="0"/>
              </a:rPr>
              <a:t>QUESTION 1</a:t>
            </a:r>
          </a:p>
        </p:txBody>
      </p:sp>
      <p:sp>
        <p:nvSpPr>
          <p:cNvPr id="21" name="Content Placeholder 20">
            <a:extLst>
              <a:ext uri="{FF2B5EF4-FFF2-40B4-BE49-F238E27FC236}">
                <a16:creationId xmlns:a16="http://schemas.microsoft.com/office/drawing/2014/main" id="{E9146F20-68B0-C7A3-08B4-D02178FBE697}"/>
              </a:ext>
            </a:extLst>
          </p:cNvPr>
          <p:cNvSpPr>
            <a:spLocks noGrp="1"/>
          </p:cNvSpPr>
          <p:nvPr>
            <p:ph sz="half" idx="1"/>
          </p:nvPr>
        </p:nvSpPr>
        <p:spPr>
          <a:xfrm>
            <a:off x="192260" y="1295399"/>
            <a:ext cx="6011592" cy="4739641"/>
          </a:xfrm>
        </p:spPr>
        <p:txBody>
          <a:bodyPr>
            <a:normAutofit fontScale="92500" lnSpcReduction="20000"/>
          </a:bodyPr>
          <a:lstStyle/>
          <a:p>
            <a:pPr marL="0" indent="0" algn="just">
              <a:buNone/>
            </a:pPr>
            <a:endParaRPr lang="en-US" sz="2400" dirty="0">
              <a:solidFill>
                <a:schemeClr val="bg1"/>
              </a:solidFill>
              <a:latin typeface="Calibri" panose="020F0502020204030204" pitchFamily="34" charset="0"/>
              <a:cs typeface="Calibri" panose="020F0502020204030204" pitchFamily="34" charset="0"/>
            </a:endParaRPr>
          </a:p>
          <a:p>
            <a:pPr marL="0" indent="0" algn="just">
              <a:buNone/>
            </a:pPr>
            <a:endParaRPr lang="en-US" sz="2400" dirty="0">
              <a:solidFill>
                <a:schemeClr val="bg1"/>
              </a:solidFill>
              <a:latin typeface="Calibri" panose="020F0502020204030204" pitchFamily="34" charset="0"/>
              <a:cs typeface="Calibri" panose="020F0502020204030204" pitchFamily="34" charset="0"/>
            </a:endParaRPr>
          </a:p>
          <a:p>
            <a:pPr marL="0" indent="0" algn="just">
              <a:buNone/>
            </a:pPr>
            <a:r>
              <a:rPr lang="en-US" sz="2400" b="1" dirty="0">
                <a:solidFill>
                  <a:schemeClr val="bg1"/>
                </a:solidFill>
                <a:latin typeface="Calibri" panose="020F0502020204030204" pitchFamily="34" charset="0"/>
                <a:cs typeface="Calibri" panose="020F0502020204030204" pitchFamily="34" charset="0"/>
              </a:rPr>
              <a:t>What are the </a:t>
            </a:r>
            <a:r>
              <a:rPr lang="en-US" sz="24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Average scores in </a:t>
            </a:r>
            <a:r>
              <a:rPr lang="en-US" sz="24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all </a:t>
            </a:r>
            <a:r>
              <a:rPr lang="en-US" sz="24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tests taken for both male and female students?</a:t>
            </a:r>
          </a:p>
          <a:p>
            <a:pPr marL="0" indent="0" algn="just">
              <a:buNone/>
            </a:pPr>
            <a:endParaRPr lang="en-US" sz="2400" b="1" u="sng"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2400" b="1" u="sng"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ANSWER</a:t>
            </a:r>
          </a:p>
          <a:p>
            <a:pPr marL="0" marR="0" lvl="0" indent="0" algn="just">
              <a:lnSpc>
                <a:spcPct val="107000"/>
              </a:lnSpc>
              <a:spcBef>
                <a:spcPts val="0"/>
              </a:spcBef>
              <a:spcAft>
                <a:spcPts val="0"/>
              </a:spcAft>
              <a:buNone/>
            </a:pPr>
            <a:r>
              <a:rPr lang="en-US" sz="24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We have the female students performing better than the male students in reading and writing with an average score of 73 and 72 respectively.</a:t>
            </a:r>
          </a:p>
          <a:p>
            <a:pPr marL="342900" marR="0" lvl="0" indent="-342900" algn="just">
              <a:lnSpc>
                <a:spcPct val="107000"/>
              </a:lnSpc>
              <a:spcBef>
                <a:spcPts val="0"/>
              </a:spcBef>
              <a:spcAft>
                <a:spcPts val="0"/>
              </a:spcAft>
              <a:buFont typeface="Calibri" panose="020F0502020204030204" pitchFamily="34" charset="0"/>
              <a:buChar char="-"/>
            </a:pPr>
            <a:endParaRPr lang="en-US" sz="24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just">
              <a:lnSpc>
                <a:spcPct val="107000"/>
              </a:lnSpc>
              <a:spcBef>
                <a:spcPts val="0"/>
              </a:spcBef>
              <a:spcAft>
                <a:spcPts val="800"/>
              </a:spcAft>
              <a:buNone/>
            </a:pPr>
            <a:r>
              <a:rPr lang="en-US" sz="24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And the male students performing better than the female students in math with an average score of 69. </a:t>
            </a:r>
          </a:p>
          <a:p>
            <a:pPr marL="0" indent="0" algn="just">
              <a:buNone/>
            </a:pPr>
            <a:endParaRPr lang="en-US" sz="1800" kern="100" dirty="0">
              <a:solidFill>
                <a:schemeClr val="bg1"/>
              </a:solidFill>
              <a:effectLst/>
              <a:latin typeface="Amasis MT Pro Black" panose="02040A04050005020304" pitchFamily="18" charset="0"/>
              <a:ea typeface="Calibri" panose="020F0502020204030204" pitchFamily="34" charset="0"/>
              <a:cs typeface="Times New Roman" panose="02020603050405020304" pitchFamily="18" charset="0"/>
            </a:endParaRPr>
          </a:p>
          <a:p>
            <a:endParaRPr lang="en-US" dirty="0"/>
          </a:p>
          <a:p>
            <a:endParaRPr lang="en-US" dirty="0"/>
          </a:p>
          <a:p>
            <a:endParaRPr lang="en-US" dirty="0"/>
          </a:p>
        </p:txBody>
      </p:sp>
      <p:graphicFrame>
        <p:nvGraphicFramePr>
          <p:cNvPr id="14" name="Content Placeholder 13">
            <a:extLst>
              <a:ext uri="{FF2B5EF4-FFF2-40B4-BE49-F238E27FC236}">
                <a16:creationId xmlns:a16="http://schemas.microsoft.com/office/drawing/2014/main" id="{D6C2A249-B1DC-32A4-0EAE-ECB41B7FAEE5}"/>
              </a:ext>
            </a:extLst>
          </p:cNvPr>
          <p:cNvGraphicFramePr>
            <a:graphicFrameLocks noGrp="1"/>
          </p:cNvGraphicFramePr>
          <p:nvPr>
            <p:ph sz="half" idx="2"/>
          </p:nvPr>
        </p:nvGraphicFramePr>
        <p:xfrm>
          <a:off x="6607174" y="2667000"/>
          <a:ext cx="5392567" cy="3505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89829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F964C1A-F495-3335-D1FE-768303E487DE}"/>
              </a:ext>
            </a:extLst>
          </p:cNvPr>
          <p:cNvSpPr>
            <a:spLocks noGrp="1"/>
          </p:cNvSpPr>
          <p:nvPr>
            <p:ph type="title"/>
          </p:nvPr>
        </p:nvSpPr>
        <p:spPr>
          <a:xfrm>
            <a:off x="1370009" y="466128"/>
            <a:ext cx="10018713" cy="600672"/>
          </a:xfrm>
        </p:spPr>
        <p:txBody>
          <a:bodyPr>
            <a:normAutofit/>
          </a:bodyPr>
          <a:lstStyle/>
          <a:p>
            <a:r>
              <a:rPr lang="en-US" sz="2800" dirty="0">
                <a:solidFill>
                  <a:schemeClr val="bg1"/>
                </a:solidFill>
                <a:latin typeface="Amasis MT Pro Black" panose="02040A04050005020304" pitchFamily="18" charset="0"/>
              </a:rPr>
              <a:t>QUESTION 2</a:t>
            </a:r>
          </a:p>
        </p:txBody>
      </p:sp>
      <p:sp>
        <p:nvSpPr>
          <p:cNvPr id="21" name="Content Placeholder 20">
            <a:extLst>
              <a:ext uri="{FF2B5EF4-FFF2-40B4-BE49-F238E27FC236}">
                <a16:creationId xmlns:a16="http://schemas.microsoft.com/office/drawing/2014/main" id="{E9146F20-68B0-C7A3-08B4-D02178FBE697}"/>
              </a:ext>
            </a:extLst>
          </p:cNvPr>
          <p:cNvSpPr>
            <a:spLocks noGrp="1"/>
          </p:cNvSpPr>
          <p:nvPr>
            <p:ph sz="half" idx="1"/>
          </p:nvPr>
        </p:nvSpPr>
        <p:spPr>
          <a:xfrm>
            <a:off x="0" y="766464"/>
            <a:ext cx="11469858" cy="1729586"/>
          </a:xfrm>
        </p:spPr>
        <p:txBody>
          <a:bodyPr>
            <a:normAutofit fontScale="25000" lnSpcReduction="20000"/>
          </a:bodyPr>
          <a:lstStyle/>
          <a:p>
            <a:pPr marL="0" marR="0" lvl="0" indent="0">
              <a:lnSpc>
                <a:spcPct val="107000"/>
              </a:lnSpc>
              <a:spcBef>
                <a:spcPts val="0"/>
              </a:spcBef>
              <a:spcAft>
                <a:spcPts val="800"/>
              </a:spcAft>
              <a:buNone/>
            </a:pP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endParaRPr lang="en-US" b="1"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endParaRPr lang="en-US" sz="8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endParaRPr lang="en-US" sz="8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endParaRPr lang="en-US" sz="8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endParaRPr lang="en-US" sz="8800" b="1"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endParaRPr lang="en-US" sz="8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endParaRPr lang="en-US" sz="8800"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r>
              <a:rPr lang="en-US" sz="8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Does the parental degrees influence the performance of the students?</a:t>
            </a:r>
          </a:p>
          <a:p>
            <a:pPr marL="0" marR="0" lvl="0" indent="0">
              <a:lnSpc>
                <a:spcPct val="107000"/>
              </a:lnSpc>
              <a:spcBef>
                <a:spcPts val="0"/>
              </a:spcBef>
              <a:spcAft>
                <a:spcPts val="800"/>
              </a:spcAft>
              <a:buNone/>
            </a:pPr>
            <a:r>
              <a:rPr lang="en-US" sz="8800" b="1" u="sng"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ANSWER</a:t>
            </a:r>
          </a:p>
          <a:p>
            <a:pPr marL="0" indent="0" algn="just">
              <a:lnSpc>
                <a:spcPct val="107000"/>
              </a:lnSpc>
              <a:spcBef>
                <a:spcPts val="0"/>
              </a:spcBef>
              <a:spcAft>
                <a:spcPts val="800"/>
              </a:spcAft>
              <a:buNone/>
            </a:pPr>
            <a:r>
              <a:rPr lang="en-US" sz="8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Students whose parents are master’s, bachelor’s and associate degree holders performed better tha</a:t>
            </a:r>
            <a:r>
              <a:rPr lang="en-US" sz="8800"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n students whose parents are college and high school graduate.</a:t>
            </a:r>
          </a:p>
          <a:p>
            <a:pPr marL="0" indent="0" algn="just">
              <a:lnSpc>
                <a:spcPct val="107000"/>
              </a:lnSpc>
              <a:spcBef>
                <a:spcPts val="0"/>
              </a:spcBef>
              <a:spcAft>
                <a:spcPts val="800"/>
              </a:spcAft>
              <a:buNone/>
            </a:pPr>
            <a:r>
              <a:rPr lang="en-US" sz="8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Hence, from the chart below we can deduce that the parental level of education has an impact/influence on the student’s performance.</a:t>
            </a:r>
            <a:endParaRPr lang="en-US" sz="2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endParaRPr lang="en-US" b="1"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endParaRPr lang="en-US" b="1"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a:p>
            <a:endParaRPr lang="en-US" dirty="0"/>
          </a:p>
        </p:txBody>
      </p:sp>
      <p:graphicFrame>
        <p:nvGraphicFramePr>
          <p:cNvPr id="19" name="Chart 18">
            <a:extLst>
              <a:ext uri="{FF2B5EF4-FFF2-40B4-BE49-F238E27FC236}">
                <a16:creationId xmlns:a16="http://schemas.microsoft.com/office/drawing/2014/main" id="{CEEBBC88-1584-4A18-8E8A-889F38060848}"/>
              </a:ext>
            </a:extLst>
          </p:cNvPr>
          <p:cNvGraphicFramePr>
            <a:graphicFrameLocks/>
          </p:cNvGraphicFramePr>
          <p:nvPr>
            <p:extLst>
              <p:ext uri="{D42A27DB-BD31-4B8C-83A1-F6EECF244321}">
                <p14:modId xmlns:p14="http://schemas.microsoft.com/office/powerpoint/2010/main" val="3899550678"/>
              </p:ext>
            </p:extLst>
          </p:nvPr>
        </p:nvGraphicFramePr>
        <p:xfrm>
          <a:off x="115181" y="3565575"/>
          <a:ext cx="11961638" cy="32924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68891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F964C1A-F495-3335-D1FE-768303E487DE}"/>
              </a:ext>
            </a:extLst>
          </p:cNvPr>
          <p:cNvSpPr>
            <a:spLocks noGrp="1"/>
          </p:cNvSpPr>
          <p:nvPr>
            <p:ph type="title"/>
          </p:nvPr>
        </p:nvSpPr>
        <p:spPr>
          <a:xfrm>
            <a:off x="1370009" y="466128"/>
            <a:ext cx="10018713" cy="600672"/>
          </a:xfrm>
        </p:spPr>
        <p:txBody>
          <a:bodyPr>
            <a:normAutofit/>
          </a:bodyPr>
          <a:lstStyle/>
          <a:p>
            <a:r>
              <a:rPr lang="en-US" sz="2800" dirty="0">
                <a:solidFill>
                  <a:schemeClr val="bg1"/>
                </a:solidFill>
                <a:latin typeface="Amasis MT Pro Black" panose="02040A04050005020304" pitchFamily="18" charset="0"/>
              </a:rPr>
              <a:t>QUESTION 3</a:t>
            </a:r>
          </a:p>
        </p:txBody>
      </p:sp>
      <p:sp>
        <p:nvSpPr>
          <p:cNvPr id="21" name="Content Placeholder 20">
            <a:extLst>
              <a:ext uri="{FF2B5EF4-FFF2-40B4-BE49-F238E27FC236}">
                <a16:creationId xmlns:a16="http://schemas.microsoft.com/office/drawing/2014/main" id="{E9146F20-68B0-C7A3-08B4-D02178FBE697}"/>
              </a:ext>
            </a:extLst>
          </p:cNvPr>
          <p:cNvSpPr>
            <a:spLocks noGrp="1"/>
          </p:cNvSpPr>
          <p:nvPr>
            <p:ph sz="half" idx="1"/>
          </p:nvPr>
        </p:nvSpPr>
        <p:spPr>
          <a:xfrm>
            <a:off x="192260" y="1295399"/>
            <a:ext cx="4895056" cy="4739641"/>
          </a:xfrm>
        </p:spPr>
        <p:txBody>
          <a:bodyPr>
            <a:normAutofit fontScale="92500" lnSpcReduction="20000"/>
          </a:bodyPr>
          <a:lstStyle/>
          <a:p>
            <a:pPr marL="0" indent="0" algn="just">
              <a:buNone/>
            </a:pPr>
            <a:endParaRPr lang="en-US" sz="2200" b="1" dirty="0">
              <a:latin typeface="Calibri" panose="020F0502020204030204" pitchFamily="34" charset="0"/>
              <a:cs typeface="Calibri" panose="020F0502020204030204" pitchFamily="34" charset="0"/>
            </a:endParaRPr>
          </a:p>
          <a:p>
            <a:pPr marL="0" indent="0" algn="just">
              <a:buNone/>
            </a:pPr>
            <a:endParaRPr lang="en-US" sz="2400" b="1" dirty="0">
              <a:latin typeface="Calibri" panose="020F0502020204030204" pitchFamily="34" charset="0"/>
              <a:cs typeface="Calibri" panose="020F0502020204030204" pitchFamily="34" charset="0"/>
            </a:endParaRPr>
          </a:p>
          <a:p>
            <a:pPr marL="0" indent="0" algn="just">
              <a:buNone/>
            </a:pPr>
            <a:endParaRPr lang="en-US" sz="2400" b="1" dirty="0">
              <a:solidFill>
                <a:schemeClr val="bg1"/>
              </a:solidFill>
              <a:latin typeface="Calibri" panose="020F0502020204030204" pitchFamily="34" charset="0"/>
              <a:cs typeface="Calibri" panose="020F0502020204030204" pitchFamily="34" charset="0"/>
            </a:endParaRPr>
          </a:p>
          <a:p>
            <a:pPr marL="0" indent="0" algn="just">
              <a:buNone/>
            </a:pPr>
            <a:r>
              <a:rPr lang="en-US" sz="2400" b="1" dirty="0">
                <a:solidFill>
                  <a:schemeClr val="bg1"/>
                </a:solidFill>
                <a:latin typeface="Calibri" panose="020F0502020204030204" pitchFamily="34" charset="0"/>
                <a:cs typeface="Calibri" panose="020F0502020204030204" pitchFamily="34" charset="0"/>
              </a:rPr>
              <a:t>Which Ethnicity has the highest score?</a:t>
            </a:r>
          </a:p>
          <a:p>
            <a:pPr marL="0" indent="0" algn="just">
              <a:buNone/>
            </a:pPr>
            <a:endParaRPr lang="en-US" sz="2400" b="1" dirty="0">
              <a:solidFill>
                <a:schemeClr val="bg1"/>
              </a:solidFill>
              <a:latin typeface="Calibri" panose="020F0502020204030204" pitchFamily="34" charset="0"/>
              <a:cs typeface="Calibri" panose="020F0502020204030204" pitchFamily="34" charset="0"/>
            </a:endParaRPr>
          </a:p>
          <a:p>
            <a:pPr marL="0" indent="0" algn="just">
              <a:buNone/>
            </a:pPr>
            <a:r>
              <a:rPr lang="en-US" sz="2400" b="1" u="sng"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ANSWER</a:t>
            </a:r>
          </a:p>
          <a:p>
            <a:pPr marL="0" indent="0" algn="just">
              <a:buNone/>
            </a:pPr>
            <a:r>
              <a:rPr lang="en-US" sz="24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Group E is the ethnicity with </a:t>
            </a:r>
            <a:r>
              <a:rPr lang="en-US" sz="24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the highest average scores, having;</a:t>
            </a:r>
          </a:p>
          <a:p>
            <a:pPr marL="0" indent="0" algn="just">
              <a:buNone/>
            </a:pPr>
            <a:r>
              <a:rPr lang="en-US" sz="24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73 in Reading</a:t>
            </a:r>
          </a:p>
          <a:p>
            <a:pPr marL="0" indent="0" algn="just">
              <a:buNone/>
            </a:pPr>
            <a:r>
              <a:rPr lang="en-US" sz="24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74 in Math , and </a:t>
            </a:r>
          </a:p>
          <a:p>
            <a:pPr marL="0" indent="0" algn="just">
              <a:buNone/>
            </a:pPr>
            <a:r>
              <a:rPr lang="en-US" sz="24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71 in Writing.</a:t>
            </a:r>
            <a:endParaRPr lang="en-US" sz="24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1800" kern="100" dirty="0">
              <a:solidFill>
                <a:schemeClr val="bg1"/>
              </a:solidFill>
              <a:effectLst/>
              <a:latin typeface="Amasis MT Pro Black" panose="02040A04050005020304" pitchFamily="18" charset="0"/>
              <a:ea typeface="Calibri" panose="020F0502020204030204" pitchFamily="34" charset="0"/>
              <a:cs typeface="Times New Roman" panose="02020603050405020304" pitchFamily="18" charset="0"/>
            </a:endParaRPr>
          </a:p>
          <a:p>
            <a:endParaRPr lang="en-US" dirty="0"/>
          </a:p>
          <a:p>
            <a:endParaRPr lang="en-US" dirty="0"/>
          </a:p>
          <a:p>
            <a:endParaRPr lang="en-US" dirty="0"/>
          </a:p>
        </p:txBody>
      </p:sp>
      <p:sp>
        <p:nvSpPr>
          <p:cNvPr id="3" name="Content Placeholder 2">
            <a:extLst>
              <a:ext uri="{FF2B5EF4-FFF2-40B4-BE49-F238E27FC236}">
                <a16:creationId xmlns:a16="http://schemas.microsoft.com/office/drawing/2014/main" id="{B0491E65-ACA3-48D6-58BB-67F205CA90A8}"/>
              </a:ext>
            </a:extLst>
          </p:cNvPr>
          <p:cNvSpPr>
            <a:spLocks noGrp="1"/>
          </p:cNvSpPr>
          <p:nvPr>
            <p:ph sz="half" idx="2"/>
          </p:nvPr>
        </p:nvSpPr>
        <p:spPr/>
        <p:txBody>
          <a:bodyPr>
            <a:normAutofit fontScale="92500" lnSpcReduction="20000"/>
          </a:bodyPr>
          <a:lstStyle/>
          <a:p>
            <a:endParaRPr lang="en-US"/>
          </a:p>
        </p:txBody>
      </p:sp>
      <p:graphicFrame>
        <p:nvGraphicFramePr>
          <p:cNvPr id="6" name="Chart 5">
            <a:extLst>
              <a:ext uri="{FF2B5EF4-FFF2-40B4-BE49-F238E27FC236}">
                <a16:creationId xmlns:a16="http://schemas.microsoft.com/office/drawing/2014/main" id="{D1EF7EE6-6015-4110-A443-B8C1FF2E2C2E}"/>
              </a:ext>
            </a:extLst>
          </p:cNvPr>
          <p:cNvGraphicFramePr>
            <a:graphicFrameLocks/>
          </p:cNvGraphicFramePr>
          <p:nvPr>
            <p:extLst>
              <p:ext uri="{D42A27DB-BD31-4B8C-83A1-F6EECF244321}">
                <p14:modId xmlns:p14="http://schemas.microsoft.com/office/powerpoint/2010/main" val="1927512840"/>
              </p:ext>
            </p:extLst>
          </p:nvPr>
        </p:nvGraphicFramePr>
        <p:xfrm>
          <a:off x="5435397" y="2667000"/>
          <a:ext cx="6564343" cy="3124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89016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F964C1A-F495-3335-D1FE-768303E487DE}"/>
              </a:ext>
            </a:extLst>
          </p:cNvPr>
          <p:cNvSpPr>
            <a:spLocks noGrp="1"/>
          </p:cNvSpPr>
          <p:nvPr>
            <p:ph type="title"/>
          </p:nvPr>
        </p:nvSpPr>
        <p:spPr>
          <a:xfrm>
            <a:off x="1285603" y="268955"/>
            <a:ext cx="10018713" cy="600672"/>
          </a:xfrm>
        </p:spPr>
        <p:txBody>
          <a:bodyPr>
            <a:normAutofit/>
          </a:bodyPr>
          <a:lstStyle/>
          <a:p>
            <a:r>
              <a:rPr lang="en-US" sz="2800" dirty="0">
                <a:solidFill>
                  <a:schemeClr val="bg1"/>
                </a:solidFill>
                <a:latin typeface="Amasis MT Pro Black" panose="02040A04050005020304" pitchFamily="18" charset="0"/>
              </a:rPr>
              <a:t>QUESTION 4</a:t>
            </a:r>
          </a:p>
        </p:txBody>
      </p:sp>
      <p:sp>
        <p:nvSpPr>
          <p:cNvPr id="21" name="Content Placeholder 20">
            <a:extLst>
              <a:ext uri="{FF2B5EF4-FFF2-40B4-BE49-F238E27FC236}">
                <a16:creationId xmlns:a16="http://schemas.microsoft.com/office/drawing/2014/main" id="{E9146F20-68B0-C7A3-08B4-D02178FBE697}"/>
              </a:ext>
            </a:extLst>
          </p:cNvPr>
          <p:cNvSpPr>
            <a:spLocks noGrp="1"/>
          </p:cNvSpPr>
          <p:nvPr>
            <p:ph sz="half" idx="1"/>
          </p:nvPr>
        </p:nvSpPr>
        <p:spPr>
          <a:xfrm>
            <a:off x="147959" y="893841"/>
            <a:ext cx="9122650" cy="2018171"/>
          </a:xfrm>
        </p:spPr>
        <p:txBody>
          <a:bodyPr>
            <a:normAutofit/>
          </a:bodyPr>
          <a:lstStyle/>
          <a:p>
            <a:pPr marL="0" indent="0" algn="just">
              <a:buNone/>
            </a:pPr>
            <a:endParaRPr lang="en-US" sz="2200" b="1" dirty="0">
              <a:latin typeface="Calibri" panose="020F0502020204030204" pitchFamily="34" charset="0"/>
              <a:cs typeface="Calibri" panose="020F0502020204030204" pitchFamily="34" charset="0"/>
            </a:endParaRPr>
          </a:p>
          <a:p>
            <a:pPr marL="0" indent="0" algn="just">
              <a:buNone/>
            </a:pPr>
            <a:endParaRPr lang="en-US" sz="2200" b="1" dirty="0">
              <a:latin typeface="Calibri" panose="020F0502020204030204" pitchFamily="34" charset="0"/>
              <a:cs typeface="Calibri" panose="020F0502020204030204" pitchFamily="34" charset="0"/>
            </a:endParaRPr>
          </a:p>
          <a:p>
            <a:pPr marL="0" indent="0" algn="just">
              <a:buNone/>
            </a:pPr>
            <a:r>
              <a:rPr lang="en-US" sz="2200" b="1" dirty="0">
                <a:solidFill>
                  <a:schemeClr val="bg1"/>
                </a:solidFill>
                <a:latin typeface="Calibri" panose="020F0502020204030204" pitchFamily="34" charset="0"/>
                <a:cs typeface="Calibri" panose="020F0502020204030204" pitchFamily="34" charset="0"/>
              </a:rPr>
              <a:t>Does the participation of the students in the test preparation course affects their overall performance in the exam?</a:t>
            </a:r>
          </a:p>
          <a:p>
            <a:pPr marL="0" indent="0" algn="just">
              <a:buNone/>
            </a:pPr>
            <a:endParaRPr lang="en-US" sz="2200" b="1" kern="1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1800" kern="100" dirty="0">
              <a:solidFill>
                <a:schemeClr val="bg1"/>
              </a:solidFill>
              <a:effectLst/>
              <a:latin typeface="Amasis MT Pro Black" panose="02040A04050005020304" pitchFamily="18" charset="0"/>
              <a:ea typeface="Calibri" panose="020F0502020204030204" pitchFamily="34" charset="0"/>
              <a:cs typeface="Times New Roman" panose="02020603050405020304" pitchFamily="18" charset="0"/>
            </a:endParaRPr>
          </a:p>
          <a:p>
            <a:endParaRPr lang="en-US" dirty="0"/>
          </a:p>
          <a:p>
            <a:endParaRPr lang="en-US" dirty="0"/>
          </a:p>
          <a:p>
            <a:endParaRPr lang="en-US" dirty="0"/>
          </a:p>
        </p:txBody>
      </p:sp>
      <p:graphicFrame>
        <p:nvGraphicFramePr>
          <p:cNvPr id="2" name="Chart 1">
            <a:extLst>
              <a:ext uri="{FF2B5EF4-FFF2-40B4-BE49-F238E27FC236}">
                <a16:creationId xmlns:a16="http://schemas.microsoft.com/office/drawing/2014/main" id="{C3E6611C-12F1-4D57-845B-6EFDD4251A59}"/>
              </a:ext>
            </a:extLst>
          </p:cNvPr>
          <p:cNvGraphicFramePr>
            <a:graphicFrameLocks/>
          </p:cNvGraphicFramePr>
          <p:nvPr>
            <p:extLst>
              <p:ext uri="{D42A27DB-BD31-4B8C-83A1-F6EECF244321}">
                <p14:modId xmlns:p14="http://schemas.microsoft.com/office/powerpoint/2010/main" val="3259724529"/>
              </p:ext>
            </p:extLst>
          </p:nvPr>
        </p:nvGraphicFramePr>
        <p:xfrm>
          <a:off x="4726745" y="3563592"/>
          <a:ext cx="7465255" cy="3260187"/>
        </p:xfrm>
        <a:graphic>
          <a:graphicData uri="http://schemas.openxmlformats.org/drawingml/2006/chart">
            <c:chart xmlns:c="http://schemas.openxmlformats.org/drawingml/2006/chart" xmlns:r="http://schemas.openxmlformats.org/officeDocument/2006/relationships" r:id="rId2"/>
          </a:graphicData>
        </a:graphic>
      </p:graphicFrame>
      <p:sp>
        <p:nvSpPr>
          <p:cNvPr id="5" name="Content Placeholder 20">
            <a:extLst>
              <a:ext uri="{FF2B5EF4-FFF2-40B4-BE49-F238E27FC236}">
                <a16:creationId xmlns:a16="http://schemas.microsoft.com/office/drawing/2014/main" id="{7F4FF11D-1CDC-0CFF-D6CA-F75942104637}"/>
              </a:ext>
            </a:extLst>
          </p:cNvPr>
          <p:cNvSpPr txBox="1">
            <a:spLocks/>
          </p:cNvSpPr>
          <p:nvPr/>
        </p:nvSpPr>
        <p:spPr>
          <a:xfrm>
            <a:off x="147959" y="1483736"/>
            <a:ext cx="9582444" cy="2904979"/>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pPr marL="0" indent="0" algn="just">
              <a:buFont typeface="Arial"/>
              <a:buNone/>
            </a:pPr>
            <a:endParaRPr lang="en-US" sz="2200" b="1" dirty="0">
              <a:latin typeface="Calibri" panose="020F0502020204030204" pitchFamily="34" charset="0"/>
              <a:cs typeface="Calibri" panose="020F0502020204030204" pitchFamily="34" charset="0"/>
            </a:endParaRPr>
          </a:p>
          <a:p>
            <a:pPr marL="0" indent="0" algn="just">
              <a:buFont typeface="Arial"/>
              <a:buNone/>
            </a:pPr>
            <a:endParaRPr lang="en-US" sz="2200" b="1" u="sng" dirty="0">
              <a:latin typeface="Calibri" panose="020F0502020204030204" pitchFamily="34" charset="0"/>
              <a:cs typeface="Calibri" panose="020F0502020204030204" pitchFamily="34" charset="0"/>
            </a:endParaRPr>
          </a:p>
          <a:p>
            <a:pPr marL="0" indent="0" algn="just">
              <a:buFont typeface="Arial"/>
              <a:buNone/>
            </a:pPr>
            <a:r>
              <a:rPr lang="en-US" sz="2200" b="1" u="sng" kern="100" dirty="0">
                <a:solidFill>
                  <a:schemeClr val="bg1"/>
                </a:solidFill>
                <a:latin typeface="Calibri" panose="020F0502020204030204" pitchFamily="34" charset="0"/>
                <a:ea typeface="Calibri" panose="020F0502020204030204" pitchFamily="34" charset="0"/>
                <a:cs typeface="Calibri" panose="020F0502020204030204" pitchFamily="34" charset="0"/>
              </a:rPr>
              <a:t>ANSWER</a:t>
            </a:r>
          </a:p>
          <a:p>
            <a:pPr marL="0" indent="0" algn="just">
              <a:buFont typeface="Arial"/>
              <a:buNone/>
            </a:pPr>
            <a:r>
              <a:rPr lang="en-US" sz="22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The result of this chart shows that students who completed the test preparation course have higher scores compared to students who did not complete it</a:t>
            </a:r>
          </a:p>
          <a:p>
            <a:pPr marL="0" indent="0" algn="just">
              <a:buFont typeface="Arial"/>
              <a:buNone/>
            </a:pPr>
            <a:r>
              <a:rPr lang="en-US" sz="22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Hence, we could deduce that the students’ participation in the test preparation course affects their performance in the exam.</a:t>
            </a:r>
          </a:p>
          <a:p>
            <a:pPr marL="0" indent="0" algn="just">
              <a:buFont typeface="Arial"/>
              <a:buNone/>
            </a:pPr>
            <a:endParaRPr lang="en-US" kern="100" dirty="0">
              <a:solidFill>
                <a:schemeClr val="bg1"/>
              </a:solidFill>
              <a:latin typeface="Amasis MT Pro Black" panose="02040A04050005020304" pitchFamily="18" charset="0"/>
              <a:ea typeface="Calibri" panose="020F0502020204030204" pitchFamily="34" charset="0"/>
              <a:cs typeface="Times New Roman" panose="02020603050405020304" pitchFamily="18" charset="0"/>
            </a:endParaRPr>
          </a:p>
          <a:p>
            <a:endParaRPr lang="en-US" dirty="0"/>
          </a:p>
          <a:p>
            <a:endParaRPr lang="en-US" dirty="0"/>
          </a:p>
          <a:p>
            <a:endParaRPr lang="en-US" dirty="0"/>
          </a:p>
        </p:txBody>
      </p:sp>
    </p:spTree>
    <p:extLst>
      <p:ext uri="{BB962C8B-B14F-4D97-AF65-F5344CB8AC3E}">
        <p14:creationId xmlns:p14="http://schemas.microsoft.com/office/powerpoint/2010/main" val="634865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F964C1A-F495-3335-D1FE-768303E487DE}"/>
              </a:ext>
            </a:extLst>
          </p:cNvPr>
          <p:cNvSpPr>
            <a:spLocks noGrp="1"/>
          </p:cNvSpPr>
          <p:nvPr>
            <p:ph type="title"/>
          </p:nvPr>
        </p:nvSpPr>
        <p:spPr>
          <a:xfrm>
            <a:off x="1285603" y="268955"/>
            <a:ext cx="10018713" cy="600672"/>
          </a:xfrm>
        </p:spPr>
        <p:txBody>
          <a:bodyPr>
            <a:normAutofit/>
          </a:bodyPr>
          <a:lstStyle/>
          <a:p>
            <a:r>
              <a:rPr lang="en-US" sz="2800" dirty="0">
                <a:solidFill>
                  <a:schemeClr val="bg1"/>
                </a:solidFill>
                <a:latin typeface="Amasis MT Pro Black" panose="02040A04050005020304" pitchFamily="18" charset="0"/>
              </a:rPr>
              <a:t>QUESTION 5</a:t>
            </a:r>
          </a:p>
        </p:txBody>
      </p:sp>
      <p:sp>
        <p:nvSpPr>
          <p:cNvPr id="21" name="Content Placeholder 20">
            <a:extLst>
              <a:ext uri="{FF2B5EF4-FFF2-40B4-BE49-F238E27FC236}">
                <a16:creationId xmlns:a16="http://schemas.microsoft.com/office/drawing/2014/main" id="{E9146F20-68B0-C7A3-08B4-D02178FBE697}"/>
              </a:ext>
            </a:extLst>
          </p:cNvPr>
          <p:cNvSpPr>
            <a:spLocks noGrp="1"/>
          </p:cNvSpPr>
          <p:nvPr>
            <p:ph sz="half" idx="1"/>
          </p:nvPr>
        </p:nvSpPr>
        <p:spPr>
          <a:xfrm>
            <a:off x="331587" y="1204250"/>
            <a:ext cx="4895056" cy="1501728"/>
          </a:xfrm>
        </p:spPr>
        <p:txBody>
          <a:bodyPr>
            <a:normAutofit fontScale="85000" lnSpcReduction="20000"/>
          </a:bodyPr>
          <a:lstStyle/>
          <a:p>
            <a:pPr marL="0" indent="0" algn="just">
              <a:buNone/>
            </a:pPr>
            <a:endParaRPr lang="en-US" sz="2200" b="1" dirty="0">
              <a:latin typeface="Calibri" panose="020F0502020204030204" pitchFamily="34" charset="0"/>
              <a:cs typeface="Calibri" panose="020F0502020204030204" pitchFamily="34" charset="0"/>
            </a:endParaRPr>
          </a:p>
          <a:p>
            <a:pPr marL="0" indent="0" algn="just">
              <a:buNone/>
            </a:pPr>
            <a:endParaRPr lang="en-US" sz="2600" b="1" dirty="0">
              <a:latin typeface="Calibri" panose="020F0502020204030204" pitchFamily="34" charset="0"/>
              <a:cs typeface="Calibri" panose="020F0502020204030204" pitchFamily="34" charset="0"/>
            </a:endParaRPr>
          </a:p>
          <a:p>
            <a:pPr marL="0" indent="0" algn="just">
              <a:buNone/>
            </a:pPr>
            <a:r>
              <a:rPr lang="en-US" sz="2600" b="1" dirty="0">
                <a:solidFill>
                  <a:schemeClr val="bg1"/>
                </a:solidFill>
                <a:latin typeface="Calibri" panose="020F0502020204030204" pitchFamily="34" charset="0"/>
                <a:cs typeface="Calibri" panose="020F0502020204030204" pitchFamily="34" charset="0"/>
              </a:rPr>
              <a:t>What is the average percentage score of the exam taken by the students?</a:t>
            </a:r>
          </a:p>
          <a:p>
            <a:pPr marL="0" indent="0" algn="just">
              <a:buNone/>
            </a:pPr>
            <a:endParaRPr lang="en-US" sz="2600" b="1" kern="1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1800" kern="100" dirty="0">
              <a:solidFill>
                <a:schemeClr val="bg1"/>
              </a:solidFill>
              <a:effectLst/>
              <a:latin typeface="Amasis MT Pro Black" panose="02040A04050005020304" pitchFamily="18" charset="0"/>
              <a:ea typeface="Calibri" panose="020F0502020204030204" pitchFamily="34" charset="0"/>
              <a:cs typeface="Times New Roman" panose="02020603050405020304" pitchFamily="18" charset="0"/>
            </a:endParaRPr>
          </a:p>
          <a:p>
            <a:endParaRPr lang="en-US" dirty="0"/>
          </a:p>
          <a:p>
            <a:endParaRPr lang="en-US" dirty="0"/>
          </a:p>
          <a:p>
            <a:endParaRPr lang="en-US" dirty="0"/>
          </a:p>
        </p:txBody>
      </p:sp>
      <p:sp>
        <p:nvSpPr>
          <p:cNvPr id="5" name="Content Placeholder 20">
            <a:extLst>
              <a:ext uri="{FF2B5EF4-FFF2-40B4-BE49-F238E27FC236}">
                <a16:creationId xmlns:a16="http://schemas.microsoft.com/office/drawing/2014/main" id="{7F4FF11D-1CDC-0CFF-D6CA-F75942104637}"/>
              </a:ext>
            </a:extLst>
          </p:cNvPr>
          <p:cNvSpPr txBox="1">
            <a:spLocks/>
          </p:cNvSpPr>
          <p:nvPr/>
        </p:nvSpPr>
        <p:spPr>
          <a:xfrm>
            <a:off x="331587" y="2277073"/>
            <a:ext cx="6569612" cy="2546253"/>
          </a:xfrm>
          <a:prstGeom prst="rect">
            <a:avLst/>
          </a:prstGeom>
        </p:spPr>
        <p:txBody>
          <a:bodyPr vert="horz" lIns="91440" tIns="45720" rIns="91440" bIns="45720" rtlCol="0" anchor="ctr">
            <a:normAutofit fontScale="62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pPr marL="0" indent="0" algn="just">
              <a:buFont typeface="Arial"/>
              <a:buNone/>
            </a:pPr>
            <a:endParaRPr lang="en-US" sz="2200" b="1" dirty="0">
              <a:latin typeface="Calibri" panose="020F0502020204030204" pitchFamily="34" charset="0"/>
              <a:cs typeface="Calibri" panose="020F0502020204030204" pitchFamily="34" charset="0"/>
            </a:endParaRPr>
          </a:p>
          <a:p>
            <a:pPr marL="0" indent="0" algn="just">
              <a:buFont typeface="Arial"/>
              <a:buNone/>
            </a:pPr>
            <a:r>
              <a:rPr lang="en-US" sz="3500" b="1" u="sng" dirty="0">
                <a:solidFill>
                  <a:schemeClr val="bg1"/>
                </a:solidFill>
                <a:latin typeface="Calibri" panose="020F0502020204030204" pitchFamily="34" charset="0"/>
                <a:cs typeface="Calibri" panose="020F0502020204030204" pitchFamily="34" charset="0"/>
              </a:rPr>
              <a:t>ANSWER</a:t>
            </a:r>
          </a:p>
          <a:p>
            <a:pPr marL="0" indent="0" algn="just">
              <a:buFont typeface="Arial"/>
              <a:buNone/>
            </a:pPr>
            <a:r>
              <a:rPr lang="en-US" sz="35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The average percentage score of the exam taken by the students in Reading, Writing, and Math are 69%, 68%, 66% respectively</a:t>
            </a:r>
          </a:p>
          <a:p>
            <a:pPr marL="0" indent="0" algn="just">
              <a:buFont typeface="Arial"/>
              <a:buNone/>
            </a:pPr>
            <a:r>
              <a:rPr lang="en-US" sz="35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Overall, students performed better in Reading and Writing than they did in Math.</a:t>
            </a:r>
          </a:p>
          <a:p>
            <a:pPr marL="0" indent="0" algn="just">
              <a:buFont typeface="Arial"/>
              <a:buNone/>
            </a:pPr>
            <a:endParaRPr lang="en-US" kern="100" dirty="0">
              <a:solidFill>
                <a:schemeClr val="bg1"/>
              </a:solidFill>
              <a:latin typeface="Amasis MT Pro Black" panose="02040A04050005020304" pitchFamily="18" charset="0"/>
              <a:ea typeface="Calibri" panose="020F0502020204030204" pitchFamily="34" charset="0"/>
              <a:cs typeface="Times New Roman" panose="02020603050405020304" pitchFamily="18" charset="0"/>
            </a:endParaRPr>
          </a:p>
          <a:p>
            <a:endParaRPr lang="en-US" dirty="0"/>
          </a:p>
          <a:p>
            <a:endParaRPr lang="en-US" dirty="0"/>
          </a:p>
          <a:p>
            <a:endParaRPr lang="en-US" dirty="0"/>
          </a:p>
        </p:txBody>
      </p:sp>
      <p:graphicFrame>
        <p:nvGraphicFramePr>
          <p:cNvPr id="3" name="Chart 2">
            <a:extLst>
              <a:ext uri="{FF2B5EF4-FFF2-40B4-BE49-F238E27FC236}">
                <a16:creationId xmlns:a16="http://schemas.microsoft.com/office/drawing/2014/main" id="{89887CEB-390F-44A2-BD76-48EC618D4975}"/>
              </a:ext>
            </a:extLst>
          </p:cNvPr>
          <p:cNvGraphicFramePr>
            <a:graphicFrameLocks/>
          </p:cNvGraphicFramePr>
          <p:nvPr>
            <p:extLst>
              <p:ext uri="{D42A27DB-BD31-4B8C-83A1-F6EECF244321}">
                <p14:modId xmlns:p14="http://schemas.microsoft.com/office/powerpoint/2010/main" val="572312731"/>
              </p:ext>
            </p:extLst>
          </p:nvPr>
        </p:nvGraphicFramePr>
        <p:xfrm>
          <a:off x="8098036" y="4547255"/>
          <a:ext cx="2731126" cy="227193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8982F779-2FA0-4441-A57F-B913AAC959DC}"/>
              </a:ext>
            </a:extLst>
          </p:cNvPr>
          <p:cNvGraphicFramePr>
            <a:graphicFrameLocks/>
          </p:cNvGraphicFramePr>
          <p:nvPr>
            <p:extLst>
              <p:ext uri="{D42A27DB-BD31-4B8C-83A1-F6EECF244321}">
                <p14:modId xmlns:p14="http://schemas.microsoft.com/office/powerpoint/2010/main" val="3126020039"/>
              </p:ext>
            </p:extLst>
          </p:nvPr>
        </p:nvGraphicFramePr>
        <p:xfrm>
          <a:off x="656852" y="4481505"/>
          <a:ext cx="2731126" cy="22768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E759D14B-ADB1-42BF-90A1-B8A0869C0026}"/>
              </a:ext>
            </a:extLst>
          </p:cNvPr>
          <p:cNvGraphicFramePr>
            <a:graphicFrameLocks/>
          </p:cNvGraphicFramePr>
          <p:nvPr>
            <p:extLst>
              <p:ext uri="{D42A27DB-BD31-4B8C-83A1-F6EECF244321}">
                <p14:modId xmlns:p14="http://schemas.microsoft.com/office/powerpoint/2010/main" val="879776254"/>
              </p:ext>
            </p:extLst>
          </p:nvPr>
        </p:nvGraphicFramePr>
        <p:xfrm>
          <a:off x="4316806" y="4542330"/>
          <a:ext cx="2731126" cy="227685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456646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6CCD6D0C3057C448FB485B622A7F488" ma:contentTypeVersion="3" ma:contentTypeDescription="Create a new document." ma:contentTypeScope="" ma:versionID="072b80a5697341bc563c77504ba6b742">
  <xsd:schema xmlns:xsd="http://www.w3.org/2001/XMLSchema" xmlns:xs="http://www.w3.org/2001/XMLSchema" xmlns:p="http://schemas.microsoft.com/office/2006/metadata/properties" xmlns:ns3="55a2fff2-2073-4ccd-9cdd-df4be25cbdba" targetNamespace="http://schemas.microsoft.com/office/2006/metadata/properties" ma:root="true" ma:fieldsID="dec7d555ab7b2f3e6a10dd365a68bc78" ns3:_="">
    <xsd:import namespace="55a2fff2-2073-4ccd-9cdd-df4be25cbdba"/>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a2fff2-2073-4ccd-9cdd-df4be25cbd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EA9C6D-2360-4A55-B6F0-940B4A100CDA}">
  <ds:schemaRefs>
    <ds:schemaRef ds:uri="http://schemas.microsoft.com/sharepoint/v3/contenttype/forms"/>
  </ds:schemaRefs>
</ds:datastoreItem>
</file>

<file path=customXml/itemProps2.xml><?xml version="1.0" encoding="utf-8"?>
<ds:datastoreItem xmlns:ds="http://schemas.openxmlformats.org/officeDocument/2006/customXml" ds:itemID="{D89001CE-5C8C-459D-AF9A-051CA7EF315F}">
  <ds:schemaRefs>
    <ds:schemaRef ds:uri="http://schemas.openxmlformats.org/package/2006/metadata/core-properties"/>
    <ds:schemaRef ds:uri="http://purl.org/dc/elements/1.1/"/>
    <ds:schemaRef ds:uri="http://purl.org/dc/terms/"/>
    <ds:schemaRef ds:uri="http://schemas.microsoft.com/office/2006/documentManagement/types"/>
    <ds:schemaRef ds:uri="55a2fff2-2073-4ccd-9cdd-df4be25cbdba"/>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5B96D1D9-4228-4693-8605-6769F1BCEE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5a2fff2-2073-4ccd-9cdd-df4be25cbd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TM03457491[[fn=Metropolitan]]</Template>
  <TotalTime>4179</TotalTime>
  <Words>1601</Words>
  <Application>Microsoft Office PowerPoint</Application>
  <PresentationFormat>Widescreen</PresentationFormat>
  <Paragraphs>304</Paragraphs>
  <Slides>20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Amasis MT Pro Black</vt:lpstr>
      <vt:lpstr>Arial</vt:lpstr>
      <vt:lpstr>Calibri</vt:lpstr>
      <vt:lpstr>Corbel</vt:lpstr>
      <vt:lpstr>Wingdings</vt:lpstr>
      <vt:lpstr>Parallax</vt:lpstr>
      <vt:lpstr>STUDENTS’ EXAM PERFORMANCE REPORT</vt:lpstr>
      <vt:lpstr>PowerPoint Presentation</vt:lpstr>
      <vt:lpstr>INTRODUCTION</vt:lpstr>
      <vt:lpstr>PROJECT DETAILS</vt:lpstr>
      <vt:lpstr>QUESTION 1</vt:lpstr>
      <vt:lpstr>QUESTION 2</vt:lpstr>
      <vt:lpstr>QUESTION 3</vt:lpstr>
      <vt:lpstr>QUESTION 4</vt:lpstr>
      <vt:lpstr>QUESTION 5</vt:lpstr>
      <vt:lpstr>QUESTION 6</vt:lpstr>
      <vt:lpstr>QUESTION 7</vt:lpstr>
      <vt:lpstr>PowerPoint Presentation</vt:lpstr>
      <vt:lpstr>INSIGHTS AND RECOMMENDATIONS</vt:lpstr>
      <vt:lpstr>INSIGHTS AND RECOMMENDATIONS</vt:lpstr>
      <vt:lpstr>INSIGHTS AND RECOMMENDATIONS</vt:lpstr>
      <vt:lpstr>INSIGHTS AND RECOMMENDATIONS</vt:lpstr>
      <vt:lpstr>INSIGHTS AND RECOMMENDATIONS</vt:lpstr>
      <vt:lpstr>INSIGHTS AND RECOMMENDATIONS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Rachael Henry</dc:creator>
  <cp:lastModifiedBy>Olaitan Suru</cp:lastModifiedBy>
  <cp:revision>35</cp:revision>
  <dcterms:created xsi:type="dcterms:W3CDTF">2023-11-17T15:44:41Z</dcterms:created>
  <dcterms:modified xsi:type="dcterms:W3CDTF">2024-01-12T15:21:03Z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2023-11-19T18:00:12Z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4d02e56e-2d7a-4cde-ac96-5b2a8a5c4868</vt:lpwstr>
  </property>
  <property fmtid="{D5CDD505-2E9C-101B-9397-08002B2CF9AE}" pid="7" name="MSIP_Label_defa4170-0d19-0005-0004-bc88714345d2_ActionId">
    <vt:lpwstr>b1f4eb9b-00f3-47a1-b51d-d96f9aa4553a</vt:lpwstr>
  </property>
  <property fmtid="{D5CDD505-2E9C-101B-9397-08002B2CF9AE}" pid="8" name="MSIP_Label_defa4170-0d19-0005-0004-bc88714345d2_ContentBits">
    <vt:lpwstr>0</vt:lpwstr>
  </property>
  <property fmtid="{D5CDD505-2E9C-101B-9397-08002B2CF9AE}" pid="9" name="ContentTypeId">
    <vt:lpwstr>0x010100D6CCD6D0C3057C448FB485B622A7F488</vt:lpwstr>
  </property>
</Properties>
</file>