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chemeClr val="tx1"/>
                </a:solidFill>
              </a:rPr>
              <a:t>response rates to single-agent PD-1/PD-L1 inhibition</a:t>
            </a:r>
          </a:p>
        </c:rich>
      </c:tx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0.1007812438003664"/>
          <c:w val="0.96562499999999996"/>
          <c:h val="0.8377228200219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Melanoma</c:v>
                </c:pt>
                <c:pt idx="1">
                  <c:v>NSCLC</c:v>
                </c:pt>
                <c:pt idx="2">
                  <c:v>RCC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</c:v>
                </c:pt>
                <c:pt idx="1">
                  <c:v>0.25</c:v>
                </c:pt>
                <c:pt idx="2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52-4F2E-8C67-640DF21DDA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070257904"/>
        <c:axId val="1070256240"/>
      </c:barChart>
      <c:catAx>
        <c:axId val="10702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256240"/>
        <c:crosses val="autoZero"/>
        <c:auto val="1"/>
        <c:lblAlgn val="ctr"/>
        <c:lblOffset val="100"/>
        <c:noMultiLvlLbl val="0"/>
      </c:catAx>
      <c:valAx>
        <c:axId val="1070256240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25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7F8F-FD0C-4A83-9FFC-490E1E6E25F0}" type="doc">
      <dgm:prSet loTypeId="urn:microsoft.com/office/officeart/2005/8/layout/radial3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45997540-2898-455D-A767-5B5C94F52D55}">
      <dgm:prSet phldrT="[텍스트]" custT="1"/>
      <dgm:spPr>
        <a:solidFill>
          <a:schemeClr val="accent2">
            <a:lumMod val="60000"/>
            <a:lumOff val="40000"/>
            <a:alpha val="50000"/>
          </a:schemeClr>
        </a:solidFill>
      </dgm:spPr>
      <dgm:t>
        <a:bodyPr/>
        <a:lstStyle/>
        <a:p>
          <a:pPr latinLnBrk="1"/>
          <a:r>
            <a:rPr lang="en-US" altLang="ko-KR" sz="2400" dirty="0" smtClean="0"/>
            <a:t>All SNP, INDEL</a:t>
          </a:r>
        </a:p>
        <a:p>
          <a:pPr latinLnBrk="1"/>
          <a:r>
            <a:rPr lang="en-US" altLang="ko-KR" sz="2400" dirty="0" smtClean="0"/>
            <a:t>in coding region</a:t>
          </a:r>
          <a:endParaRPr lang="ko-KR" altLang="en-US" sz="2400" dirty="0"/>
        </a:p>
      </dgm:t>
    </dgm:pt>
    <dgm:pt modelId="{5F22F019-FCD6-4E57-8137-D9E2BB9CFA6F}" type="parTrans" cxnId="{FC3ECA85-82EA-4DA6-8C48-FB407E0859FB}">
      <dgm:prSet/>
      <dgm:spPr/>
      <dgm:t>
        <a:bodyPr/>
        <a:lstStyle/>
        <a:p>
          <a:pPr latinLnBrk="1"/>
          <a:endParaRPr lang="ko-KR" altLang="en-US"/>
        </a:p>
      </dgm:t>
    </dgm:pt>
    <dgm:pt modelId="{23D36C38-B3AB-4765-955A-C70E72EF8552}" type="sibTrans" cxnId="{FC3ECA85-82EA-4DA6-8C48-FB407E0859FB}">
      <dgm:prSet/>
      <dgm:spPr/>
      <dgm:t>
        <a:bodyPr/>
        <a:lstStyle/>
        <a:p>
          <a:pPr latinLnBrk="1"/>
          <a:endParaRPr lang="ko-KR" altLang="en-US"/>
        </a:p>
      </dgm:t>
    </dgm:pt>
    <dgm:pt modelId="{8A516D9B-935E-4097-BB73-7C026C64C466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somatic alteration in COSMIC</a:t>
          </a:r>
          <a:endParaRPr lang="ko-KR" altLang="en-US" dirty="0"/>
        </a:p>
      </dgm:t>
    </dgm:pt>
    <dgm:pt modelId="{E0865252-3802-4F11-938B-F00B4B7B5314}" type="parTrans" cxnId="{F4472EEA-194E-4001-B0D9-5F692A822988}">
      <dgm:prSet/>
      <dgm:spPr/>
      <dgm:t>
        <a:bodyPr/>
        <a:lstStyle/>
        <a:p>
          <a:pPr latinLnBrk="1"/>
          <a:endParaRPr lang="ko-KR" altLang="en-US"/>
        </a:p>
      </dgm:t>
    </dgm:pt>
    <dgm:pt modelId="{D4EA8F50-56E7-493E-8DA2-87D9B034EE9C}" type="sibTrans" cxnId="{F4472EEA-194E-4001-B0D9-5F692A822988}">
      <dgm:prSet/>
      <dgm:spPr/>
      <dgm:t>
        <a:bodyPr/>
        <a:lstStyle/>
        <a:p>
          <a:pPr latinLnBrk="1"/>
          <a:endParaRPr lang="ko-KR" altLang="en-US"/>
        </a:p>
      </dgm:t>
    </dgm:pt>
    <dgm:pt modelId="{ED876093-93DA-40B7-8957-71D2EAFC0700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truncation in tumor suppressor gene</a:t>
          </a:r>
          <a:endParaRPr lang="ko-KR" altLang="en-US" dirty="0"/>
        </a:p>
      </dgm:t>
    </dgm:pt>
    <dgm:pt modelId="{EF322866-7494-4713-83BD-04701FF0FB7B}" type="parTrans" cxnId="{2A7CF781-3406-4003-871C-6D2B48A58F6E}">
      <dgm:prSet/>
      <dgm:spPr/>
      <dgm:t>
        <a:bodyPr/>
        <a:lstStyle/>
        <a:p>
          <a:pPr latinLnBrk="1"/>
          <a:endParaRPr lang="ko-KR" altLang="en-US"/>
        </a:p>
      </dgm:t>
    </dgm:pt>
    <dgm:pt modelId="{A63F1260-D9C1-400F-8611-798E3D6F9507}" type="sibTrans" cxnId="{2A7CF781-3406-4003-871C-6D2B48A58F6E}">
      <dgm:prSet/>
      <dgm:spPr/>
      <dgm:t>
        <a:bodyPr/>
        <a:lstStyle/>
        <a:p>
          <a:pPr latinLnBrk="1"/>
          <a:endParaRPr lang="ko-KR" altLang="en-US"/>
        </a:p>
      </dgm:t>
    </dgm:pt>
    <dgm:pt modelId="{70924EAF-FA58-4A55-8A56-22349BB8F1F1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predicted as germline</a:t>
          </a:r>
        </a:p>
        <a:p>
          <a:pPr latinLnBrk="1"/>
          <a:r>
            <a:rPr lang="en-US" altLang="ko-KR" dirty="0" smtClean="0"/>
            <a:t>by SGZ algorithm</a:t>
          </a:r>
          <a:endParaRPr lang="ko-KR" altLang="en-US" dirty="0"/>
        </a:p>
      </dgm:t>
    </dgm:pt>
    <dgm:pt modelId="{880DF62C-4BB8-455B-89AC-56B2DE6A42C6}" type="parTrans" cxnId="{2B6DB2AA-B740-4014-854B-B6169845D835}">
      <dgm:prSet/>
      <dgm:spPr/>
      <dgm:t>
        <a:bodyPr/>
        <a:lstStyle/>
        <a:p>
          <a:pPr latinLnBrk="1"/>
          <a:endParaRPr lang="ko-KR" altLang="en-US"/>
        </a:p>
      </dgm:t>
    </dgm:pt>
    <dgm:pt modelId="{311D4259-2C24-4B34-A56A-0C0DFC54CFA3}" type="sibTrans" cxnId="{2B6DB2AA-B740-4014-854B-B6169845D835}">
      <dgm:prSet/>
      <dgm:spPr/>
      <dgm:t>
        <a:bodyPr/>
        <a:lstStyle/>
        <a:p>
          <a:pPr latinLnBrk="1"/>
          <a:endParaRPr lang="ko-KR" altLang="en-US"/>
        </a:p>
      </dgm:t>
    </dgm:pt>
    <dgm:pt modelId="{88E35A28-E735-471A-94CC-B86E7D6A8C2F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recurrently predicted as germline</a:t>
          </a:r>
        </a:p>
        <a:p>
          <a:pPr latinLnBrk="1"/>
          <a:r>
            <a:rPr lang="en-US" altLang="ko-KR" dirty="0" smtClean="0"/>
            <a:t>previously in the cohort</a:t>
          </a:r>
          <a:endParaRPr lang="ko-KR" altLang="en-US" dirty="0"/>
        </a:p>
      </dgm:t>
    </dgm:pt>
    <dgm:pt modelId="{3F73100B-9113-4A09-B5DE-C2CE42EC47F7}" type="parTrans" cxnId="{DBCC28D9-DDD4-4BCD-B993-C2BF698BB0C1}">
      <dgm:prSet/>
      <dgm:spPr/>
      <dgm:t>
        <a:bodyPr/>
        <a:lstStyle/>
        <a:p>
          <a:pPr latinLnBrk="1"/>
          <a:endParaRPr lang="ko-KR" altLang="en-US"/>
        </a:p>
      </dgm:t>
    </dgm:pt>
    <dgm:pt modelId="{F59CF70C-514E-4BF8-8B63-414216923578}" type="sibTrans" cxnId="{DBCC28D9-DDD4-4BCD-B993-C2BF698BB0C1}">
      <dgm:prSet/>
      <dgm:spPr/>
      <dgm:t>
        <a:bodyPr/>
        <a:lstStyle/>
        <a:p>
          <a:pPr latinLnBrk="1"/>
          <a:endParaRPr lang="ko-KR" altLang="en-US"/>
        </a:p>
      </dgm:t>
    </dgm:pt>
    <dgm:pt modelId="{17C011A7-05B1-4453-B2CB-91705AEC0267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known germline in </a:t>
          </a:r>
          <a:r>
            <a:rPr lang="en-US" altLang="ko-KR" dirty="0" err="1" smtClean="0"/>
            <a:t>dbSNP</a:t>
          </a:r>
          <a:endParaRPr lang="ko-KR" altLang="en-US" dirty="0"/>
        </a:p>
      </dgm:t>
    </dgm:pt>
    <dgm:pt modelId="{67D094F0-6197-4A9D-96A3-00D30D95DA89}" type="parTrans" cxnId="{A42E32B8-B30D-4D99-A6D6-1BF091B4D175}">
      <dgm:prSet/>
      <dgm:spPr/>
      <dgm:t>
        <a:bodyPr/>
        <a:lstStyle/>
        <a:p>
          <a:pPr latinLnBrk="1"/>
          <a:endParaRPr lang="ko-KR" altLang="en-US"/>
        </a:p>
      </dgm:t>
    </dgm:pt>
    <dgm:pt modelId="{5C13F2A3-E694-4F76-9AC0-26DA3389154D}" type="sibTrans" cxnId="{A42E32B8-B30D-4D99-A6D6-1BF091B4D175}">
      <dgm:prSet/>
      <dgm:spPr/>
      <dgm:t>
        <a:bodyPr/>
        <a:lstStyle/>
        <a:p>
          <a:pPr latinLnBrk="1"/>
          <a:endParaRPr lang="ko-KR" altLang="en-US"/>
        </a:p>
      </dgm:t>
    </dgm:pt>
    <dgm:pt modelId="{604A6D68-9A05-4D71-A3A0-A8F72361F660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known germline with 2&gt;= counts in </a:t>
          </a:r>
          <a:r>
            <a:rPr lang="en-US" altLang="ko-KR" dirty="0" err="1" smtClean="0"/>
            <a:t>ExAC</a:t>
          </a:r>
          <a:endParaRPr lang="ko-KR" altLang="en-US" dirty="0"/>
        </a:p>
      </dgm:t>
    </dgm:pt>
    <dgm:pt modelId="{EAD6A9B0-39AC-4514-8B3D-336168041439}" type="parTrans" cxnId="{04E500EB-2262-4BDF-A4BF-592BD81D18DC}">
      <dgm:prSet/>
      <dgm:spPr/>
      <dgm:t>
        <a:bodyPr/>
        <a:lstStyle/>
        <a:p>
          <a:pPr latinLnBrk="1"/>
          <a:endParaRPr lang="ko-KR" altLang="en-US"/>
        </a:p>
      </dgm:t>
    </dgm:pt>
    <dgm:pt modelId="{F3B05AB7-3E4D-4427-AA5A-53036CD41762}" type="sibTrans" cxnId="{04E500EB-2262-4BDF-A4BF-592BD81D18DC}">
      <dgm:prSet/>
      <dgm:spPr/>
      <dgm:t>
        <a:bodyPr/>
        <a:lstStyle/>
        <a:p>
          <a:pPr latinLnBrk="1"/>
          <a:endParaRPr lang="ko-KR" altLang="en-US"/>
        </a:p>
      </dgm:t>
    </dgm:pt>
    <dgm:pt modelId="{52F3009C-6DAA-4905-B13F-143CA202F837}" type="pres">
      <dgm:prSet presAssocID="{B6B37F8F-FD0C-4A83-9FFC-490E1E6E25F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333658-2B5D-40EF-A9D9-7CA95C1D9F6C}" type="pres">
      <dgm:prSet presAssocID="{B6B37F8F-FD0C-4A83-9FFC-490E1E6E25F0}" presName="radial" presStyleCnt="0">
        <dgm:presLayoutVars>
          <dgm:animLvl val="ctr"/>
        </dgm:presLayoutVars>
      </dgm:prSet>
      <dgm:spPr/>
    </dgm:pt>
    <dgm:pt modelId="{1CA9E6C3-6802-4A3C-A116-CD980FE4690C}" type="pres">
      <dgm:prSet presAssocID="{45997540-2898-455D-A767-5B5C94F52D55}" presName="centerShape" presStyleLbl="venn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0BA23161-14AD-47A0-92DF-C7DD731C4DF7}" type="pres">
      <dgm:prSet presAssocID="{8A516D9B-935E-4097-BB73-7C026C64C466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7CEAD0D-8BA9-48DD-9739-413BFDF998BF}" type="pres">
      <dgm:prSet presAssocID="{ED876093-93DA-40B7-8957-71D2EAFC0700}" presName="node" presStyleLbl="vennNode1" presStyleIdx="2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88BC32-561E-40C3-8977-36B4C8C61CE8}" type="pres">
      <dgm:prSet presAssocID="{70924EAF-FA58-4A55-8A56-22349BB8F1F1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F11ADFD-DB68-4586-B431-9DECF45EFE99}" type="pres">
      <dgm:prSet presAssocID="{88E35A28-E735-471A-94CC-B86E7D6A8C2F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C93D95-829C-4DBF-8D05-CD5E6CE7D37A}" type="pres">
      <dgm:prSet presAssocID="{17C011A7-05B1-4453-B2CB-91705AEC0267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655743D-17B6-4F21-AB44-EDCC93F8094D}" type="pres">
      <dgm:prSet presAssocID="{604A6D68-9A05-4D71-A3A0-A8F72361F660}" presName="node" presStyleLbl="vennNode1" presStyleIdx="6" presStyleCnt="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4E500EB-2262-4BDF-A4BF-592BD81D18DC}" srcId="{45997540-2898-455D-A767-5B5C94F52D55}" destId="{604A6D68-9A05-4D71-A3A0-A8F72361F660}" srcOrd="5" destOrd="0" parTransId="{EAD6A9B0-39AC-4514-8B3D-336168041439}" sibTransId="{F3B05AB7-3E4D-4427-AA5A-53036CD41762}"/>
    <dgm:cxn modelId="{99EDCE85-918F-43F9-861D-928038306041}" type="presOf" srcId="{17C011A7-05B1-4453-B2CB-91705AEC0267}" destId="{61C93D95-829C-4DBF-8D05-CD5E6CE7D37A}" srcOrd="0" destOrd="0" presId="urn:microsoft.com/office/officeart/2005/8/layout/radial3"/>
    <dgm:cxn modelId="{114BC264-3D79-48E7-B10C-72EFEB0BBA18}" type="presOf" srcId="{70924EAF-FA58-4A55-8A56-22349BB8F1F1}" destId="{6D88BC32-561E-40C3-8977-36B4C8C61CE8}" srcOrd="0" destOrd="0" presId="urn:microsoft.com/office/officeart/2005/8/layout/radial3"/>
    <dgm:cxn modelId="{0B988B98-190F-4330-8AA3-4A51C2756BFC}" type="presOf" srcId="{8A516D9B-935E-4097-BB73-7C026C64C466}" destId="{0BA23161-14AD-47A0-92DF-C7DD731C4DF7}" srcOrd="0" destOrd="0" presId="urn:microsoft.com/office/officeart/2005/8/layout/radial3"/>
    <dgm:cxn modelId="{2A7CF781-3406-4003-871C-6D2B48A58F6E}" srcId="{45997540-2898-455D-A767-5B5C94F52D55}" destId="{ED876093-93DA-40B7-8957-71D2EAFC0700}" srcOrd="1" destOrd="0" parTransId="{EF322866-7494-4713-83BD-04701FF0FB7B}" sibTransId="{A63F1260-D9C1-400F-8611-798E3D6F9507}"/>
    <dgm:cxn modelId="{14C708D0-49DA-41A7-B665-0B123CB8DCD1}" type="presOf" srcId="{604A6D68-9A05-4D71-A3A0-A8F72361F660}" destId="{7655743D-17B6-4F21-AB44-EDCC93F8094D}" srcOrd="0" destOrd="0" presId="urn:microsoft.com/office/officeart/2005/8/layout/radial3"/>
    <dgm:cxn modelId="{940D9293-A552-4073-8533-A8C35F851829}" type="presOf" srcId="{88E35A28-E735-471A-94CC-B86E7D6A8C2F}" destId="{BF11ADFD-DB68-4586-B431-9DECF45EFE99}" srcOrd="0" destOrd="0" presId="urn:microsoft.com/office/officeart/2005/8/layout/radial3"/>
    <dgm:cxn modelId="{DBCC28D9-DDD4-4BCD-B993-C2BF698BB0C1}" srcId="{45997540-2898-455D-A767-5B5C94F52D55}" destId="{88E35A28-E735-471A-94CC-B86E7D6A8C2F}" srcOrd="3" destOrd="0" parTransId="{3F73100B-9113-4A09-B5DE-C2CE42EC47F7}" sibTransId="{F59CF70C-514E-4BF8-8B63-414216923578}"/>
    <dgm:cxn modelId="{F4472EEA-194E-4001-B0D9-5F692A822988}" srcId="{45997540-2898-455D-A767-5B5C94F52D55}" destId="{8A516D9B-935E-4097-BB73-7C026C64C466}" srcOrd="0" destOrd="0" parTransId="{E0865252-3802-4F11-938B-F00B4B7B5314}" sibTransId="{D4EA8F50-56E7-493E-8DA2-87D9B034EE9C}"/>
    <dgm:cxn modelId="{FC3ECA85-82EA-4DA6-8C48-FB407E0859FB}" srcId="{B6B37F8F-FD0C-4A83-9FFC-490E1E6E25F0}" destId="{45997540-2898-455D-A767-5B5C94F52D55}" srcOrd="0" destOrd="0" parTransId="{5F22F019-FCD6-4E57-8137-D9E2BB9CFA6F}" sibTransId="{23D36C38-B3AB-4765-955A-C70E72EF8552}"/>
    <dgm:cxn modelId="{0A8C6382-FFE3-44B1-9927-F2A2E056D326}" type="presOf" srcId="{B6B37F8F-FD0C-4A83-9FFC-490E1E6E25F0}" destId="{52F3009C-6DAA-4905-B13F-143CA202F837}" srcOrd="0" destOrd="0" presId="urn:microsoft.com/office/officeart/2005/8/layout/radial3"/>
    <dgm:cxn modelId="{A42E32B8-B30D-4D99-A6D6-1BF091B4D175}" srcId="{45997540-2898-455D-A767-5B5C94F52D55}" destId="{17C011A7-05B1-4453-B2CB-91705AEC0267}" srcOrd="4" destOrd="0" parTransId="{67D094F0-6197-4A9D-96A3-00D30D95DA89}" sibTransId="{5C13F2A3-E694-4F76-9AC0-26DA3389154D}"/>
    <dgm:cxn modelId="{2B6DB2AA-B740-4014-854B-B6169845D835}" srcId="{45997540-2898-455D-A767-5B5C94F52D55}" destId="{70924EAF-FA58-4A55-8A56-22349BB8F1F1}" srcOrd="2" destOrd="0" parTransId="{880DF62C-4BB8-455B-89AC-56B2DE6A42C6}" sibTransId="{311D4259-2C24-4B34-A56A-0C0DFC54CFA3}"/>
    <dgm:cxn modelId="{9474AE73-F453-4321-8439-330E86613957}" type="presOf" srcId="{45997540-2898-455D-A767-5B5C94F52D55}" destId="{1CA9E6C3-6802-4A3C-A116-CD980FE4690C}" srcOrd="0" destOrd="0" presId="urn:microsoft.com/office/officeart/2005/8/layout/radial3"/>
    <dgm:cxn modelId="{A4C58868-240F-4D05-95FE-D7B246FF88DF}" type="presOf" srcId="{ED876093-93DA-40B7-8957-71D2EAFC0700}" destId="{D7CEAD0D-8BA9-48DD-9739-413BFDF998BF}" srcOrd="0" destOrd="0" presId="urn:microsoft.com/office/officeart/2005/8/layout/radial3"/>
    <dgm:cxn modelId="{9C669020-4F15-4E7C-A217-5386E62E0063}" type="presParOf" srcId="{52F3009C-6DAA-4905-B13F-143CA202F837}" destId="{62333658-2B5D-40EF-A9D9-7CA95C1D9F6C}" srcOrd="0" destOrd="0" presId="urn:microsoft.com/office/officeart/2005/8/layout/radial3"/>
    <dgm:cxn modelId="{633BE22D-2BCF-4454-826D-96F7681DB962}" type="presParOf" srcId="{62333658-2B5D-40EF-A9D9-7CA95C1D9F6C}" destId="{1CA9E6C3-6802-4A3C-A116-CD980FE4690C}" srcOrd="0" destOrd="0" presId="urn:microsoft.com/office/officeart/2005/8/layout/radial3"/>
    <dgm:cxn modelId="{E350757D-D649-4B30-8C52-386A2B5896C0}" type="presParOf" srcId="{62333658-2B5D-40EF-A9D9-7CA95C1D9F6C}" destId="{0BA23161-14AD-47A0-92DF-C7DD731C4DF7}" srcOrd="1" destOrd="0" presId="urn:microsoft.com/office/officeart/2005/8/layout/radial3"/>
    <dgm:cxn modelId="{FB510645-D4CB-41C3-B3EA-4F4D6939905F}" type="presParOf" srcId="{62333658-2B5D-40EF-A9D9-7CA95C1D9F6C}" destId="{D7CEAD0D-8BA9-48DD-9739-413BFDF998BF}" srcOrd="2" destOrd="0" presId="urn:microsoft.com/office/officeart/2005/8/layout/radial3"/>
    <dgm:cxn modelId="{0B0733B3-9596-4E34-812E-5F8B2A3BA5B6}" type="presParOf" srcId="{62333658-2B5D-40EF-A9D9-7CA95C1D9F6C}" destId="{6D88BC32-561E-40C3-8977-36B4C8C61CE8}" srcOrd="3" destOrd="0" presId="urn:microsoft.com/office/officeart/2005/8/layout/radial3"/>
    <dgm:cxn modelId="{48BBF372-A63B-4157-8D8F-72FDEF9303FE}" type="presParOf" srcId="{62333658-2B5D-40EF-A9D9-7CA95C1D9F6C}" destId="{BF11ADFD-DB68-4586-B431-9DECF45EFE99}" srcOrd="4" destOrd="0" presId="urn:microsoft.com/office/officeart/2005/8/layout/radial3"/>
    <dgm:cxn modelId="{F131CF67-1F8A-49B2-8D00-70115EBAF116}" type="presParOf" srcId="{62333658-2B5D-40EF-A9D9-7CA95C1D9F6C}" destId="{61C93D95-829C-4DBF-8D05-CD5E6CE7D37A}" srcOrd="5" destOrd="0" presId="urn:microsoft.com/office/officeart/2005/8/layout/radial3"/>
    <dgm:cxn modelId="{0333A44F-07C8-456B-A9AB-1DDB554BC88B}" type="presParOf" srcId="{62333658-2B5D-40EF-A9D9-7CA95C1D9F6C}" destId="{7655743D-17B6-4F21-AB44-EDCC93F8094D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9E6C3-6802-4A3C-A116-CD980FE4690C}">
      <dsp:nvSpPr>
        <dsp:cNvPr id="0" name=""/>
        <dsp:cNvSpPr/>
      </dsp:nvSpPr>
      <dsp:spPr>
        <a:xfrm>
          <a:off x="2561166" y="1206500"/>
          <a:ext cx="3005666" cy="3005666"/>
        </a:xfrm>
        <a:prstGeom prst="ellipse">
          <a:avLst/>
        </a:prstGeom>
        <a:solidFill>
          <a:schemeClr val="accent2">
            <a:lumMod val="60000"/>
            <a:lumOff val="40000"/>
            <a:alpha val="5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All SNP, INDEL</a:t>
          </a:r>
        </a:p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400" kern="1200" dirty="0" smtClean="0"/>
            <a:t>in coding region</a:t>
          </a:r>
          <a:endParaRPr lang="ko-KR" altLang="en-US" sz="2400" kern="1200" dirty="0"/>
        </a:p>
      </dsp:txBody>
      <dsp:txXfrm>
        <a:off x="3001336" y="1646670"/>
        <a:ext cx="2125326" cy="2125326"/>
      </dsp:txXfrm>
    </dsp:sp>
    <dsp:sp modelId="{0BA23161-14AD-47A0-92DF-C7DD731C4DF7}">
      <dsp:nvSpPr>
        <dsp:cNvPr id="0" name=""/>
        <dsp:cNvSpPr/>
      </dsp:nvSpPr>
      <dsp:spPr>
        <a:xfrm>
          <a:off x="3312583" y="536"/>
          <a:ext cx="1502833" cy="1502833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somatic alteration in COSMIC</a:t>
          </a:r>
          <a:endParaRPr lang="ko-KR" altLang="en-US" sz="1300" kern="1200" dirty="0"/>
        </a:p>
      </dsp:txBody>
      <dsp:txXfrm>
        <a:off x="3532668" y="220621"/>
        <a:ext cx="1062663" cy="1062663"/>
      </dsp:txXfrm>
    </dsp:sp>
    <dsp:sp modelId="{D7CEAD0D-8BA9-48DD-9739-413BFDF998BF}">
      <dsp:nvSpPr>
        <dsp:cNvPr id="0" name=""/>
        <dsp:cNvSpPr/>
      </dsp:nvSpPr>
      <dsp:spPr>
        <a:xfrm>
          <a:off x="5007724" y="979226"/>
          <a:ext cx="1502833" cy="1502833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truncation in tumor suppressor gene</a:t>
          </a:r>
          <a:endParaRPr lang="ko-KR" altLang="en-US" sz="1300" kern="1200" dirty="0"/>
        </a:p>
      </dsp:txBody>
      <dsp:txXfrm>
        <a:off x="5227809" y="1199311"/>
        <a:ext cx="1062663" cy="1062663"/>
      </dsp:txXfrm>
    </dsp:sp>
    <dsp:sp modelId="{6D88BC32-561E-40C3-8977-36B4C8C61CE8}">
      <dsp:nvSpPr>
        <dsp:cNvPr id="0" name=""/>
        <dsp:cNvSpPr/>
      </dsp:nvSpPr>
      <dsp:spPr>
        <a:xfrm>
          <a:off x="5007724" y="2936606"/>
          <a:ext cx="1502833" cy="150283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predicted as germline</a:t>
          </a: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by SGZ algorithm</a:t>
          </a:r>
          <a:endParaRPr lang="ko-KR" altLang="en-US" sz="1300" kern="1200" dirty="0"/>
        </a:p>
      </dsp:txBody>
      <dsp:txXfrm>
        <a:off x="5227809" y="3156691"/>
        <a:ext cx="1062663" cy="1062663"/>
      </dsp:txXfrm>
    </dsp:sp>
    <dsp:sp modelId="{BF11ADFD-DB68-4586-B431-9DECF45EFE99}">
      <dsp:nvSpPr>
        <dsp:cNvPr id="0" name=""/>
        <dsp:cNvSpPr/>
      </dsp:nvSpPr>
      <dsp:spPr>
        <a:xfrm>
          <a:off x="3312583" y="3915297"/>
          <a:ext cx="1502833" cy="150283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recurrently predicted as germline</a:t>
          </a:r>
        </a:p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previously in the cohort</a:t>
          </a:r>
          <a:endParaRPr lang="ko-KR" altLang="en-US" sz="1300" kern="1200" dirty="0"/>
        </a:p>
      </dsp:txBody>
      <dsp:txXfrm>
        <a:off x="3532668" y="4135382"/>
        <a:ext cx="1062663" cy="1062663"/>
      </dsp:txXfrm>
    </dsp:sp>
    <dsp:sp modelId="{61C93D95-829C-4DBF-8D05-CD5E6CE7D37A}">
      <dsp:nvSpPr>
        <dsp:cNvPr id="0" name=""/>
        <dsp:cNvSpPr/>
      </dsp:nvSpPr>
      <dsp:spPr>
        <a:xfrm>
          <a:off x="1617442" y="2936606"/>
          <a:ext cx="1502833" cy="150283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known germline in </a:t>
          </a:r>
          <a:r>
            <a:rPr lang="en-US" altLang="ko-KR" sz="1300" kern="1200" dirty="0" err="1" smtClean="0"/>
            <a:t>dbSNP</a:t>
          </a:r>
          <a:endParaRPr lang="ko-KR" altLang="en-US" sz="1300" kern="1200" dirty="0"/>
        </a:p>
      </dsp:txBody>
      <dsp:txXfrm>
        <a:off x="1837527" y="3156691"/>
        <a:ext cx="1062663" cy="1062663"/>
      </dsp:txXfrm>
    </dsp:sp>
    <dsp:sp modelId="{7655743D-17B6-4F21-AB44-EDCC93F8094D}">
      <dsp:nvSpPr>
        <dsp:cNvPr id="0" name=""/>
        <dsp:cNvSpPr/>
      </dsp:nvSpPr>
      <dsp:spPr>
        <a:xfrm>
          <a:off x="1617442" y="979226"/>
          <a:ext cx="1502833" cy="1502833"/>
        </a:xfrm>
        <a:prstGeom prst="ellipse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300" kern="1200" dirty="0" smtClean="0"/>
            <a:t>known germline with 2&gt;= counts in </a:t>
          </a:r>
          <a:r>
            <a:rPr lang="en-US" altLang="ko-KR" sz="1300" kern="1200" dirty="0" err="1" smtClean="0"/>
            <a:t>ExAC</a:t>
          </a:r>
          <a:endParaRPr lang="ko-KR" altLang="en-US" sz="1300" kern="1200" dirty="0"/>
        </a:p>
      </dsp:txBody>
      <dsp:txXfrm>
        <a:off x="1837527" y="1199311"/>
        <a:ext cx="1062663" cy="1062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8676-5A26-4F13-A096-FF194976CC2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8E4BF-68C3-41DB-A68D-311FE9DBE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인터넷이 필요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E4BF-68C3-41DB-A68D-311FE9DBE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우리도 해보면 </a:t>
            </a:r>
            <a:r>
              <a:rPr lang="ko-KR" altLang="en-US" dirty="0" err="1" smtClean="0"/>
              <a:t>좋을듯</a:t>
            </a:r>
            <a:r>
              <a:rPr lang="ko-KR" altLang="en-US" dirty="0" smtClean="0"/>
              <a:t> 합니다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E4BF-68C3-41DB-A68D-311FE9DBE3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noise components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E4BF-68C3-41DB-A68D-311FE9DBE3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63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8E4BF-68C3-41DB-A68D-311FE9DBE3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1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5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0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9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F17F3-959A-4EE1-B64C-F76DF7CCC502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0E86-2984-4792-BC54-0101FF5A4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vFbb4B0QFg?rel=0&amp;showinfo=0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30342" y="1918869"/>
            <a:ext cx="3798917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TMB Paper Review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2018/05/08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altLang="ko-KR" dirty="0" err="1" smtClean="0"/>
              <a:t>Kijin</a:t>
            </a:r>
            <a:r>
              <a:rPr lang="en-US" altLang="ko-KR" dirty="0" smtClean="0"/>
              <a:t> Kim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2" y="1654234"/>
            <a:ext cx="7089849" cy="3391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5595234" y="529045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2017/04 Published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9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5" r="52064" b="43379"/>
          <a:stretch/>
        </p:blipFill>
        <p:spPr>
          <a:xfrm>
            <a:off x="2631232" y="829260"/>
            <a:ext cx="6662058" cy="53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latin typeface="+mn-lt"/>
                <a:ea typeface="+mn-ea"/>
                <a:cs typeface="+mn-cs"/>
              </a:rPr>
              <a:t>Downsampling</a:t>
            </a:r>
            <a:r>
              <a:rPr lang="en-US" sz="3600" b="1" dirty="0" smtClean="0">
                <a:latin typeface="+mn-lt"/>
                <a:ea typeface="+mn-ea"/>
                <a:cs typeface="+mn-cs"/>
              </a:rPr>
              <a:t> simulation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027321" y="1778922"/>
            <a:ext cx="10487654" cy="2934393"/>
            <a:chOff x="1027321" y="2202871"/>
            <a:chExt cx="10487654" cy="29343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192"/>
            <a:stretch/>
          </p:blipFill>
          <p:spPr>
            <a:xfrm>
              <a:off x="1083338" y="2202871"/>
              <a:ext cx="9837854" cy="2934393"/>
            </a:xfrm>
            <a:prstGeom prst="rect">
              <a:avLst/>
            </a:prstGeom>
          </p:spPr>
        </p:pic>
        <p:cxnSp>
          <p:nvCxnSpPr>
            <p:cNvPr id="7" name="직선 화살표 연결선 6"/>
            <p:cNvCxnSpPr/>
            <p:nvPr/>
          </p:nvCxnSpPr>
          <p:spPr>
            <a:xfrm flipH="1">
              <a:off x="2011680" y="3516284"/>
              <a:ext cx="174567" cy="299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1704109" y="4472247"/>
              <a:ext cx="307571" cy="266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H="1">
              <a:off x="2310938" y="3682538"/>
              <a:ext cx="432262" cy="57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44683" y="3211713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90% CI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7321" y="4829487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10% CI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07009" y="3447126"/>
              <a:ext cx="7457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Median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83077" y="2867754"/>
              <a:ext cx="2090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(100 mutations per Mbps)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45046" y="2867754"/>
              <a:ext cx="19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(20 mutations per Mbps)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515645" y="2867754"/>
              <a:ext cx="1999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(10 mutations per Mbps)</a:t>
              </a:r>
              <a:endParaRPr lang="en-US" sz="1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94712" y="5722157"/>
            <a:ext cx="800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Sampling 1000 times for each TMB (binomial distribution) and sequencing amounts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/>
              <p:cNvSpPr/>
              <p:nvPr/>
            </p:nvSpPr>
            <p:spPr>
              <a:xfrm>
                <a:off x="6866853" y="1114721"/>
                <a:ext cx="5058244" cy="57528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Percent deviation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0" dirty="0" smtClean="0"/>
                          <m:t>simulated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− 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expected</m:t>
                        </m:r>
                        <m:r>
                          <m:rPr>
                            <m:nor/>
                          </m:rPr>
                          <a:rPr lang="en-US" b="1" dirty="0" smtClean="0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i="0" dirty="0" smtClean="0"/>
                          <m:t>expected</m:t>
                        </m:r>
                        <m:r>
                          <m:rPr>
                            <m:nor/>
                          </m:rPr>
                          <a:rPr lang="en-US" b="1" dirty="0" smtClean="0"/>
                          <m:t> </m:t>
                        </m:r>
                      </m:den>
                    </m:f>
                  </m:oMath>
                </a14:m>
                <a:r>
                  <a:rPr lang="en-US" b="1" dirty="0" smtClean="0"/>
                  <a:t> x 100</a:t>
                </a:r>
                <a:endParaRPr lang="en-US" b="1" dirty="0"/>
              </a:p>
            </p:txBody>
          </p:sp>
        </mc:Choice>
        <mc:Fallback xmlns="">
          <p:sp>
            <p:nvSpPr>
              <p:cNvPr id="20" name="직사각형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53" y="1114721"/>
                <a:ext cx="5058244" cy="575286"/>
              </a:xfrm>
              <a:prstGeom prst="rect">
                <a:avLst/>
              </a:prstGeom>
              <a:blipFill>
                <a:blip r:embed="rId3"/>
                <a:stretch>
                  <a:fillRect l="-8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48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TCGA data analysis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en-US" dirty="0" smtClean="0"/>
                  <a:t>WES profiles from 8917 cancer specimens</a:t>
                </a:r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en-US" dirty="0" smtClean="0"/>
                  <a:t>Calculate TMB from 315 gene set (1.1 Mb of coding genome)</a:t>
                </a:r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r>
                  <a:rPr lang="en-US" dirty="0" smtClean="0"/>
                  <a:t>Highly correlated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= 0.98)</a:t>
                </a:r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endParaRPr lang="en-US" dirty="0" smtClean="0"/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endParaRPr lang="en-US" dirty="0" smtClean="0"/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endParaRPr lang="en-US" dirty="0"/>
              </a:p>
              <a:p>
                <a:pPr>
                  <a:lnSpc>
                    <a:spcPct val="150000"/>
                  </a:lnSpc>
                  <a:buFont typeface="Calibri" panose="020F0502020204030204" pitchFamily="34" charset="0"/>
                  <a:buChar char="‒"/>
                </a:pPr>
                <a:endParaRPr lang="en-US" dirty="0"/>
              </a:p>
            </p:txBody>
          </p:sp>
        </mc:Choice>
        <mc:Fallback xmlns="">
          <p:sp>
            <p:nvSpPr>
              <p:cNvPr id="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CGP TMB analysis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/>
              <a:t>U</a:t>
            </a:r>
            <a:r>
              <a:rPr lang="en-US" dirty="0" smtClean="0"/>
              <a:t>sed </a:t>
            </a:r>
            <a:r>
              <a:rPr lang="en-US" dirty="0" err="1"/>
              <a:t>FoundationOne</a:t>
            </a:r>
            <a:r>
              <a:rPr lang="en-US" dirty="0"/>
              <a:t> </a:t>
            </a:r>
            <a:r>
              <a:rPr lang="en-US" dirty="0" err="1"/>
              <a:t>CDx</a:t>
            </a:r>
            <a:r>
              <a:rPr lang="en-US" dirty="0" smtClean="0"/>
              <a:t>™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Used 92,439 samples (</a:t>
            </a:r>
            <a:r>
              <a:rPr lang="en-US" dirty="0" smtClean="0">
                <a:solidFill>
                  <a:srgbClr val="FF0000"/>
                </a:solidFill>
              </a:rPr>
              <a:t>only tumor</a:t>
            </a:r>
            <a:r>
              <a:rPr lang="en-US" dirty="0" smtClean="0"/>
              <a:t>) which has &gt;300x exon coverage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541 distinct cancer types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Median : 3.6 mutations/Mb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TMB increase with aging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541" y="3349870"/>
            <a:ext cx="4742469" cy="33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r="4092"/>
          <a:stretch/>
        </p:blipFill>
        <p:spPr>
          <a:xfrm>
            <a:off x="3358341" y="0"/>
            <a:ext cx="4971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4480" y="615142"/>
            <a:ext cx="901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 indications with greater than 5% of specimens showing high TMB (&gt;20 mutations/Mb)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0439"/>
              </p:ext>
            </p:extLst>
          </p:nvPr>
        </p:nvGraphicFramePr>
        <p:xfrm>
          <a:off x="2168352" y="1437063"/>
          <a:ext cx="7848483" cy="4996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2374">
                  <a:extLst>
                    <a:ext uri="{9D8B030D-6E8A-4147-A177-3AD203B41FA5}">
                      <a16:colId xmlns:a16="http://schemas.microsoft.com/office/drawing/2014/main" val="3093939435"/>
                    </a:ext>
                  </a:extLst>
                </a:gridCol>
                <a:gridCol w="1394298">
                  <a:extLst>
                    <a:ext uri="{9D8B030D-6E8A-4147-A177-3AD203B41FA5}">
                      <a16:colId xmlns:a16="http://schemas.microsoft.com/office/drawing/2014/main" val="1046042950"/>
                    </a:ext>
                  </a:extLst>
                </a:gridCol>
                <a:gridCol w="1151811">
                  <a:extLst>
                    <a:ext uri="{9D8B030D-6E8A-4147-A177-3AD203B41FA5}">
                      <a16:colId xmlns:a16="http://schemas.microsoft.com/office/drawing/2014/main" val="1957453477"/>
                    </a:ext>
                  </a:extLst>
                </a:gridCol>
              </a:tblGrid>
              <a:tr h="2498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Disease 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Specimen count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Median TMB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901596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skin</a:t>
                      </a:r>
                      <a:r>
                        <a:rPr lang="en-US" sz="1200" u="none" strike="noStrike" dirty="0">
                          <a:effectLst/>
                        </a:rPr>
                        <a:t> basal cell 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47.3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514084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skin</a:t>
                      </a:r>
                      <a:r>
                        <a:rPr lang="en-US" sz="1200" u="none" strike="noStrike" dirty="0">
                          <a:effectLst/>
                        </a:rPr>
                        <a:t> squamous cell carcinoma (</a:t>
                      </a:r>
                      <a:r>
                        <a:rPr lang="en-US" sz="1200" u="none" strike="noStrike" dirty="0" err="1">
                          <a:effectLst/>
                        </a:rPr>
                        <a:t>scc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072667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skin</a:t>
                      </a:r>
                      <a:r>
                        <a:rPr lang="en-US" sz="1200" u="none" strike="noStrike" dirty="0">
                          <a:effectLst/>
                        </a:rPr>
                        <a:t> melanoma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2172487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unknown primary </a:t>
                      </a:r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melanoma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0669968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en-US" sz="1200" u="none" strike="noStrike" dirty="0">
                          <a:effectLst/>
                        </a:rPr>
                        <a:t> large cell 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6783434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lymph node lymphoma diffuse large b cell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457771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en-US" sz="1200" u="none" strike="noStrike" dirty="0">
                          <a:effectLst/>
                        </a:rPr>
                        <a:t> large cell neuroendocrine 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29242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en-US" sz="1200" u="none" strike="noStrike" dirty="0">
                          <a:effectLst/>
                        </a:rPr>
                        <a:t> small cell undifferentiated 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0970009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en-US" sz="1200" u="none" strike="noStrike" dirty="0">
                          <a:effectLst/>
                        </a:rPr>
                        <a:t> squamous cell carcinoma (</a:t>
                      </a:r>
                      <a:r>
                        <a:rPr lang="en-US" sz="1200" u="none" strike="noStrike" dirty="0" err="1">
                          <a:effectLst/>
                        </a:rPr>
                        <a:t>scc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2109094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it-IT" sz="1200" u="none" strike="noStrike" dirty="0">
                          <a:effectLst/>
                        </a:rPr>
                        <a:t> non-small cell lung carcinoma (nos)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2636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588939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bladder</a:t>
                      </a:r>
                      <a:r>
                        <a:rPr lang="en-US" sz="1200" u="none" strike="noStrike" dirty="0">
                          <a:effectLst/>
                        </a:rPr>
                        <a:t> carcinoma (</a:t>
                      </a:r>
                      <a:r>
                        <a:rPr lang="en-US" sz="1200" u="none" strike="noStrike" dirty="0" err="1">
                          <a:effectLst/>
                        </a:rPr>
                        <a:t>nos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0756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 primary squamous cell carcinoma (scc)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5455573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 err="1">
                          <a:effectLst/>
                        </a:rPr>
                        <a:t>sarcomatoid</a:t>
                      </a:r>
                      <a:r>
                        <a:rPr lang="en-US" sz="1200" u="none" strike="noStrike" dirty="0">
                          <a:effectLst/>
                        </a:rPr>
                        <a:t> 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8192516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 primary urothelial carcinoma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343479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bladder</a:t>
                      </a:r>
                      <a:r>
                        <a:rPr lang="en-US" sz="1200" u="none" strike="noStrike" dirty="0">
                          <a:effectLst/>
                        </a:rPr>
                        <a:t> urothelial (transitional cell) 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680396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head and neck melanoma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11017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lung</a:t>
                      </a:r>
                      <a:r>
                        <a:rPr lang="en-US" sz="1200" u="none" strike="noStrike" dirty="0">
                          <a:effectLst/>
                        </a:rPr>
                        <a:t> adenocarcinoma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11855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9133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lymph node lymphoma b-cell (nos)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2867195"/>
                  </a:ext>
                </a:extLst>
              </a:tr>
              <a:tr h="2498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unknown primary undifferentiated small cell carcinoma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6.3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462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3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TMB and MSI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31" y="1427992"/>
            <a:ext cx="4400239" cy="48233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967" y="175846"/>
            <a:ext cx="6613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145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TMB increase-associated genes and mutations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8502162" y="2672862"/>
                <a:ext cx="2277208" cy="227720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TMB</m:t>
                          </m:r>
                          <m:r>
                            <m:rPr>
                              <m:nor/>
                            </m:rPr>
                            <a:rPr lang="en-US" sz="3200" b="0" i="0" dirty="0" smtClean="0"/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162" y="2672862"/>
                <a:ext cx="2277208" cy="22772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/>
          <p:cNvSpPr/>
          <p:nvPr/>
        </p:nvSpPr>
        <p:spPr>
          <a:xfrm>
            <a:off x="1987062" y="1497257"/>
            <a:ext cx="76493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gene1</a:t>
            </a:r>
          </a:p>
        </p:txBody>
      </p:sp>
      <p:sp>
        <p:nvSpPr>
          <p:cNvPr id="8" name="타원 7"/>
          <p:cNvSpPr/>
          <p:nvPr/>
        </p:nvSpPr>
        <p:spPr>
          <a:xfrm>
            <a:off x="1987062" y="2440355"/>
            <a:ext cx="76493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gene2</a:t>
            </a:r>
            <a:endParaRPr lang="en-US" sz="1100" dirty="0"/>
          </a:p>
        </p:txBody>
      </p:sp>
      <p:sp>
        <p:nvSpPr>
          <p:cNvPr id="9" name="타원 8"/>
          <p:cNvSpPr/>
          <p:nvPr/>
        </p:nvSpPr>
        <p:spPr>
          <a:xfrm>
            <a:off x="1987062" y="3383453"/>
            <a:ext cx="76493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gene3</a:t>
            </a:r>
            <a:endParaRPr lang="en-US" sz="1100" dirty="0"/>
          </a:p>
        </p:txBody>
      </p:sp>
      <p:sp>
        <p:nvSpPr>
          <p:cNvPr id="10" name="타원 9"/>
          <p:cNvSpPr/>
          <p:nvPr/>
        </p:nvSpPr>
        <p:spPr>
          <a:xfrm>
            <a:off x="1987062" y="4326551"/>
            <a:ext cx="764930" cy="7649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gene4</a:t>
            </a:r>
            <a:endParaRPr 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2154015" y="5339989"/>
            <a:ext cx="677108" cy="251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4645270" y="2262187"/>
            <a:ext cx="1450730" cy="850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34607" y="4970713"/>
            <a:ext cx="677108" cy="2510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4" name="직사각형 13"/>
          <p:cNvSpPr/>
          <p:nvPr/>
        </p:nvSpPr>
        <p:spPr>
          <a:xfrm>
            <a:off x="4645270" y="3765918"/>
            <a:ext cx="1450730" cy="850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2</a:t>
            </a:r>
            <a:endParaRPr lang="en-US" dirty="0"/>
          </a:p>
        </p:txBody>
      </p:sp>
      <p:sp>
        <p:nvSpPr>
          <p:cNvPr id="15" name="타원 14"/>
          <p:cNvSpPr/>
          <p:nvPr/>
        </p:nvSpPr>
        <p:spPr>
          <a:xfrm>
            <a:off x="1943102" y="5722454"/>
            <a:ext cx="845400" cy="845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gene n</a:t>
            </a:r>
            <a:endParaRPr 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4583725" y="5465504"/>
            <a:ext cx="1570892" cy="8502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 m ( &lt; n)</a:t>
            </a:r>
            <a:endParaRPr 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954215" y="2048607"/>
            <a:ext cx="1406770" cy="48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831123" y="2262187"/>
            <a:ext cx="1591408" cy="166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1992" y="2262187"/>
            <a:ext cx="1547446" cy="332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1455" y="1932524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0.7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41455" y="2583942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0.11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441455" y="3642189"/>
            <a:ext cx="590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0.05</a:t>
            </a:r>
            <a:endParaRPr lang="en-US" sz="1600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304085" y="2822820"/>
            <a:ext cx="2066192" cy="56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365631" y="4148383"/>
            <a:ext cx="1890346" cy="4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318262" y="1557395"/>
            <a:ext cx="474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 loading </a:t>
            </a:r>
            <a:r>
              <a:rPr lang="en-US" dirty="0" smtClean="0"/>
              <a:t>(</a:t>
            </a:r>
            <a:r>
              <a:rPr lang="en-US" altLang="ko-KR" dirty="0" smtClean="0"/>
              <a:t>meaningful variable as it increase)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110396"/>
            <a:ext cx="5908452" cy="46247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95" y="1939986"/>
            <a:ext cx="5225798" cy="29655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91608" y="1371302"/>
            <a:ext cx="2426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(MSH2, MSH6, MLH1, PMS2)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68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38200" y="145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PMS2 promoter region mutation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77" y="2534442"/>
            <a:ext cx="5967030" cy="2551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623" y="2248975"/>
            <a:ext cx="3211015" cy="312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7" y="546320"/>
            <a:ext cx="7189139" cy="3596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2569311" y="2178195"/>
            <a:ext cx="1152641" cy="166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60" y="2883159"/>
            <a:ext cx="6014872" cy="3722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74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Discussion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1.1Mb CGP assay agree well with WES TMB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Filtering out germline alteration and rare variants is important to obtaining accurate measurement of TMB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Sampling variation increase as sequenced size (Mb) decrease, especially at lower levels of TMB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Extensive landscape of TMB across hundreds of genes including newly found TMB associated region, PMS2 promoter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vFbb4B0QF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742057" y="1976871"/>
            <a:ext cx="6730538" cy="37859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825" y="623454"/>
            <a:ext cx="9098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Immune Checkpoint Blockade Immunotherapy</a:t>
            </a:r>
          </a:p>
        </p:txBody>
      </p:sp>
    </p:spTree>
    <p:extLst>
      <p:ext uri="{BB962C8B-B14F-4D97-AF65-F5344CB8AC3E}">
        <p14:creationId xmlns:p14="http://schemas.microsoft.com/office/powerpoint/2010/main" val="169729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74800985"/>
              </p:ext>
            </p:extLst>
          </p:nvPr>
        </p:nvGraphicFramePr>
        <p:xfrm>
          <a:off x="2255936" y="542384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9827" y="6279503"/>
            <a:ext cx="6858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Tumor Mutational Burden as an Independent Predictor of Response to Immunotherapy in Diverse </a:t>
            </a:r>
            <a:r>
              <a:rPr lang="en-US" sz="1200" dirty="0" smtClean="0"/>
              <a:t>Cancers, </a:t>
            </a:r>
          </a:p>
          <a:p>
            <a:pPr algn="r"/>
            <a:r>
              <a:rPr lang="en-US" sz="1200" dirty="0" smtClean="0"/>
              <a:t>Aaron </a:t>
            </a:r>
            <a:r>
              <a:rPr lang="en-US" sz="1200" dirty="0"/>
              <a:t>M. Goodman, et al. (2017)</a:t>
            </a:r>
          </a:p>
        </p:txBody>
      </p:sp>
    </p:spTree>
    <p:extLst>
      <p:ext uri="{BB962C8B-B14F-4D97-AF65-F5344CB8AC3E}">
        <p14:creationId xmlns:p14="http://schemas.microsoft.com/office/powerpoint/2010/main" val="407954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634" y="520817"/>
            <a:ext cx="6455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TMB (Tumor Mutational Burden)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0359" y="1250302"/>
            <a:ext cx="546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= Measurement of somatic mutations within a tumor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4" y="2457234"/>
            <a:ext cx="7204857" cy="25159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354" y="5107489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2017/11 Published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29" y="1940590"/>
            <a:ext cx="3831864" cy="3032626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509197" y="1771313"/>
            <a:ext cx="3682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i="0" u="none" strike="noStrike" baseline="0" dirty="0" smtClean="0"/>
              <a:t>Responses to PD-1/PD-L1 immunotherapy</a:t>
            </a:r>
            <a:endParaRPr lang="en-US" sz="4400" dirty="0"/>
          </a:p>
        </p:txBody>
      </p:sp>
      <p:sp>
        <p:nvSpPr>
          <p:cNvPr id="13" name="TextBox 12"/>
          <p:cNvSpPr txBox="1"/>
          <p:nvPr/>
        </p:nvSpPr>
        <p:spPr>
          <a:xfrm>
            <a:off x="6568417" y="4968990"/>
            <a:ext cx="5629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SD</a:t>
            </a:r>
            <a:r>
              <a:rPr lang="en-US" sz="1200" dirty="0"/>
              <a:t>, stable </a:t>
            </a:r>
            <a:r>
              <a:rPr lang="en-US" sz="1200" dirty="0" smtClean="0"/>
              <a:t>disease; PD, progressive disease; CR, complete response; PR, partial 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89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44" y="1654234"/>
            <a:ext cx="7089849" cy="33915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725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Objective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TMB in WES  → TMB in Smaller gene set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Understanding landscape of TMB based on &gt; 100,000 CGP data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Identifying association between certain gene mutation and TMB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1339" y="679437"/>
            <a:ext cx="2441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Define TMB</a:t>
            </a:r>
            <a:endParaRPr lang="en-US" sz="3600" b="1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1966944877"/>
              </p:ext>
            </p:extLst>
          </p:nvPr>
        </p:nvGraphicFramePr>
        <p:xfrm>
          <a:off x="2465902" y="15982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3939288" y="5707309"/>
                <a:ext cx="5181227" cy="8468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 smtClean="0"/>
                  <a:t>TMB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1" dirty="0" smtClean="0"/>
                          <m:t># 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mutations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1" dirty="0" smtClean="0"/>
                          <m:t>Size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of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coding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region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 (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Mb</m:t>
                        </m:r>
                        <m:r>
                          <m:rPr>
                            <m:nor/>
                          </m:rPr>
                          <a:rPr lang="en-US" sz="2800" b="1" dirty="0" smtClean="0"/>
                          <m:t>) </m:t>
                        </m:r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88" y="5707309"/>
                <a:ext cx="5181227" cy="846835"/>
              </a:xfrm>
              <a:prstGeom prst="rect">
                <a:avLst/>
              </a:prstGeom>
              <a:blipFill>
                <a:blip r:embed="rId7"/>
                <a:stretch>
                  <a:fillRect l="-2353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466525" y="556344"/>
            <a:ext cx="212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Rare</a:t>
            </a:r>
            <a:r>
              <a:rPr lang="ko-KR" altLang="en-US" dirty="0" smtClean="0"/>
              <a:t> </a:t>
            </a:r>
            <a:r>
              <a:rPr lang="en-US" altLang="ko-KR" dirty="0" smtClean="0"/>
              <a:t>functional gene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5902" y="4715107"/>
            <a:ext cx="20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Germline alteration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  <a:ea typeface="+mn-ea"/>
                <a:cs typeface="+mn-cs"/>
              </a:rPr>
              <a:t>WES vs CGP in TMB analysis</a:t>
            </a:r>
            <a:endParaRPr lang="en-US" sz="3600" b="1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29 samples sequenced both on exome and gene panel (CGP)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Gene  panel targets 315 genes (1.1 Mb of coding genome) using </a:t>
            </a:r>
            <a:r>
              <a:rPr lang="en-US" dirty="0" err="1" smtClean="0"/>
              <a:t>FoundationOne</a:t>
            </a:r>
            <a:r>
              <a:rPr lang="en-US" dirty="0" smtClean="0"/>
              <a:t> </a:t>
            </a:r>
            <a:r>
              <a:rPr lang="en-US" dirty="0" err="1" smtClean="0"/>
              <a:t>CDx</a:t>
            </a:r>
            <a:r>
              <a:rPr lang="en-US" dirty="0"/>
              <a:t>™</a:t>
            </a: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r>
              <a:rPr lang="en-US" dirty="0" smtClean="0"/>
              <a:t>WES sequence both tumor and normal, CGP only tumor </a:t>
            </a:r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 smtClean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/>
          </a:p>
          <a:p>
            <a:pPr>
              <a:lnSpc>
                <a:spcPct val="150000"/>
              </a:lnSpc>
              <a:buFont typeface="Calibri" panose="020F0502020204030204" pitchFamily="34" charset="0"/>
              <a:buChar char="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590</Words>
  <Application>Microsoft Office PowerPoint</Application>
  <PresentationFormat>와이드스크린</PresentationFormat>
  <Paragraphs>157</Paragraphs>
  <Slides>20</Slides>
  <Notes>4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Objective</vt:lpstr>
      <vt:lpstr>PowerPoint 프레젠테이션</vt:lpstr>
      <vt:lpstr>WES vs CGP in TMB analysis</vt:lpstr>
      <vt:lpstr>PowerPoint 프레젠테이션</vt:lpstr>
      <vt:lpstr>Downsampling simulation</vt:lpstr>
      <vt:lpstr>TCGA data analysis</vt:lpstr>
      <vt:lpstr>CGP TMB analysis</vt:lpstr>
      <vt:lpstr>PowerPoint 프레젠테이션</vt:lpstr>
      <vt:lpstr>PowerPoint 프레젠테이션</vt:lpstr>
      <vt:lpstr>TMB and MSI</vt:lpstr>
      <vt:lpstr>TMB increase-associated genes and mutations</vt:lpstr>
      <vt:lpstr>PowerPoint 프레젠테이션</vt:lpstr>
      <vt:lpstr>PMS2 promoter region mutation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</dc:creator>
  <cp:lastModifiedBy>KJ</cp:lastModifiedBy>
  <cp:revision>40</cp:revision>
  <dcterms:created xsi:type="dcterms:W3CDTF">2018-05-02T05:05:38Z</dcterms:created>
  <dcterms:modified xsi:type="dcterms:W3CDTF">2018-12-12T03:55:08Z</dcterms:modified>
</cp:coreProperties>
</file>