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HK Grotesk Bold" charset="1" panose="00000800000000000000"/>
      <p:regular r:id="rId14"/>
    </p:embeddedFont>
    <p:embeddedFont>
      <p:font typeface="HK Grotesk" charset="1" panose="00000500000000000000"/>
      <p:regular r:id="rId15"/>
    </p:embeddedFont>
    <p:embeddedFont>
      <p:font typeface="Now" charset="1" panose="00000500000000000000"/>
      <p:regular r:id="rId16"/>
    </p:embeddedFont>
    <p:embeddedFont>
      <p:font typeface="Lexend Deca" charset="1" panose="00000000000000000000"/>
      <p:regular r:id="rId17"/>
    </p:embeddedFont>
    <p:embeddedFont>
      <p:font typeface="Open Sauce Bold" charset="1" panose="00000800000000000000"/>
      <p:regular r:id="rId18"/>
    </p:embeddedFont>
    <p:embeddedFont>
      <p:font typeface="Open Sauce Semi-Bold" charset="1" panose="00000700000000000000"/>
      <p:regular r:id="rId19"/>
    </p:embeddedFont>
    <p:embeddedFont>
      <p:font typeface="Open Sauce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jpe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03580" y="0"/>
            <a:ext cx="5184420" cy="10287000"/>
            <a:chOff x="0" y="0"/>
            <a:chExt cx="136544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544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5444">
                  <a:moveTo>
                    <a:pt x="0" y="0"/>
                  </a:moveTo>
                  <a:lnTo>
                    <a:pt x="1365444" y="0"/>
                  </a:lnTo>
                  <a:lnTo>
                    <a:pt x="136544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440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6544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-4652211">
            <a:off x="12365310" y="-3027552"/>
            <a:ext cx="8718317" cy="7133168"/>
          </a:xfrm>
          <a:custGeom>
            <a:avLst/>
            <a:gdLst/>
            <a:ahLst/>
            <a:cxnLst/>
            <a:rect r="r" b="b" t="t" l="l"/>
            <a:pathLst>
              <a:path h="7133168" w="8718317">
                <a:moveTo>
                  <a:pt x="0" y="7133168"/>
                </a:moveTo>
                <a:lnTo>
                  <a:pt x="8718317" y="7133168"/>
                </a:lnTo>
                <a:lnTo>
                  <a:pt x="8718317" y="0"/>
                </a:lnTo>
                <a:lnTo>
                  <a:pt x="0" y="0"/>
                </a:lnTo>
                <a:lnTo>
                  <a:pt x="0" y="713316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630619">
            <a:off x="12889085" y="6498793"/>
            <a:ext cx="6703666" cy="6400975"/>
          </a:xfrm>
          <a:custGeom>
            <a:avLst/>
            <a:gdLst/>
            <a:ahLst/>
            <a:cxnLst/>
            <a:rect r="r" b="b" t="t" l="l"/>
            <a:pathLst>
              <a:path h="6400975" w="6703666">
                <a:moveTo>
                  <a:pt x="0" y="0"/>
                </a:moveTo>
                <a:lnTo>
                  <a:pt x="6703667" y="0"/>
                </a:lnTo>
                <a:lnTo>
                  <a:pt x="6703667" y="6400974"/>
                </a:lnTo>
                <a:lnTo>
                  <a:pt x="0" y="6400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6703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576121">
            <a:off x="16111958" y="3923286"/>
            <a:ext cx="6370216" cy="4386243"/>
          </a:xfrm>
          <a:custGeom>
            <a:avLst/>
            <a:gdLst/>
            <a:ahLst/>
            <a:cxnLst/>
            <a:rect r="r" b="b" t="t" l="l"/>
            <a:pathLst>
              <a:path h="4386243" w="6370216">
                <a:moveTo>
                  <a:pt x="0" y="0"/>
                </a:moveTo>
                <a:lnTo>
                  <a:pt x="6370216" y="0"/>
                </a:lnTo>
                <a:lnTo>
                  <a:pt x="6370216" y="4386243"/>
                </a:lnTo>
                <a:lnTo>
                  <a:pt x="0" y="4386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2965" r="-3714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025760"/>
            <a:ext cx="10965780" cy="4006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63"/>
              </a:lnSpc>
            </a:pPr>
            <a:r>
              <a:rPr lang="en-US" b="true" sz="10363">
                <a:solidFill>
                  <a:srgbClr val="F6F6F6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Realtorix: </a:t>
            </a:r>
            <a:r>
              <a:rPr lang="en-US" b="true" sz="10363">
                <a:solidFill>
                  <a:srgbClr val="F6F6F6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AI-Powered Real Estate Solutions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994480" y="4953576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7" y="0"/>
                </a:lnTo>
                <a:lnTo>
                  <a:pt x="2149397" y="1223202"/>
                </a:lnTo>
                <a:lnTo>
                  <a:pt x="0" y="1223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120698" y="-194503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968275" y="9978872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5808934" y="7051379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888946" y="1293632"/>
            <a:ext cx="7255054" cy="49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b="true" sz="2799" spc="103">
                <a:solidFill>
                  <a:srgbClr val="F6F6F6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SMARTER  LEADS.  FASTER DEALS.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A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214878" y="-2862546"/>
            <a:ext cx="14195715" cy="16316891"/>
            <a:chOff x="0" y="0"/>
            <a:chExt cx="18927621" cy="2175585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4193913" y="3807129"/>
              <a:ext cx="6912560" cy="13716000"/>
              <a:chOff x="0" y="0"/>
              <a:chExt cx="1365444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365444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365444">
                    <a:moveTo>
                      <a:pt x="0" y="0"/>
                    </a:moveTo>
                    <a:lnTo>
                      <a:pt x="1365444" y="0"/>
                    </a:lnTo>
                    <a:lnTo>
                      <a:pt x="1365444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3E2DE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1365444" cy="27379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true" rot="-5400000">
              <a:off x="1482811" y="1056766"/>
              <a:ext cx="11624423" cy="9510891"/>
            </a:xfrm>
            <a:custGeom>
              <a:avLst/>
              <a:gdLst/>
              <a:ahLst/>
              <a:cxnLst/>
              <a:rect r="r" b="b" t="t" l="l"/>
              <a:pathLst>
                <a:path h="9510891" w="11624423">
                  <a:moveTo>
                    <a:pt x="0" y="9510891"/>
                  </a:moveTo>
                  <a:lnTo>
                    <a:pt x="11624422" y="9510891"/>
                  </a:lnTo>
                  <a:lnTo>
                    <a:pt x="11624422" y="0"/>
                  </a:lnTo>
                  <a:lnTo>
                    <a:pt x="0" y="0"/>
                  </a:lnTo>
                  <a:lnTo>
                    <a:pt x="0" y="9510891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3210246">
              <a:off x="1808473" y="10144129"/>
              <a:ext cx="9981473" cy="9530777"/>
            </a:xfrm>
            <a:custGeom>
              <a:avLst/>
              <a:gdLst/>
              <a:ahLst/>
              <a:cxnLst/>
              <a:rect r="r" b="b" t="t" l="l"/>
              <a:pathLst>
                <a:path h="9530777" w="9981473">
                  <a:moveTo>
                    <a:pt x="0" y="0"/>
                  </a:moveTo>
                  <a:lnTo>
                    <a:pt x="9981473" y="0"/>
                  </a:lnTo>
                  <a:lnTo>
                    <a:pt x="9981473" y="9530777"/>
                  </a:lnTo>
                  <a:lnTo>
                    <a:pt x="0" y="9530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6703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1543675">
              <a:off x="9585631" y="8330372"/>
              <a:ext cx="8493621" cy="5848324"/>
            </a:xfrm>
            <a:custGeom>
              <a:avLst/>
              <a:gdLst/>
              <a:ahLst/>
              <a:cxnLst/>
              <a:rect r="r" b="b" t="t" l="l"/>
              <a:pathLst>
                <a:path h="5848324" w="8493621">
                  <a:moveTo>
                    <a:pt x="0" y="0"/>
                  </a:moveTo>
                  <a:lnTo>
                    <a:pt x="8493621" y="0"/>
                  </a:lnTo>
                  <a:lnTo>
                    <a:pt x="8493621" y="5848324"/>
                  </a:lnTo>
                  <a:lnTo>
                    <a:pt x="0" y="58483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62965" r="-37146" b="0"/>
              </a:stretch>
            </a:blipFill>
          </p:spPr>
        </p:sp>
      </p:grpSp>
      <p:sp>
        <p:nvSpPr>
          <p:cNvPr name="AutoShape 9" id="9"/>
          <p:cNvSpPr/>
          <p:nvPr/>
        </p:nvSpPr>
        <p:spPr>
          <a:xfrm>
            <a:off x="2664313" y="9277350"/>
            <a:ext cx="12959375" cy="0"/>
          </a:xfrm>
          <a:prstGeom prst="line">
            <a:avLst/>
          </a:prstGeom>
          <a:ln cap="flat" w="38100">
            <a:solidFill>
              <a:srgbClr val="E3E2D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923722" y="2247900"/>
            <a:ext cx="9102617" cy="6695158"/>
            <a:chOff x="0" y="0"/>
            <a:chExt cx="1379373" cy="101455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79373" cy="1014557"/>
            </a:xfrm>
            <a:custGeom>
              <a:avLst/>
              <a:gdLst/>
              <a:ahLst/>
              <a:cxnLst/>
              <a:rect r="r" b="b" t="t" l="l"/>
              <a:pathLst>
                <a:path h="1014557" w="1379373">
                  <a:moveTo>
                    <a:pt x="0" y="0"/>
                  </a:moveTo>
                  <a:lnTo>
                    <a:pt x="1379373" y="0"/>
                  </a:lnTo>
                  <a:lnTo>
                    <a:pt x="1379373" y="1014557"/>
                  </a:lnTo>
                  <a:lnTo>
                    <a:pt x="0" y="1014557"/>
                  </a:lnTo>
                  <a:close/>
                </a:path>
              </a:pathLst>
            </a:custGeom>
            <a:solidFill>
              <a:srgbClr val="E3E2D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1379373" cy="1090757"/>
            </a:xfrm>
            <a:prstGeom prst="rect">
              <a:avLst/>
            </a:prstGeom>
          </p:spPr>
          <p:txBody>
            <a:bodyPr anchor="ctr" rtlCol="false" tIns="113591" lIns="113591" bIns="113591" rIns="113591"/>
            <a:lstStyle/>
            <a:p>
              <a:pPr algn="ctr">
                <a:lnSpc>
                  <a:spcPts val="5355"/>
                </a:lnSpc>
              </a:pPr>
              <a:r>
                <a:rPr lang="en-US" sz="3825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AI-Powered Real Estate Solutions.</a:t>
              </a:r>
            </a:p>
            <a:p>
              <a:pPr algn="ctr">
                <a:lnSpc>
                  <a:spcPts val="5355"/>
                </a:lnSpc>
              </a:pPr>
              <a:r>
                <a:rPr lang="en-US" sz="3825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Realtorix leverages intelligent technology to streamline real estate lead generation, helping agents and developers close deals faster in Kenya</a:t>
              </a:r>
              <a:r>
                <a:rPr lang="en-US" b="true" sz="3825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.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313087" y="19050"/>
            <a:ext cx="6930392" cy="9258300"/>
          </a:xfrm>
          <a:custGeom>
            <a:avLst/>
            <a:gdLst/>
            <a:ahLst/>
            <a:cxnLst/>
            <a:rect r="r" b="b" t="t" l="l"/>
            <a:pathLst>
              <a:path h="9258300" w="6930392">
                <a:moveTo>
                  <a:pt x="0" y="0"/>
                </a:moveTo>
                <a:lnTo>
                  <a:pt x="6930392" y="0"/>
                </a:lnTo>
                <a:lnTo>
                  <a:pt x="6930392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88" r="-1393" b="-463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55655" y="1019175"/>
            <a:ext cx="1295937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b="true" sz="8000">
                <a:solidFill>
                  <a:srgbClr val="F6F6F6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About R</a:t>
            </a:r>
            <a:r>
              <a:rPr lang="en-US" b="true" sz="8000">
                <a:solidFill>
                  <a:srgbClr val="F6F6F6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ealtorix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188123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b="true" sz="8000">
                <a:solidFill>
                  <a:srgbClr val="F6F6F6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AI Advantages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3143035"/>
            <a:ext cx="9838242" cy="1142458"/>
            <a:chOff x="0" y="0"/>
            <a:chExt cx="13117655" cy="152327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3117655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 u="none">
                  <a:solidFill>
                    <a:srgbClr val="F6F6F6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Enhanced Targeting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44580"/>
              <a:ext cx="1311765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599" u="none">
                  <a:solidFill>
                    <a:srgbClr val="F6F6F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AI identifies </a:t>
              </a:r>
              <a:r>
                <a:rPr lang="en-US" b="true" sz="2599" u="none">
                  <a:solidFill>
                    <a:srgbClr val="F6F6F6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high-potential leads</a:t>
              </a:r>
              <a:r>
                <a:rPr lang="en-US" sz="2599" u="none">
                  <a:solidFill>
                    <a:srgbClr val="F6F6F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tailored to your market.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4875962"/>
            <a:ext cx="9838242" cy="1142458"/>
            <a:chOff x="0" y="0"/>
            <a:chExt cx="13117655" cy="152327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3117655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 u="none">
                  <a:solidFill>
                    <a:srgbClr val="F6F6F6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Data-Driven Insights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44580"/>
              <a:ext cx="1311765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599" u="none">
                  <a:solidFill>
                    <a:srgbClr val="F6F6F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Utilize AI for </a:t>
              </a:r>
              <a:r>
                <a:rPr lang="en-US" b="true" sz="2599" u="none">
                  <a:solidFill>
                    <a:srgbClr val="F6F6F6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actionable market analysis</a:t>
              </a:r>
              <a:r>
                <a:rPr lang="en-US" sz="2599" u="none">
                  <a:solidFill>
                    <a:srgbClr val="F6F6F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and trends.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6608943"/>
            <a:ext cx="9838242" cy="1142458"/>
            <a:chOff x="0" y="0"/>
            <a:chExt cx="13117655" cy="152327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13117655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 u="none">
                  <a:solidFill>
                    <a:srgbClr val="F6F6F6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Time Efficiency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44580"/>
              <a:ext cx="1311765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599" u="none">
                  <a:solidFill>
                    <a:srgbClr val="F6F6F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AI automates tasks, allowing agents to focus on </a:t>
              </a:r>
              <a:r>
                <a:rPr lang="en-US" b="true" sz="2599" u="none">
                  <a:solidFill>
                    <a:srgbClr val="F6F6F6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closing deals</a:t>
              </a:r>
              <a:r>
                <a:rPr lang="en-US" sz="2599" u="none">
                  <a:solidFill>
                    <a:srgbClr val="F6F6F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true" rot="-1189346">
            <a:off x="4309095" y="8958593"/>
            <a:ext cx="7316407" cy="5986151"/>
          </a:xfrm>
          <a:custGeom>
            <a:avLst/>
            <a:gdLst/>
            <a:ahLst/>
            <a:cxnLst/>
            <a:rect r="r" b="b" t="t" l="l"/>
            <a:pathLst>
              <a:path h="5986151" w="7316407">
                <a:moveTo>
                  <a:pt x="0" y="5986151"/>
                </a:moveTo>
                <a:lnTo>
                  <a:pt x="7316407" y="5986151"/>
                </a:lnTo>
                <a:lnTo>
                  <a:pt x="7316407" y="0"/>
                </a:lnTo>
                <a:lnTo>
                  <a:pt x="0" y="0"/>
                </a:lnTo>
                <a:lnTo>
                  <a:pt x="0" y="59861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2279230" y="0"/>
            <a:ext cx="8652962" cy="10287000"/>
            <a:chOff x="0" y="0"/>
            <a:chExt cx="658703" cy="78309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8703" cy="783094"/>
            </a:xfrm>
            <a:custGeom>
              <a:avLst/>
              <a:gdLst/>
              <a:ahLst/>
              <a:cxnLst/>
              <a:rect r="r" b="b" t="t" l="l"/>
              <a:pathLst>
                <a:path h="783094" w="658703">
                  <a:moveTo>
                    <a:pt x="203200" y="0"/>
                  </a:moveTo>
                  <a:lnTo>
                    <a:pt x="658703" y="0"/>
                  </a:lnTo>
                  <a:lnTo>
                    <a:pt x="455503" y="783094"/>
                  </a:lnTo>
                  <a:lnTo>
                    <a:pt x="0" y="783094"/>
                  </a:lnTo>
                  <a:lnTo>
                    <a:pt x="203200" y="0"/>
                  </a:lnTo>
                  <a:close/>
                </a:path>
              </a:pathLst>
            </a:custGeom>
            <a:blipFill>
              <a:blip r:embed="rId4"/>
              <a:stretch>
                <a:fillRect l="-58076" t="0" r="-58076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3068066" y="0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7" y="0"/>
                </a:lnTo>
                <a:lnTo>
                  <a:pt x="2149397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1120698" y="8646699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2"/>
                </a:lnTo>
                <a:lnTo>
                  <a:pt x="0" y="12232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21640800" cy="10972800"/>
          </a:xfrm>
        </p:grpSpPr>
        <p:sp>
          <p:nvSpPr>
            <p:cNvPr name="AutoShape 3" id="3"/>
            <p:cNvSpPr/>
            <p:nvPr/>
          </p:nvSpPr>
          <p:spPr>
            <a:xfrm rot="-5400000">
              <a:off x="5334000" y="5473700"/>
              <a:ext cx="10972800" cy="0"/>
            </a:xfrm>
            <a:prstGeom prst="line">
              <a:avLst/>
            </a:prstGeom>
            <a:ln cap="rnd" w="25400">
              <a:solidFill>
                <a:srgbClr val="12171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rot="0">
              <a:off x="0" y="5473700"/>
              <a:ext cx="21640800" cy="0"/>
            </a:xfrm>
            <a:prstGeom prst="line">
              <a:avLst/>
            </a:prstGeom>
            <a:ln cap="rnd" w="25400">
              <a:solidFill>
                <a:srgbClr val="12171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937319" y="3603319"/>
              <a:ext cx="3766163" cy="3766163"/>
            </a:xfrm>
            <a:custGeom>
              <a:avLst/>
              <a:gdLst/>
              <a:ahLst/>
              <a:cxnLst/>
              <a:rect r="r" b="b" t="t" l="l"/>
              <a:pathLst>
                <a:path h="3766163" w="3766163">
                  <a:moveTo>
                    <a:pt x="0" y="0"/>
                  </a:moveTo>
                  <a:lnTo>
                    <a:pt x="3766162" y="0"/>
                  </a:lnTo>
                  <a:lnTo>
                    <a:pt x="3766162" y="3766162"/>
                  </a:lnTo>
                  <a:lnTo>
                    <a:pt x="0" y="37661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49155" y="1710734"/>
            <a:ext cx="5030451" cy="2010930"/>
            <a:chOff x="0" y="0"/>
            <a:chExt cx="6707268" cy="268124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6707268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699">
                  <a:solidFill>
                    <a:srgbClr val="121715"/>
                  </a:solidFill>
                  <a:latin typeface="Now"/>
                  <a:ea typeface="Now"/>
                  <a:cs typeface="Now"/>
                  <a:sym typeface="Now"/>
                </a:rPr>
                <a:t>STEP 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06297"/>
              <a:ext cx="6707268" cy="187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121715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Identify potential leads using advanced AI algorithms.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536969" y="1729784"/>
            <a:ext cx="5030451" cy="2010930"/>
            <a:chOff x="0" y="0"/>
            <a:chExt cx="6707268" cy="268124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6707268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699">
                  <a:solidFill>
                    <a:srgbClr val="121715"/>
                  </a:solidFill>
                  <a:latin typeface="Now"/>
                  <a:ea typeface="Now"/>
                  <a:cs typeface="Now"/>
                  <a:sym typeface="Now"/>
                </a:rPr>
                <a:t>STEP 2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806297"/>
              <a:ext cx="6707268" cy="187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121715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Analyze lead data to determine the best opportunities.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39630" y="6546286"/>
            <a:ext cx="5030451" cy="2010930"/>
            <a:chOff x="0" y="0"/>
            <a:chExt cx="6707268" cy="268124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6707268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699">
                  <a:solidFill>
                    <a:srgbClr val="121715"/>
                  </a:solidFill>
                  <a:latin typeface="Now"/>
                  <a:ea typeface="Now"/>
                  <a:cs typeface="Now"/>
                  <a:sym typeface="Now"/>
                </a:rPr>
                <a:t>STEP 3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806297"/>
              <a:ext cx="6707268" cy="187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121715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Engage with leads through personalized communication strategies.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536969" y="6565336"/>
            <a:ext cx="5030451" cy="2010930"/>
            <a:chOff x="0" y="0"/>
            <a:chExt cx="6707268" cy="268124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6707268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699">
                  <a:solidFill>
                    <a:srgbClr val="121715"/>
                  </a:solidFill>
                  <a:latin typeface="Now"/>
                  <a:ea typeface="Now"/>
                  <a:cs typeface="Now"/>
                  <a:sym typeface="Now"/>
                </a:rPr>
                <a:t>STEP 4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806297"/>
              <a:ext cx="6707268" cy="187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121715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Close deals efficiently with our real-time insights and support.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3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67794"/>
            <a:ext cx="16230600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b="true" sz="8000" spc="-400">
                <a:solidFill>
                  <a:srgbClr val="11111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AI-Driven Real Estate Success Rates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1810" y="3815174"/>
            <a:ext cx="17427754" cy="639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Statistics demonstrate how AI improves lead generation efficiency.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2458527" y="6739808"/>
            <a:ext cx="5131400" cy="1869890"/>
            <a:chOff x="0" y="0"/>
            <a:chExt cx="6841866" cy="249318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8575"/>
              <a:ext cx="6841866" cy="13213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70"/>
                </a:lnSpc>
              </a:pPr>
              <a:r>
                <a:rPr lang="en-US" b="true" sz="3053">
                  <a:solidFill>
                    <a:srgbClr val="000000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Faster response times to leads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478880"/>
              <a:ext cx="6841866" cy="1014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60"/>
                </a:lnSpc>
                <a:spcBef>
                  <a:spcPct val="0"/>
                </a:spcBef>
              </a:pPr>
              <a:r>
                <a:rPr lang="en-US" sz="2000" strike="noStrike" u="non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AI enables responses within minutes, not hours.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536519" y="7096805"/>
            <a:ext cx="2379751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17"/>
              </a:lnSpc>
            </a:pPr>
            <a:r>
              <a:rPr lang="en-US" b="true" sz="7931" spc="-396">
                <a:solidFill>
                  <a:srgbClr val="11111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60%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835917" y="6899643"/>
            <a:ext cx="5157677" cy="1419575"/>
            <a:chOff x="0" y="0"/>
            <a:chExt cx="6876903" cy="189276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28575"/>
              <a:ext cx="6876903" cy="1265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98"/>
                </a:lnSpc>
              </a:pPr>
              <a:r>
                <a:rPr lang="en-US" b="true" sz="2922">
                  <a:solidFill>
                    <a:srgbClr val="000000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Increased conversion rates with AI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411861"/>
              <a:ext cx="6876903" cy="4809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60"/>
                </a:lnSpc>
                <a:spcBef>
                  <a:spcPct val="0"/>
                </a:spcBef>
              </a:pPr>
              <a:r>
                <a:rPr lang="en-US" sz="2000" strike="noStrike" u="non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Agents see 30% more closed deals.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7096805"/>
            <a:ext cx="2379751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17"/>
              </a:lnSpc>
            </a:pPr>
            <a:r>
              <a:rPr lang="en-US" b="true" sz="7931" spc="-396">
                <a:solidFill>
                  <a:srgbClr val="11111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75%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482" y="5890697"/>
            <a:ext cx="18293482" cy="0"/>
          </a:xfrm>
          <a:prstGeom prst="line">
            <a:avLst/>
          </a:prstGeom>
          <a:ln cap="flat" w="38100">
            <a:solidFill>
              <a:srgbClr val="E3E2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3143539" y="6313678"/>
            <a:ext cx="0" cy="913618"/>
          </a:xfrm>
          <a:prstGeom prst="line">
            <a:avLst/>
          </a:prstGeom>
          <a:ln cap="flat" w="38100">
            <a:solidFill>
              <a:srgbClr val="E3E2DE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7000253" y="6313678"/>
            <a:ext cx="0" cy="913618"/>
          </a:xfrm>
          <a:prstGeom prst="line">
            <a:avLst/>
          </a:prstGeom>
          <a:ln cap="flat" w="38100">
            <a:solidFill>
              <a:srgbClr val="E3E2DE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0856968" y="6313678"/>
            <a:ext cx="0" cy="913618"/>
          </a:xfrm>
          <a:prstGeom prst="line">
            <a:avLst/>
          </a:prstGeom>
          <a:ln cap="flat" w="38100">
            <a:solidFill>
              <a:srgbClr val="E3E2DE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713682" y="6313678"/>
            <a:ext cx="0" cy="913618"/>
          </a:xfrm>
          <a:prstGeom prst="line">
            <a:avLst/>
          </a:prstGeom>
          <a:ln cap="flat" w="38100">
            <a:solidFill>
              <a:srgbClr val="E3E2DE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-5482" y="0"/>
            <a:ext cx="18293482" cy="3800073"/>
            <a:chOff x="0" y="0"/>
            <a:chExt cx="4818036" cy="10008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8037" cy="1000842"/>
            </a:xfrm>
            <a:custGeom>
              <a:avLst/>
              <a:gdLst/>
              <a:ahLst/>
              <a:cxnLst/>
              <a:rect r="r" b="b" t="t" l="l"/>
              <a:pathLst>
                <a:path h="1000842" w="4818037">
                  <a:moveTo>
                    <a:pt x="0" y="0"/>
                  </a:moveTo>
                  <a:lnTo>
                    <a:pt x="4818037" y="0"/>
                  </a:lnTo>
                  <a:lnTo>
                    <a:pt x="4818037" y="1000842"/>
                  </a:lnTo>
                  <a:lnTo>
                    <a:pt x="0" y="1000842"/>
                  </a:lnTo>
                  <a:close/>
                </a:path>
              </a:pathLst>
            </a:custGeom>
            <a:solidFill>
              <a:srgbClr val="E3E2D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8036" cy="1038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37568" y="7570196"/>
            <a:ext cx="3211941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</a:pPr>
            <a:r>
              <a:rPr lang="en-US" sz="2599" u="none">
                <a:solidFill>
                  <a:srgbClr val="F6F6F6"/>
                </a:solidFill>
                <a:latin typeface="HK Grotesk"/>
                <a:ea typeface="HK Grotesk"/>
                <a:cs typeface="HK Grotesk"/>
                <a:sym typeface="HK Grotesk"/>
              </a:rPr>
              <a:t>Launched the AI platform for real estate agents.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1028700"/>
            <a:ext cx="15290952" cy="1860302"/>
            <a:chOff x="0" y="0"/>
            <a:chExt cx="20387937" cy="248040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20387937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00"/>
                </a:lnSpc>
              </a:pPr>
              <a:r>
                <a:rPr lang="en-US" b="true" sz="8000">
                  <a:solidFill>
                    <a:srgbClr val="12101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Key Milestones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804128"/>
              <a:ext cx="20387937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</a:pPr>
              <a:r>
                <a:rPr lang="en-US" sz="3000" u="none">
                  <a:solidFill>
                    <a:srgbClr val="121011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Important achievements of AI in real estate lead generation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394283" y="7570196"/>
            <a:ext cx="3211941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</a:pPr>
            <a:r>
              <a:rPr lang="en-US" sz="2599" u="none">
                <a:solidFill>
                  <a:srgbClr val="F6F6F6"/>
                </a:solidFill>
                <a:latin typeface="HK Grotesk"/>
                <a:ea typeface="HK Grotesk"/>
                <a:cs typeface="HK Grotesk"/>
                <a:sym typeface="HK Grotesk"/>
              </a:rPr>
              <a:t>Expanded services to property developers and startups.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50997" y="7570196"/>
            <a:ext cx="3211941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</a:pPr>
            <a:r>
              <a:rPr lang="en-US" sz="2599" u="none">
                <a:solidFill>
                  <a:srgbClr val="F6F6F6"/>
                </a:solidFill>
                <a:latin typeface="HK Grotesk"/>
                <a:ea typeface="HK Grotesk"/>
                <a:cs typeface="HK Grotesk"/>
                <a:sym typeface="HK Grotesk"/>
              </a:rPr>
              <a:t>Achieved significant user growth in Kenya’s market.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107711" y="7570196"/>
            <a:ext cx="3211941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</a:pPr>
            <a:r>
              <a:rPr lang="en-US" sz="2599" u="none">
                <a:solidFill>
                  <a:srgbClr val="F6F6F6"/>
                </a:solidFill>
                <a:latin typeface="HK Grotesk"/>
                <a:ea typeface="HK Grotesk"/>
                <a:cs typeface="HK Grotesk"/>
                <a:sym typeface="HK Grotesk"/>
              </a:rPr>
              <a:t>Introduced advanced analytics for smarter lead generation.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537568" y="5432056"/>
            <a:ext cx="3211941" cy="881649"/>
            <a:chOff x="0" y="0"/>
            <a:chExt cx="4282588" cy="1175532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4282588" cy="1175532"/>
              <a:chOff x="0" y="0"/>
              <a:chExt cx="845943" cy="23220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45943" cy="232204"/>
              </a:xfrm>
              <a:custGeom>
                <a:avLst/>
                <a:gdLst/>
                <a:ahLst/>
                <a:cxnLst/>
                <a:rect r="r" b="b" t="t" l="l"/>
                <a:pathLst>
                  <a:path h="232204" w="845943">
                    <a:moveTo>
                      <a:pt x="0" y="0"/>
                    </a:moveTo>
                    <a:lnTo>
                      <a:pt x="845943" y="0"/>
                    </a:lnTo>
                    <a:lnTo>
                      <a:pt x="845943" y="232204"/>
                    </a:lnTo>
                    <a:lnTo>
                      <a:pt x="0" y="232204"/>
                    </a:lnTo>
                    <a:close/>
                  </a:path>
                </a:pathLst>
              </a:custGeom>
              <a:solidFill>
                <a:srgbClr val="E3E2DE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76200"/>
                <a:ext cx="845943" cy="3084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59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12481" y="270535"/>
              <a:ext cx="385762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 strike="noStrike" u="none">
                  <a:solidFill>
                    <a:srgbClr val="12101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2021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394283" y="5432056"/>
            <a:ext cx="3211941" cy="881649"/>
            <a:chOff x="0" y="0"/>
            <a:chExt cx="4282588" cy="1175532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4282588" cy="1175532"/>
              <a:chOff x="0" y="0"/>
              <a:chExt cx="845943" cy="232204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45943" cy="232204"/>
              </a:xfrm>
              <a:custGeom>
                <a:avLst/>
                <a:gdLst/>
                <a:ahLst/>
                <a:cxnLst/>
                <a:rect r="r" b="b" t="t" l="l"/>
                <a:pathLst>
                  <a:path h="232204" w="845943">
                    <a:moveTo>
                      <a:pt x="0" y="0"/>
                    </a:moveTo>
                    <a:lnTo>
                      <a:pt x="845943" y="0"/>
                    </a:lnTo>
                    <a:lnTo>
                      <a:pt x="845943" y="232204"/>
                    </a:lnTo>
                    <a:lnTo>
                      <a:pt x="0" y="232204"/>
                    </a:lnTo>
                    <a:close/>
                  </a:path>
                </a:pathLst>
              </a:custGeom>
              <a:solidFill>
                <a:srgbClr val="E3E2DE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76200"/>
                <a:ext cx="845943" cy="3084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599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212481" y="270535"/>
              <a:ext cx="385762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 strike="noStrike" u="none">
                  <a:solidFill>
                    <a:srgbClr val="12101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2022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250997" y="5432056"/>
            <a:ext cx="3211941" cy="881649"/>
            <a:chOff x="0" y="0"/>
            <a:chExt cx="4282588" cy="1175532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4282588" cy="1175532"/>
              <a:chOff x="0" y="0"/>
              <a:chExt cx="845943" cy="232204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45943" cy="232204"/>
              </a:xfrm>
              <a:custGeom>
                <a:avLst/>
                <a:gdLst/>
                <a:ahLst/>
                <a:cxnLst/>
                <a:rect r="r" b="b" t="t" l="l"/>
                <a:pathLst>
                  <a:path h="232204" w="845943">
                    <a:moveTo>
                      <a:pt x="0" y="0"/>
                    </a:moveTo>
                    <a:lnTo>
                      <a:pt x="845943" y="0"/>
                    </a:lnTo>
                    <a:lnTo>
                      <a:pt x="845943" y="232204"/>
                    </a:lnTo>
                    <a:lnTo>
                      <a:pt x="0" y="232204"/>
                    </a:lnTo>
                    <a:close/>
                  </a:path>
                </a:pathLst>
              </a:custGeom>
              <a:solidFill>
                <a:srgbClr val="E3E2DE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76200"/>
                <a:ext cx="845943" cy="3084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599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212481" y="270535"/>
              <a:ext cx="385762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 strike="noStrike" u="none">
                  <a:solidFill>
                    <a:srgbClr val="12101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2023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107711" y="5432056"/>
            <a:ext cx="3211941" cy="881649"/>
            <a:chOff x="0" y="0"/>
            <a:chExt cx="4282588" cy="1175532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4282588" cy="1175532"/>
              <a:chOff x="0" y="0"/>
              <a:chExt cx="845943" cy="23220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45943" cy="232204"/>
              </a:xfrm>
              <a:custGeom>
                <a:avLst/>
                <a:gdLst/>
                <a:ahLst/>
                <a:cxnLst/>
                <a:rect r="r" b="b" t="t" l="l"/>
                <a:pathLst>
                  <a:path h="232204" w="845943">
                    <a:moveTo>
                      <a:pt x="0" y="0"/>
                    </a:moveTo>
                    <a:lnTo>
                      <a:pt x="845943" y="0"/>
                    </a:lnTo>
                    <a:lnTo>
                      <a:pt x="845943" y="232204"/>
                    </a:lnTo>
                    <a:lnTo>
                      <a:pt x="0" y="232204"/>
                    </a:lnTo>
                    <a:close/>
                  </a:path>
                </a:pathLst>
              </a:custGeom>
              <a:solidFill>
                <a:srgbClr val="E3E2DE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76200"/>
                <a:ext cx="845943" cy="3084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599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212481" y="270535"/>
              <a:ext cx="385762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 strike="noStrike" u="none">
                  <a:solidFill>
                    <a:srgbClr val="12101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2024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6319652" y="111098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2"/>
                </a:lnTo>
                <a:lnTo>
                  <a:pt x="0" y="1223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-1120698" y="3302588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8066560" y="9675399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2"/>
                </a:lnTo>
                <a:lnTo>
                  <a:pt x="0" y="1223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3835695" cy="6484806"/>
            <a:chOff x="0" y="0"/>
            <a:chExt cx="18447594" cy="864640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85725"/>
              <a:ext cx="18447594" cy="6616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79"/>
                </a:lnSpc>
              </a:pPr>
              <a:r>
                <a:rPr lang="en-US" b="true" sz="8799" spc="-87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“AI is not just a tool, it's a game changer in real estate, transforming how we generate and close leads.”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6944820"/>
              <a:ext cx="18447594" cy="17015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79"/>
                </a:lnSpc>
              </a:pPr>
              <a:r>
                <a:rPr lang="en-US" b="true" sz="8799" spc="-87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– Industry Expert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2369050" y="3652444"/>
            <a:ext cx="6718503" cy="6718503"/>
          </a:xfrm>
          <a:custGeom>
            <a:avLst/>
            <a:gdLst/>
            <a:ahLst/>
            <a:cxnLst/>
            <a:rect r="r" b="b" t="t" l="l"/>
            <a:pathLst>
              <a:path h="6718503" w="6718503">
                <a:moveTo>
                  <a:pt x="6718503" y="0"/>
                </a:moveTo>
                <a:lnTo>
                  <a:pt x="0" y="0"/>
                </a:lnTo>
                <a:lnTo>
                  <a:pt x="0" y="6718503"/>
                </a:lnTo>
                <a:lnTo>
                  <a:pt x="6718503" y="6718503"/>
                </a:lnTo>
                <a:lnTo>
                  <a:pt x="67185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628839" y="7940607"/>
            <a:ext cx="1664303" cy="1148369"/>
          </a:xfrm>
          <a:custGeom>
            <a:avLst/>
            <a:gdLst/>
            <a:ahLst/>
            <a:cxnLst/>
            <a:rect r="r" b="b" t="t" l="l"/>
            <a:pathLst>
              <a:path h="1148369" w="1664303">
                <a:moveTo>
                  <a:pt x="0" y="0"/>
                </a:moveTo>
                <a:lnTo>
                  <a:pt x="1664303" y="0"/>
                </a:lnTo>
                <a:lnTo>
                  <a:pt x="1664303" y="1148369"/>
                </a:lnTo>
                <a:lnTo>
                  <a:pt x="0" y="11483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7150026">
            <a:off x="3828092" y="9426229"/>
            <a:ext cx="7316407" cy="5986151"/>
          </a:xfrm>
          <a:custGeom>
            <a:avLst/>
            <a:gdLst/>
            <a:ahLst/>
            <a:cxnLst/>
            <a:rect r="r" b="b" t="t" l="l"/>
            <a:pathLst>
              <a:path h="5986151" w="7316407">
                <a:moveTo>
                  <a:pt x="0" y="5986151"/>
                </a:moveTo>
                <a:lnTo>
                  <a:pt x="7316406" y="5986151"/>
                </a:lnTo>
                <a:lnTo>
                  <a:pt x="7316406" y="0"/>
                </a:lnTo>
                <a:lnTo>
                  <a:pt x="0" y="0"/>
                </a:lnTo>
                <a:lnTo>
                  <a:pt x="0" y="59861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33816"/>
            <a:ext cx="8115300" cy="39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99"/>
              </a:lnSpc>
            </a:pPr>
            <a:r>
              <a:rPr lang="en-US" b="true" sz="2199" spc="81">
                <a:solidFill>
                  <a:srgbClr val="12101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THANK YOU FOR YOUR ATTENTION!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23453"/>
            <a:ext cx="1623060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600"/>
              </a:lnSpc>
            </a:pPr>
            <a:r>
              <a:rPr lang="en-US" b="true" sz="8000">
                <a:solidFill>
                  <a:srgbClr val="12101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Reach out to learn more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4830659"/>
            <a:ext cx="9529619" cy="4446228"/>
            <a:chOff x="0" y="0"/>
            <a:chExt cx="12706158" cy="592830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76200"/>
              <a:ext cx="12706158" cy="791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31"/>
                </a:lnSpc>
              </a:pPr>
              <a:r>
                <a:rPr lang="en-US" sz="3522" u="none">
                  <a:solidFill>
                    <a:srgbClr val="121011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Email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64973"/>
              <a:ext cx="12706158" cy="745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52"/>
                </a:lnSpc>
                <a:spcBef>
                  <a:spcPct val="0"/>
                </a:spcBef>
              </a:pPr>
              <a:r>
                <a:rPr lang="en-US" b="true" sz="3710">
                  <a:solidFill>
                    <a:srgbClr val="12101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info</a:t>
              </a:r>
              <a:r>
                <a:rPr lang="en-US" b="true" sz="3710" u="none">
                  <a:solidFill>
                    <a:srgbClr val="12101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@realtorix.com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82589"/>
              <a:ext cx="12706158" cy="792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31"/>
                </a:lnSpc>
              </a:pPr>
              <a:r>
                <a:rPr lang="en-US" sz="3522">
                  <a:solidFill>
                    <a:srgbClr val="121011"/>
                  </a:solidFill>
                  <a:latin typeface="HK Grotesk"/>
                  <a:ea typeface="HK Grotesk"/>
                  <a:cs typeface="HK Grotesk"/>
                  <a:sym typeface="HK Grotesk"/>
                </a:rPr>
                <a:t>Website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023847"/>
              <a:ext cx="12706158" cy="745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52"/>
                </a:lnSpc>
                <a:spcBef>
                  <a:spcPct val="0"/>
                </a:spcBef>
              </a:pPr>
              <a:r>
                <a:rPr lang="en-US" b="true" sz="3710">
                  <a:solidFill>
                    <a:srgbClr val="12101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Realtorix</a:t>
              </a:r>
              <a:r>
                <a:rPr lang="en-US" b="true" sz="3710" u="none">
                  <a:solidFill>
                    <a:srgbClr val="12101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.com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241464"/>
              <a:ext cx="12706158" cy="791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31"/>
                </a:lnSpc>
              </a:pPr>
              <a:r>
                <a:rPr lang="en-US" sz="3522" u="none">
                  <a:solidFill>
                    <a:srgbClr val="121011"/>
                  </a:solidFill>
                  <a:latin typeface="HK Grotesk"/>
                  <a:ea typeface="HK Grotesk"/>
                  <a:cs typeface="HK Grotesk"/>
                  <a:sym typeface="HK Grotesk"/>
                </a:rPr>
                <a:t>Call us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182637"/>
              <a:ext cx="12706158" cy="745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52"/>
                </a:lnSpc>
                <a:spcBef>
                  <a:spcPct val="0"/>
                </a:spcBef>
              </a:pPr>
              <a:r>
                <a:rPr lang="en-US" b="true" sz="3710">
                  <a:solidFill>
                    <a:srgbClr val="12101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+254 12 345678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541025" y="-22712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7" y="0"/>
                </a:lnTo>
                <a:lnTo>
                  <a:pt x="2149397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28934" y="9863236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2"/>
                </a:lnTo>
                <a:lnTo>
                  <a:pt x="0" y="1223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-7150026">
            <a:off x="9204681" y="9426229"/>
            <a:ext cx="7316407" cy="5986151"/>
          </a:xfrm>
          <a:custGeom>
            <a:avLst/>
            <a:gdLst/>
            <a:ahLst/>
            <a:cxnLst/>
            <a:rect r="r" b="b" t="t" l="l"/>
            <a:pathLst>
              <a:path h="5986151" w="7316407">
                <a:moveTo>
                  <a:pt x="0" y="5986151"/>
                </a:moveTo>
                <a:lnTo>
                  <a:pt x="7316407" y="5986151"/>
                </a:lnTo>
                <a:lnTo>
                  <a:pt x="7316407" y="0"/>
                </a:lnTo>
                <a:lnTo>
                  <a:pt x="0" y="0"/>
                </a:lnTo>
                <a:lnTo>
                  <a:pt x="0" y="59861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38602" y="0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999852" y="-137353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true" rot="-7150026">
            <a:off x="11738065" y="2640873"/>
            <a:ext cx="7316407" cy="5986151"/>
          </a:xfrm>
          <a:custGeom>
            <a:avLst/>
            <a:gdLst/>
            <a:ahLst/>
            <a:cxnLst/>
            <a:rect r="r" b="b" t="t" l="l"/>
            <a:pathLst>
              <a:path h="5986151" w="7316407">
                <a:moveTo>
                  <a:pt x="0" y="5986151"/>
                </a:moveTo>
                <a:lnTo>
                  <a:pt x="7316406" y="5986151"/>
                </a:lnTo>
                <a:lnTo>
                  <a:pt x="7316406" y="0"/>
                </a:lnTo>
                <a:lnTo>
                  <a:pt x="0" y="0"/>
                </a:lnTo>
                <a:lnTo>
                  <a:pt x="0" y="59861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402780" y="-22712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7" y="0"/>
                </a:lnTo>
                <a:lnTo>
                  <a:pt x="2149397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AI-Powered Real Estate</dc:description>
  <dc:identifier>DAGrQjHwNrk</dc:identifier>
  <dcterms:modified xsi:type="dcterms:W3CDTF">2011-08-01T06:04:30Z</dcterms:modified>
  <cp:revision>1</cp:revision>
  <dc:title>Presentation - AI-Powered Real Estate</dc:title>
</cp:coreProperties>
</file>