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60" r:id="rId3"/>
    <p:sldId id="257" r:id="rId4"/>
    <p:sldId id="281" r:id="rId5"/>
    <p:sldId id="258" r:id="rId6"/>
    <p:sldId id="266" r:id="rId7"/>
    <p:sldId id="259" r:id="rId8"/>
    <p:sldId id="279" r:id="rId9"/>
    <p:sldId id="261" r:id="rId10"/>
    <p:sldId id="267" r:id="rId11"/>
    <p:sldId id="268" r:id="rId12"/>
    <p:sldId id="269" r:id="rId13"/>
    <p:sldId id="270" r:id="rId14"/>
    <p:sldId id="282" r:id="rId15"/>
    <p:sldId id="283" r:id="rId16"/>
    <p:sldId id="273" r:id="rId17"/>
    <p:sldId id="276" r:id="rId18"/>
    <p:sldId id="275" r:id="rId19"/>
    <p:sldId id="280" r:id="rId20"/>
    <p:sldId id="274" r:id="rId21"/>
    <p:sldId id="277" r:id="rId22"/>
    <p:sldId id="278" r:id="rId23"/>
    <p:sldId id="262" r:id="rId24"/>
    <p:sldId id="263" r:id="rId25"/>
    <p:sldId id="264"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B2ACC-A628-475F-AC4B-C987AC91FD6D}"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22EEC-500A-4EE5-B4C4-5D655F43305C}" type="slidenum">
              <a:rPr lang="en-US" smtClean="0"/>
              <a:t>‹#›</a:t>
            </a:fld>
            <a:endParaRPr lang="en-US"/>
          </a:p>
        </p:txBody>
      </p:sp>
    </p:spTree>
    <p:extLst>
      <p:ext uri="{BB962C8B-B14F-4D97-AF65-F5344CB8AC3E}">
        <p14:creationId xmlns:p14="http://schemas.microsoft.com/office/powerpoint/2010/main" val="174493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7/29/2019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7/29/2019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7/29/2019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7/29/2019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48-8964-413D-8270-B95786079093}"/>
              </a:ext>
            </a:extLst>
          </p:cNvPr>
          <p:cNvSpPr>
            <a:spLocks noGrp="1"/>
          </p:cNvSpPr>
          <p:nvPr>
            <p:ph type="ctrTitle"/>
          </p:nvPr>
        </p:nvSpPr>
        <p:spPr>
          <a:xfrm>
            <a:off x="1454058" y="1782698"/>
            <a:ext cx="7766936" cy="1646302"/>
          </a:xfrm>
        </p:spPr>
        <p:txBody>
          <a:bodyPr/>
          <a:lstStyle/>
          <a:p>
            <a:r>
              <a:rPr lang="en-US" dirty="0"/>
              <a:t>Project Happiness</a:t>
            </a:r>
          </a:p>
        </p:txBody>
      </p:sp>
      <p:sp>
        <p:nvSpPr>
          <p:cNvPr id="3" name="Subtitle 2">
            <a:extLst>
              <a:ext uri="{FF2B5EF4-FFF2-40B4-BE49-F238E27FC236}">
                <a16:creationId xmlns:a16="http://schemas.microsoft.com/office/drawing/2014/main" id="{CBE87683-4789-41F4-A5C3-3252D9C8A592}"/>
              </a:ext>
            </a:extLst>
          </p:cNvPr>
          <p:cNvSpPr>
            <a:spLocks noGrp="1"/>
          </p:cNvSpPr>
          <p:nvPr>
            <p:ph type="subTitle" idx="1"/>
          </p:nvPr>
        </p:nvSpPr>
        <p:spPr/>
        <p:txBody>
          <a:bodyPr/>
          <a:lstStyle/>
          <a:p>
            <a:r>
              <a:rPr lang="en-US" dirty="0"/>
              <a:t>Data Analysis of Happiness Scores </a:t>
            </a:r>
          </a:p>
          <a:p>
            <a:r>
              <a:rPr lang="en-US" dirty="0"/>
              <a:t>Presented by Lisa Cannon, Monica Ramos, </a:t>
            </a:r>
            <a:r>
              <a:rPr lang="en-US" dirty="0" err="1"/>
              <a:t>Xuancong</a:t>
            </a:r>
            <a:r>
              <a:rPr lang="en-US" dirty="0"/>
              <a:t> Tran</a:t>
            </a:r>
          </a:p>
        </p:txBody>
      </p:sp>
      <p:sp>
        <p:nvSpPr>
          <p:cNvPr id="6" name="TextBox 5">
            <a:extLst>
              <a:ext uri="{FF2B5EF4-FFF2-40B4-BE49-F238E27FC236}">
                <a16:creationId xmlns:a16="http://schemas.microsoft.com/office/drawing/2014/main" id="{05D5BCEA-9311-4B25-865A-AB3E79DC3598}"/>
              </a:ext>
            </a:extLst>
          </p:cNvPr>
          <p:cNvSpPr txBox="1"/>
          <p:nvPr/>
        </p:nvSpPr>
        <p:spPr>
          <a:xfrm>
            <a:off x="4277933" y="3394208"/>
            <a:ext cx="4943061" cy="461665"/>
          </a:xfrm>
          <a:prstGeom prst="rect">
            <a:avLst/>
          </a:prstGeom>
          <a:noFill/>
        </p:spPr>
        <p:txBody>
          <a:bodyPr wrap="square" rtlCol="0">
            <a:spAutoFit/>
          </a:bodyPr>
          <a:lstStyle/>
          <a:p>
            <a:pPr algn="r"/>
            <a:r>
              <a:rPr lang="en-US" sz="2400" dirty="0">
                <a:solidFill>
                  <a:schemeClr val="accent1">
                    <a:lumMod val="75000"/>
                  </a:schemeClr>
                </a:solidFill>
              </a:rPr>
              <a:t>What makes the world happy?</a:t>
            </a:r>
          </a:p>
        </p:txBody>
      </p:sp>
    </p:spTree>
    <p:extLst>
      <p:ext uri="{BB962C8B-B14F-4D97-AF65-F5344CB8AC3E}">
        <p14:creationId xmlns:p14="http://schemas.microsoft.com/office/powerpoint/2010/main" val="114271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32B0AF-5558-4D20-8897-7987813506AB}"/>
              </a:ext>
            </a:extLst>
          </p:cNvPr>
          <p:cNvSpPr txBox="1"/>
          <p:nvPr/>
        </p:nvSpPr>
        <p:spPr>
          <a:xfrm>
            <a:off x="995629" y="4927601"/>
            <a:ext cx="7699513" cy="1862048"/>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distribution of Europe and North America appear to be similar.</a:t>
            </a:r>
          </a:p>
          <a:p>
            <a:pPr marL="342900" indent="-342900">
              <a:spcBef>
                <a:spcPts val="1000"/>
              </a:spcBef>
              <a:buClr>
                <a:srgbClr val="90C226"/>
              </a:buClr>
              <a:buSzPct val="80000"/>
              <a:buFont typeface="Wingdings 3" charset="2"/>
              <a:buChar char=""/>
            </a:pPr>
            <a:r>
              <a:rPr lang="en-US" dirty="0"/>
              <a:t>The mean of South America is close to Europe and North America.</a:t>
            </a:r>
          </a:p>
          <a:p>
            <a:pPr marL="342900" indent="-342900">
              <a:spcBef>
                <a:spcPts val="1000"/>
              </a:spcBef>
              <a:buClr>
                <a:srgbClr val="90C226"/>
              </a:buClr>
              <a:buSzPct val="80000"/>
              <a:buFont typeface="Wingdings 3" charset="2"/>
              <a:buChar char=""/>
            </a:pPr>
            <a:r>
              <a:rPr lang="en-US" dirty="0"/>
              <a:t>The distribution of Africa’s happiness score is much lower than other continents. </a:t>
            </a:r>
          </a:p>
          <a:p>
            <a:pPr marL="342900" lvl="0" indent="-342900">
              <a:spcBef>
                <a:spcPts val="1000"/>
              </a:spcBef>
              <a:buClr>
                <a:srgbClr val="90C226"/>
              </a:buClr>
              <a:buSzPct val="80000"/>
              <a:buFont typeface="Wingdings 3" charset="2"/>
              <a:buChar char=""/>
            </a:pPr>
            <a:endParaRPr lang="en-US" dirty="0"/>
          </a:p>
        </p:txBody>
      </p:sp>
      <p:sp>
        <p:nvSpPr>
          <p:cNvPr id="2" name="Title 1">
            <a:extLst>
              <a:ext uri="{FF2B5EF4-FFF2-40B4-BE49-F238E27FC236}">
                <a16:creationId xmlns:a16="http://schemas.microsoft.com/office/drawing/2014/main" id="{DDD59A54-BBD2-4806-AF8D-2A67EFD873DE}"/>
              </a:ext>
            </a:extLst>
          </p:cNvPr>
          <p:cNvSpPr>
            <a:spLocks noGrp="1"/>
          </p:cNvSpPr>
          <p:nvPr>
            <p:ph type="title"/>
          </p:nvPr>
        </p:nvSpPr>
        <p:spPr/>
        <p:txBody>
          <a:bodyPr/>
          <a:lstStyle/>
          <a:p>
            <a:r>
              <a:rPr lang="en-US" dirty="0"/>
              <a:t>Happiness Distribution by Continent</a:t>
            </a:r>
          </a:p>
        </p:txBody>
      </p:sp>
      <p:pic>
        <p:nvPicPr>
          <p:cNvPr id="5" name="Content Placeholder 4" descr="A screenshot of a video game&#10;&#10;Description automatically generated">
            <a:extLst>
              <a:ext uri="{FF2B5EF4-FFF2-40B4-BE49-F238E27FC236}">
                <a16:creationId xmlns:a16="http://schemas.microsoft.com/office/drawing/2014/main" id="{D469D088-FBDF-47B4-80BF-7D669041ACDE}"/>
              </a:ext>
            </a:extLst>
          </p:cNvPr>
          <p:cNvPicPr>
            <a:picLocks noGrp="1" noChangeAspect="1"/>
          </p:cNvPicPr>
          <p:nvPr>
            <p:ph idx="1"/>
          </p:nvPr>
        </p:nvPicPr>
        <p:blipFill>
          <a:blip r:embed="rId2"/>
          <a:stretch>
            <a:fillRect/>
          </a:stretch>
        </p:blipFill>
        <p:spPr>
          <a:xfrm>
            <a:off x="98474" y="1241083"/>
            <a:ext cx="8596668" cy="3686518"/>
          </a:xfrm>
        </p:spPr>
      </p:pic>
      <p:sp>
        <p:nvSpPr>
          <p:cNvPr id="4" name="Slide Number Placeholder 3">
            <a:extLst>
              <a:ext uri="{FF2B5EF4-FFF2-40B4-BE49-F238E27FC236}">
                <a16:creationId xmlns:a16="http://schemas.microsoft.com/office/drawing/2014/main" id="{2B6E5C7D-7471-4587-8391-B09B2E4C06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360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11AD-1EFE-4160-A5D6-BE88F9F7BFD6}"/>
              </a:ext>
            </a:extLst>
          </p:cNvPr>
          <p:cNvSpPr>
            <a:spLocks noGrp="1"/>
          </p:cNvSpPr>
          <p:nvPr>
            <p:ph type="title"/>
          </p:nvPr>
        </p:nvSpPr>
        <p:spPr/>
        <p:txBody>
          <a:bodyPr/>
          <a:lstStyle/>
          <a:p>
            <a:r>
              <a:rPr lang="en-US" dirty="0"/>
              <a:t>Happy Score for Regions in Africa</a:t>
            </a:r>
          </a:p>
        </p:txBody>
      </p:sp>
      <p:pic>
        <p:nvPicPr>
          <p:cNvPr id="5" name="Content Placeholder 4" descr="A close up of a logo&#10;&#10;Description automatically generated">
            <a:extLst>
              <a:ext uri="{FF2B5EF4-FFF2-40B4-BE49-F238E27FC236}">
                <a16:creationId xmlns:a16="http://schemas.microsoft.com/office/drawing/2014/main" id="{4C0A03FB-E5B5-4661-895C-B791BC111041}"/>
              </a:ext>
            </a:extLst>
          </p:cNvPr>
          <p:cNvPicPr>
            <a:picLocks noGrp="1" noChangeAspect="1"/>
          </p:cNvPicPr>
          <p:nvPr>
            <p:ph idx="1"/>
          </p:nvPr>
        </p:nvPicPr>
        <p:blipFill>
          <a:blip r:embed="rId2"/>
          <a:stretch>
            <a:fillRect/>
          </a:stretch>
        </p:blipFill>
        <p:spPr>
          <a:xfrm>
            <a:off x="768010" y="1404031"/>
            <a:ext cx="7762874" cy="3881437"/>
          </a:xfrm>
        </p:spPr>
      </p:pic>
      <p:sp>
        <p:nvSpPr>
          <p:cNvPr id="4" name="Slide Number Placeholder 3">
            <a:extLst>
              <a:ext uri="{FF2B5EF4-FFF2-40B4-BE49-F238E27FC236}">
                <a16:creationId xmlns:a16="http://schemas.microsoft.com/office/drawing/2014/main" id="{AB67F21C-1419-429B-BE50-C57159786DE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4EF792F0-EFFB-49AA-AC6E-53A67D3EAD43}"/>
              </a:ext>
            </a:extLst>
          </p:cNvPr>
          <p:cNvSpPr txBox="1"/>
          <p:nvPr/>
        </p:nvSpPr>
        <p:spPr>
          <a:xfrm>
            <a:off x="1242218" y="5285468"/>
            <a:ext cx="6814457"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mean of most regions within Africa are similar, but the mean happiness in North Africa is greater than the others.</a:t>
            </a:r>
            <a:r>
              <a:rPr lang="en-US" dirty="0">
                <a:solidFill>
                  <a:prstClr val="black"/>
                </a:solidFill>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927D-CFB2-448E-979B-BA04CDCA40B2}"/>
              </a:ext>
            </a:extLst>
          </p:cNvPr>
          <p:cNvSpPr>
            <a:spLocks noGrp="1"/>
          </p:cNvSpPr>
          <p:nvPr>
            <p:ph type="title"/>
          </p:nvPr>
        </p:nvSpPr>
        <p:spPr>
          <a:xfrm>
            <a:off x="677334" y="622852"/>
            <a:ext cx="8596668" cy="1320800"/>
          </a:xfrm>
        </p:spPr>
        <p:txBody>
          <a:bodyPr/>
          <a:lstStyle/>
          <a:p>
            <a:r>
              <a:rPr lang="en-US" dirty="0"/>
              <a:t>T-Test Comparison of Continents</a:t>
            </a:r>
          </a:p>
        </p:txBody>
      </p:sp>
      <p:graphicFrame>
        <p:nvGraphicFramePr>
          <p:cNvPr id="5" name="Table 4">
            <a:extLst>
              <a:ext uri="{FF2B5EF4-FFF2-40B4-BE49-F238E27FC236}">
                <a16:creationId xmlns:a16="http://schemas.microsoft.com/office/drawing/2014/main" id="{C9481D7A-6668-4497-9E6E-25EB7DFEBE42}"/>
              </a:ext>
            </a:extLst>
          </p:cNvPr>
          <p:cNvGraphicFramePr>
            <a:graphicFrameLocks noGrp="1"/>
          </p:cNvGraphicFramePr>
          <p:nvPr>
            <p:extLst>
              <p:ext uri="{D42A27DB-BD31-4B8C-83A1-F6EECF244321}">
                <p14:modId xmlns:p14="http://schemas.microsoft.com/office/powerpoint/2010/main" val="1802852816"/>
              </p:ext>
            </p:extLst>
          </p:nvPr>
        </p:nvGraphicFramePr>
        <p:xfrm>
          <a:off x="861494" y="1283252"/>
          <a:ext cx="5479688" cy="5277896"/>
        </p:xfrm>
        <a:graphic>
          <a:graphicData uri="http://schemas.openxmlformats.org/drawingml/2006/table">
            <a:tbl>
              <a:tblPr/>
              <a:tblGrid>
                <a:gridCol w="1460922">
                  <a:extLst>
                    <a:ext uri="{9D8B030D-6E8A-4147-A177-3AD203B41FA5}">
                      <a16:colId xmlns:a16="http://schemas.microsoft.com/office/drawing/2014/main" val="1736144729"/>
                    </a:ext>
                  </a:extLst>
                </a:gridCol>
                <a:gridCol w="1460922">
                  <a:extLst>
                    <a:ext uri="{9D8B030D-6E8A-4147-A177-3AD203B41FA5}">
                      <a16:colId xmlns:a16="http://schemas.microsoft.com/office/drawing/2014/main" val="1141619303"/>
                    </a:ext>
                  </a:extLst>
                </a:gridCol>
                <a:gridCol w="1318273">
                  <a:extLst>
                    <a:ext uri="{9D8B030D-6E8A-4147-A177-3AD203B41FA5}">
                      <a16:colId xmlns:a16="http://schemas.microsoft.com/office/drawing/2014/main" val="1838960462"/>
                    </a:ext>
                  </a:extLst>
                </a:gridCol>
                <a:gridCol w="1239571">
                  <a:extLst>
                    <a:ext uri="{9D8B030D-6E8A-4147-A177-3AD203B41FA5}">
                      <a16:colId xmlns:a16="http://schemas.microsoft.com/office/drawing/2014/main" val="4097525954"/>
                    </a:ext>
                  </a:extLst>
                </a:gridCol>
              </a:tblGrid>
              <a:tr h="419650">
                <a:tc>
                  <a:txBody>
                    <a:bodyPr/>
                    <a:lstStyle/>
                    <a:p>
                      <a:pPr algn="l" fontAlgn="b"/>
                      <a:r>
                        <a:rPr lang="en-US" sz="1400" b="1" i="0" u="none" strike="noStrike">
                          <a:solidFill>
                            <a:srgbClr val="000000"/>
                          </a:solidFill>
                          <a:effectLst/>
                          <a:latin typeface="Calibri" panose="020F0502020204030204" pitchFamily="34" charset="0"/>
                        </a:rPr>
                        <a:t>Continent1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Continent2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325195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5.91587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503223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-4.03539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020455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-3.14721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0.00453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4547008"/>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-5.14424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3128030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-15.41227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2619746"/>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-9.89033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3747947"/>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-7.06010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49146841"/>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-11.50633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85361338"/>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-29.02330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93852556"/>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dirty="0">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-0.23084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0.81930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93228933"/>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-0.84738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0.40247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023027"/>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-8.28201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53756161"/>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-0.37821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0.70903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246367620"/>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-4.82574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654743"/>
                  </a:ext>
                </a:extLst>
              </a:tr>
              <a:tr h="338948">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-7.82979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50360519"/>
                  </a:ext>
                </a:extLst>
              </a:tr>
            </a:tbl>
          </a:graphicData>
        </a:graphic>
      </p:graphicFrame>
      <p:sp>
        <p:nvSpPr>
          <p:cNvPr id="4" name="Slide Number Placeholder 3">
            <a:extLst>
              <a:ext uri="{FF2B5EF4-FFF2-40B4-BE49-F238E27FC236}">
                <a16:creationId xmlns:a16="http://schemas.microsoft.com/office/drawing/2014/main" id="{07040468-001E-4840-AD88-9DDD913BC5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3573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Economic Variables?</a:t>
            </a:r>
          </a:p>
        </p:txBody>
      </p:sp>
      <p:pic>
        <p:nvPicPr>
          <p:cNvPr id="7" name="Content Placeholder 6" descr="A close up of a map&#10;&#10;Description automatically generated">
            <a:extLst>
              <a:ext uri="{FF2B5EF4-FFF2-40B4-BE49-F238E27FC236}">
                <a16:creationId xmlns:a16="http://schemas.microsoft.com/office/drawing/2014/main" id="{1FFACE8A-8689-4002-92C9-EFA002BB263E}"/>
              </a:ext>
            </a:extLst>
          </p:cNvPr>
          <p:cNvPicPr>
            <a:picLocks noGrp="1" noChangeAspect="1"/>
          </p:cNvPicPr>
          <p:nvPr>
            <p:ph idx="1"/>
          </p:nvPr>
        </p:nvPicPr>
        <p:blipFill>
          <a:blip r:embed="rId2"/>
          <a:stretch>
            <a:fillRect/>
          </a:stretch>
        </p:blipFill>
        <p:spPr>
          <a:xfrm>
            <a:off x="2164568" y="1599096"/>
            <a:ext cx="5622200" cy="3881437"/>
          </a:xfrm>
        </p:spPr>
      </p:pic>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BD2CF4ED-22D3-452D-BF21-7478EAA7E7F6}"/>
              </a:ext>
            </a:extLst>
          </p:cNvPr>
          <p:cNvSpPr txBox="1"/>
          <p:nvPr/>
        </p:nvSpPr>
        <p:spPr>
          <a:xfrm>
            <a:off x="1272209" y="5577593"/>
            <a:ext cx="8596668" cy="646331"/>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 order to find a linear relationship, the values of GDP, PPP, Population Density, and Population Total required a log transformation</a:t>
            </a:r>
          </a:p>
        </p:txBody>
      </p:sp>
    </p:spTree>
    <p:extLst>
      <p:ext uri="{BB962C8B-B14F-4D97-AF65-F5344CB8AC3E}">
        <p14:creationId xmlns:p14="http://schemas.microsoft.com/office/powerpoint/2010/main" val="99779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609600"/>
            <a:ext cx="8596668" cy="1320800"/>
          </a:xfrm>
        </p:spPr>
        <p:txBody>
          <a:bodyPr>
            <a:normAutofit/>
          </a:bodyPr>
          <a:lstStyle/>
          <a:p>
            <a:r>
              <a:rPr lang="en-US" dirty="0"/>
              <a:t>Variable Analysis</a:t>
            </a:r>
            <a:br>
              <a:rPr lang="en-US" dirty="0"/>
            </a:br>
            <a:r>
              <a:rPr lang="en-US" sz="2200" dirty="0"/>
              <a:t>Is there a relationship between Happiness and GDP/PPP? </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105757"/>
            <a:ext cx="8596668" cy="1320800"/>
          </a:xfrm>
        </p:spPr>
        <p:txBody>
          <a:bodyPr>
            <a:normAutofit fontScale="92500" lnSpcReduction="10000"/>
          </a:bodyPr>
          <a:lstStyle/>
          <a:p>
            <a:pPr lvl="0"/>
            <a:r>
              <a:rPr lang="en-US" dirty="0"/>
              <a:t>Log(GDP) AND Log (PPP) have some relationship with the happiness score. </a:t>
            </a:r>
          </a:p>
          <a:p>
            <a:pPr lvl="0"/>
            <a:r>
              <a:rPr lang="en-US" dirty="0"/>
              <a:t>Correlation coefficients are 0.5549 and 0.4455 </a:t>
            </a:r>
          </a:p>
          <a:p>
            <a:pPr lvl="0"/>
            <a:r>
              <a:rPr lang="en-US" dirty="0"/>
              <a:t>Wealthier countries and countries with a higher standard of living tend to be happier.</a:t>
            </a:r>
          </a:p>
          <a:p>
            <a:endParaRPr lang="en-US" dirty="0"/>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Picture 7" descr="A close up of a map&#10;&#10;Description automatically generated">
            <a:extLst>
              <a:ext uri="{FF2B5EF4-FFF2-40B4-BE49-F238E27FC236}">
                <a16:creationId xmlns:a16="http://schemas.microsoft.com/office/drawing/2014/main" id="{565A73CB-4437-4D19-B319-B7486D2EE8D4}"/>
              </a:ext>
            </a:extLst>
          </p:cNvPr>
          <p:cNvPicPr>
            <a:picLocks noChangeAspect="1"/>
          </p:cNvPicPr>
          <p:nvPr/>
        </p:nvPicPr>
        <p:blipFill rotWithShape="1">
          <a:blip r:embed="rId2"/>
          <a:srcRect b="61231"/>
          <a:stretch/>
        </p:blipFill>
        <p:spPr>
          <a:xfrm>
            <a:off x="1151205" y="1930400"/>
            <a:ext cx="8809225" cy="2846058"/>
          </a:xfrm>
          <a:prstGeom prst="rect">
            <a:avLst/>
          </a:prstGeom>
        </p:spPr>
      </p:pic>
    </p:spTree>
    <p:extLst>
      <p:ext uri="{BB962C8B-B14F-4D97-AF65-F5344CB8AC3E}">
        <p14:creationId xmlns:p14="http://schemas.microsoft.com/office/powerpoint/2010/main" val="72756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596348"/>
            <a:ext cx="8596668" cy="1320800"/>
          </a:xfrm>
        </p:spPr>
        <p:txBody>
          <a:bodyPr>
            <a:normAutofit/>
          </a:bodyPr>
          <a:lstStyle/>
          <a:p>
            <a:r>
              <a:rPr lang="en-US" dirty="0"/>
              <a:t>Variable Analysis</a:t>
            </a:r>
            <a:br>
              <a:rPr lang="en-US" dirty="0"/>
            </a:br>
            <a:r>
              <a:rPr lang="en-US" sz="2200" dirty="0"/>
              <a:t>Is there a relationship between Happiness and Population?</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247861"/>
            <a:ext cx="8596668" cy="1158626"/>
          </a:xfrm>
        </p:spPr>
        <p:txBody>
          <a:bodyPr>
            <a:normAutofit/>
          </a:bodyPr>
          <a:lstStyle/>
          <a:p>
            <a:r>
              <a:rPr lang="en-US" dirty="0"/>
              <a:t>There is no relationship between population and the happiness score.</a:t>
            </a:r>
          </a:p>
          <a:p>
            <a:r>
              <a:rPr lang="en-US" dirty="0"/>
              <a:t>The number of people in a country and how close they live to each other does not affect happiness. </a:t>
            </a:r>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D0D8806-5BCD-4D31-8F9F-B0F6E74588A6}"/>
              </a:ext>
            </a:extLst>
          </p:cNvPr>
          <p:cNvPicPr>
            <a:picLocks noChangeAspect="1"/>
          </p:cNvPicPr>
          <p:nvPr/>
        </p:nvPicPr>
        <p:blipFill rotWithShape="1">
          <a:blip r:embed="rId2"/>
          <a:srcRect b="61231"/>
          <a:stretch/>
        </p:blipFill>
        <p:spPr>
          <a:xfrm>
            <a:off x="677334" y="1786375"/>
            <a:ext cx="8980866" cy="2901511"/>
          </a:xfrm>
          <a:prstGeom prst="rect">
            <a:avLst/>
          </a:prstGeom>
        </p:spPr>
      </p:pic>
    </p:spTree>
    <p:extLst>
      <p:ext uri="{BB962C8B-B14F-4D97-AF65-F5344CB8AC3E}">
        <p14:creationId xmlns:p14="http://schemas.microsoft.com/office/powerpoint/2010/main" val="30745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Median Age? </a:t>
            </a:r>
          </a:p>
        </p:txBody>
      </p:sp>
      <p:sp>
        <p:nvSpPr>
          <p:cNvPr id="5" name="Slide Number Placeholder 4">
            <a:extLst>
              <a:ext uri="{FF2B5EF4-FFF2-40B4-BE49-F238E27FC236}">
                <a16:creationId xmlns:a16="http://schemas.microsoft.com/office/drawing/2014/main" id="{A6481B05-E5A6-4F43-8240-63D853C310F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Content Placeholder 8">
            <a:extLst>
              <a:ext uri="{FF2B5EF4-FFF2-40B4-BE49-F238E27FC236}">
                <a16:creationId xmlns:a16="http://schemas.microsoft.com/office/drawing/2014/main" id="{A82CF8E7-4FE2-4A77-9753-6C154FC35AB8}"/>
              </a:ext>
            </a:extLst>
          </p:cNvPr>
          <p:cNvSpPr>
            <a:spLocks noGrp="1"/>
          </p:cNvSpPr>
          <p:nvPr>
            <p:ph idx="1"/>
          </p:nvPr>
        </p:nvSpPr>
        <p:spPr>
          <a:xfrm>
            <a:off x="5474417" y="1991255"/>
            <a:ext cx="3669583" cy="3706160"/>
          </a:xfrm>
        </p:spPr>
        <p:txBody>
          <a:bodyPr>
            <a:normAutofit/>
          </a:bodyPr>
          <a:lstStyle/>
          <a:p>
            <a:r>
              <a:rPr lang="en-US" dirty="0"/>
              <a:t>There is some relationship between the median age in a country and its happiness score.</a:t>
            </a:r>
          </a:p>
          <a:p>
            <a:r>
              <a:rPr lang="en-US" dirty="0"/>
              <a:t>A higher median age indicates that people live longer and are likely healthier.</a:t>
            </a:r>
          </a:p>
          <a:p>
            <a:r>
              <a:rPr lang="en-US" dirty="0"/>
              <a:t>This indicates good health and a longer life increase happiness.</a:t>
            </a:r>
          </a:p>
          <a:p>
            <a:pPr marL="0" indent="0">
              <a:buNone/>
            </a:pPr>
            <a:r>
              <a:rPr lang="en-US" dirty="0"/>
              <a:t> </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300A85DF-A59D-4629-9E12-6017D981685D}"/>
              </a:ext>
            </a:extLst>
          </p:cNvPr>
          <p:cNvPicPr>
            <a:picLocks noChangeAspect="1"/>
          </p:cNvPicPr>
          <p:nvPr/>
        </p:nvPicPr>
        <p:blipFill rotWithShape="1">
          <a:blip r:embed="rId2"/>
          <a:srcRect l="8234" t="7180" r="51937" b="62666"/>
          <a:stretch/>
        </p:blipFill>
        <p:spPr>
          <a:xfrm>
            <a:off x="562707" y="1991255"/>
            <a:ext cx="4358142" cy="2749557"/>
          </a:xfrm>
          <a:prstGeom prst="rect">
            <a:avLst/>
          </a:prstGeom>
        </p:spPr>
      </p:pic>
    </p:spTree>
    <p:extLst>
      <p:ext uri="{BB962C8B-B14F-4D97-AF65-F5344CB8AC3E}">
        <p14:creationId xmlns:p14="http://schemas.microsoft.com/office/powerpoint/2010/main" val="77626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Alcohol Consumption ?</a:t>
            </a:r>
          </a:p>
        </p:txBody>
      </p:sp>
      <p:pic>
        <p:nvPicPr>
          <p:cNvPr id="6" name="Content Placeholder 5">
            <a:extLst>
              <a:ext uri="{FF2B5EF4-FFF2-40B4-BE49-F238E27FC236}">
                <a16:creationId xmlns:a16="http://schemas.microsoft.com/office/drawing/2014/main" id="{A29C5335-1013-418A-83DF-239814F88866}"/>
              </a:ext>
            </a:extLst>
          </p:cNvPr>
          <p:cNvPicPr>
            <a:picLocks noGrp="1" noChangeAspect="1"/>
          </p:cNvPicPr>
          <p:nvPr>
            <p:ph idx="1"/>
          </p:nvPr>
        </p:nvPicPr>
        <p:blipFill>
          <a:blip r:embed="rId2"/>
          <a:stretch>
            <a:fillRect/>
          </a:stretch>
        </p:blipFill>
        <p:spPr>
          <a:xfrm>
            <a:off x="904524" y="2014537"/>
            <a:ext cx="3762375" cy="2828925"/>
          </a:xfrm>
          <a:prstGeom prst="rect">
            <a:avLst/>
          </a:prstGeom>
        </p:spPr>
      </p:pic>
      <p:sp>
        <p:nvSpPr>
          <p:cNvPr id="5" name="Slide Number Placeholder 4">
            <a:extLst>
              <a:ext uri="{FF2B5EF4-FFF2-40B4-BE49-F238E27FC236}">
                <a16:creationId xmlns:a16="http://schemas.microsoft.com/office/drawing/2014/main" id="{DB4F43E0-A832-4791-A642-C45ED84BDCF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TextBox 6">
            <a:extLst>
              <a:ext uri="{FF2B5EF4-FFF2-40B4-BE49-F238E27FC236}">
                <a16:creationId xmlns:a16="http://schemas.microsoft.com/office/drawing/2014/main" id="{302B33BF-3245-4472-B8F2-CE000DB5BC22}"/>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0.3518</a:t>
            </a:r>
          </a:p>
        </p:txBody>
      </p:sp>
      <p:sp>
        <p:nvSpPr>
          <p:cNvPr id="10" name="TextBox 9">
            <a:extLst>
              <a:ext uri="{FF2B5EF4-FFF2-40B4-BE49-F238E27FC236}">
                <a16:creationId xmlns:a16="http://schemas.microsoft.com/office/drawing/2014/main" id="{03110C20-0CF7-4E19-B94A-FAFFDE63F0E0}"/>
              </a:ext>
            </a:extLst>
          </p:cNvPr>
          <p:cNvSpPr txBox="1"/>
          <p:nvPr/>
        </p:nvSpPr>
        <p:spPr>
          <a:xfrm>
            <a:off x="4975668" y="2153330"/>
            <a:ext cx="5327281" cy="2564805"/>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solidFill>
                <a:schemeClr val="tx1">
                  <a:lumMod val="65000"/>
                  <a:lumOff val="35000"/>
                </a:schemeClr>
              </a:solidFill>
            </a:endParaRP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Surprisingly, alcohol consumption has a positive correlation with the happiness score. Alcohol consumption has always been linked to be used to cope with pain and despair. It is also linked to crime, violence, accidents and death.</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However, in this graph we can see that residents of happy countries </a:t>
            </a:r>
            <a:r>
              <a:rPr lang="en-US" sz="1600" i="1" u="sng" dirty="0">
                <a:solidFill>
                  <a:schemeClr val="tx1">
                    <a:lumMod val="65000"/>
                    <a:lumOff val="35000"/>
                  </a:schemeClr>
                </a:solidFill>
              </a:rPr>
              <a:t>probably</a:t>
            </a:r>
            <a:r>
              <a:rPr lang="en-US" sz="1600" dirty="0">
                <a:solidFill>
                  <a:schemeClr val="tx1">
                    <a:lumMod val="65000"/>
                    <a:lumOff val="35000"/>
                  </a:schemeClr>
                </a:solidFill>
              </a:rPr>
              <a:t> consume alcohol for reasons like pleasure, indulgence and celebration.</a:t>
            </a:r>
          </a:p>
        </p:txBody>
      </p:sp>
    </p:spTree>
    <p:extLst>
      <p:ext uri="{BB962C8B-B14F-4D97-AF65-F5344CB8AC3E}">
        <p14:creationId xmlns:p14="http://schemas.microsoft.com/office/powerpoint/2010/main" val="394909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Education Index? </a:t>
            </a:r>
          </a:p>
        </p:txBody>
      </p:sp>
      <p:pic>
        <p:nvPicPr>
          <p:cNvPr id="6" name="Content Placeholder 5">
            <a:extLst>
              <a:ext uri="{FF2B5EF4-FFF2-40B4-BE49-F238E27FC236}">
                <a16:creationId xmlns:a16="http://schemas.microsoft.com/office/drawing/2014/main" id="{22A86572-9D15-4649-9363-6B5A6CE88C1E}"/>
              </a:ext>
            </a:extLst>
          </p:cNvPr>
          <p:cNvPicPr>
            <a:picLocks noGrp="1" noChangeAspect="1"/>
          </p:cNvPicPr>
          <p:nvPr>
            <p:ph idx="1"/>
          </p:nvPr>
        </p:nvPicPr>
        <p:blipFill>
          <a:blip r:embed="rId2"/>
          <a:stretch>
            <a:fillRect/>
          </a:stretch>
        </p:blipFill>
        <p:spPr>
          <a:xfrm>
            <a:off x="818799" y="1930400"/>
            <a:ext cx="4355085" cy="3015870"/>
          </a:xfrm>
          <a:prstGeom prst="rect">
            <a:avLst/>
          </a:prstGeom>
        </p:spPr>
      </p:pic>
      <p:sp>
        <p:nvSpPr>
          <p:cNvPr id="5" name="Slide Number Placeholder 4">
            <a:extLst>
              <a:ext uri="{FF2B5EF4-FFF2-40B4-BE49-F238E27FC236}">
                <a16:creationId xmlns:a16="http://schemas.microsoft.com/office/drawing/2014/main" id="{58EFABF8-241D-4ACD-9BCD-2E06CF51324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155BA9C9-610E-42F6-8214-B5BCD78C971D}"/>
              </a:ext>
            </a:extLst>
          </p:cNvPr>
          <p:cNvSpPr txBox="1"/>
          <p:nvPr/>
        </p:nvSpPr>
        <p:spPr>
          <a:xfrm>
            <a:off x="4975668" y="2153330"/>
            <a:ext cx="5327281" cy="2564805"/>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This analysis shows that happier nations have a higher Education index than unhappy ones with a strong correlation of 0.76.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We can assume that education is linked to a sense of individual empowerment, community contribution and better job conditions.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All of which contributes to country’s sense of security and well being. </a:t>
            </a:r>
          </a:p>
          <a:p>
            <a:endParaRPr 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1F7B5F28-4CFF-4EB9-A0F9-035416EA5B2E}"/>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0.7603</a:t>
            </a:r>
          </a:p>
        </p:txBody>
      </p:sp>
    </p:spTree>
    <p:extLst>
      <p:ext uri="{BB962C8B-B14F-4D97-AF65-F5344CB8AC3E}">
        <p14:creationId xmlns:p14="http://schemas.microsoft.com/office/powerpoint/2010/main" val="130668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DB4B-EE68-4BA2-9DDD-A05453385518}"/>
              </a:ext>
            </a:extLst>
          </p:cNvPr>
          <p:cNvSpPr>
            <a:spLocks noGrp="1"/>
          </p:cNvSpPr>
          <p:nvPr>
            <p:ph type="title"/>
          </p:nvPr>
        </p:nvSpPr>
        <p:spPr>
          <a:xfrm>
            <a:off x="677334" y="609600"/>
            <a:ext cx="8596668" cy="609600"/>
          </a:xfrm>
        </p:spPr>
        <p:txBody>
          <a:bodyPr>
            <a:normAutofit/>
          </a:bodyPr>
          <a:lstStyle/>
          <a:p>
            <a:r>
              <a:rPr lang="en-US" sz="3200" dirty="0"/>
              <a:t>Internet access level throughout the world</a:t>
            </a:r>
          </a:p>
        </p:txBody>
      </p:sp>
      <p:pic>
        <p:nvPicPr>
          <p:cNvPr id="7" name="Content Placeholder 6" descr="A close up of a map&#10;&#10;Description automatically generated">
            <a:extLst>
              <a:ext uri="{FF2B5EF4-FFF2-40B4-BE49-F238E27FC236}">
                <a16:creationId xmlns:a16="http://schemas.microsoft.com/office/drawing/2014/main" id="{26256857-6956-40F4-8381-DE539C05221A}"/>
              </a:ext>
            </a:extLst>
          </p:cNvPr>
          <p:cNvPicPr>
            <a:picLocks noGrp="1" noChangeAspect="1"/>
          </p:cNvPicPr>
          <p:nvPr>
            <p:ph idx="1"/>
          </p:nvPr>
        </p:nvPicPr>
        <p:blipFill>
          <a:blip r:embed="rId2"/>
          <a:stretch>
            <a:fillRect/>
          </a:stretch>
        </p:blipFill>
        <p:spPr>
          <a:xfrm>
            <a:off x="811985" y="1689562"/>
            <a:ext cx="7827326" cy="3881437"/>
          </a:xfrm>
        </p:spPr>
      </p:pic>
      <p:sp>
        <p:nvSpPr>
          <p:cNvPr id="5" name="Slide Number Placeholder 4">
            <a:extLst>
              <a:ext uri="{FF2B5EF4-FFF2-40B4-BE49-F238E27FC236}">
                <a16:creationId xmlns:a16="http://schemas.microsoft.com/office/drawing/2014/main" id="{8C0B7B00-1B13-43A3-9541-C8F52349A82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792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860-80BF-46F0-A99B-7AEFD30BA052}"/>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708C4139-16A1-43BA-8561-70A56EC42512}"/>
              </a:ext>
            </a:extLst>
          </p:cNvPr>
          <p:cNvSpPr>
            <a:spLocks noGrp="1"/>
          </p:cNvSpPr>
          <p:nvPr>
            <p:ph idx="1"/>
          </p:nvPr>
        </p:nvSpPr>
        <p:spPr>
          <a:xfrm>
            <a:off x="677334" y="1816033"/>
            <a:ext cx="8596668" cy="3418340"/>
          </a:xfrm>
        </p:spPr>
        <p:txBody>
          <a:bodyPr/>
          <a:lstStyle/>
          <a:p>
            <a:r>
              <a:rPr lang="en-US" dirty="0"/>
              <a:t>Levels of happiness vary throughout the world.  There are likely many factors that influence the level of happiness in a country.  We seek to determine some factors that could be used to predict happiness.</a:t>
            </a:r>
          </a:p>
          <a:p>
            <a:r>
              <a:rPr lang="en-US" dirty="0"/>
              <a:t>This study seeks to determine:</a:t>
            </a:r>
          </a:p>
          <a:p>
            <a:pPr lvl="1"/>
            <a:r>
              <a:rPr lang="en-US" dirty="0"/>
              <a:t>How happiness is distributed around the world?</a:t>
            </a:r>
          </a:p>
          <a:p>
            <a:pPr lvl="1"/>
            <a:r>
              <a:rPr lang="en-US" dirty="0"/>
              <a:t>What are some of the factors that influence happiness?</a:t>
            </a:r>
          </a:p>
          <a:p>
            <a:r>
              <a:rPr lang="en-US" dirty="0"/>
              <a:t>While we are able to determine several factors that are predictive of happiness, there are many other factors that are not considered and are beyond the scope of this study.</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C6611093-5FB5-4247-87CC-0934B1B97E3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5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422152" y="361507"/>
            <a:ext cx="8596668" cy="1320800"/>
          </a:xfrm>
        </p:spPr>
        <p:txBody>
          <a:bodyPr>
            <a:normAutofit/>
          </a:bodyPr>
          <a:lstStyle/>
          <a:p>
            <a:r>
              <a:rPr lang="en-US" dirty="0"/>
              <a:t>Variable Analysis</a:t>
            </a:r>
            <a:br>
              <a:rPr lang="en-US" dirty="0"/>
            </a:br>
            <a:r>
              <a:rPr lang="en-US" sz="2200" dirty="0"/>
              <a:t>Correlation between Happiness Score and Disaster Rate, Internet Access Rate, and Average Sleeping.</a:t>
            </a:r>
          </a:p>
        </p:txBody>
      </p:sp>
      <p:sp>
        <p:nvSpPr>
          <p:cNvPr id="5" name="Slide Number Placeholder 4">
            <a:extLst>
              <a:ext uri="{FF2B5EF4-FFF2-40B4-BE49-F238E27FC236}">
                <a16:creationId xmlns:a16="http://schemas.microsoft.com/office/drawing/2014/main" id="{896378A3-BD0C-4094-ACA9-C8AF0E3F202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FB1A3063-4C99-4A6D-B6A6-A609DF92ABB5}"/>
              </a:ext>
            </a:extLst>
          </p:cNvPr>
          <p:cNvPicPr>
            <a:picLocks noGrp="1" noChangeAspect="1"/>
          </p:cNvPicPr>
          <p:nvPr>
            <p:ph idx="1"/>
          </p:nvPr>
        </p:nvPicPr>
        <p:blipFill>
          <a:blip r:embed="rId2"/>
          <a:stretch>
            <a:fillRect/>
          </a:stretch>
        </p:blipFill>
        <p:spPr>
          <a:xfrm>
            <a:off x="710684" y="1991859"/>
            <a:ext cx="4414628" cy="4414628"/>
          </a:xfrm>
        </p:spPr>
      </p:pic>
      <p:sp>
        <p:nvSpPr>
          <p:cNvPr id="11" name="TextBox 10">
            <a:extLst>
              <a:ext uri="{FF2B5EF4-FFF2-40B4-BE49-F238E27FC236}">
                <a16:creationId xmlns:a16="http://schemas.microsoft.com/office/drawing/2014/main" id="{A0350DD0-E56D-4BAE-9C12-746F6888F38C}"/>
              </a:ext>
            </a:extLst>
          </p:cNvPr>
          <p:cNvSpPr txBox="1"/>
          <p:nvPr/>
        </p:nvSpPr>
        <p:spPr>
          <a:xfrm>
            <a:off x="5916385" y="2177143"/>
            <a:ext cx="3586843"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There are slight relationships between happiness score and disaster rate, internet access rate.</a:t>
            </a:r>
          </a:p>
        </p:txBody>
      </p:sp>
    </p:spTree>
    <p:extLst>
      <p:ext uri="{BB962C8B-B14F-4D97-AF65-F5344CB8AC3E}">
        <p14:creationId xmlns:p14="http://schemas.microsoft.com/office/powerpoint/2010/main" val="310348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Disaster Risk, Internet Access Rate, and Average Sleeping?</a:t>
            </a:r>
          </a:p>
        </p:txBody>
      </p:sp>
      <p:pic>
        <p:nvPicPr>
          <p:cNvPr id="7" name="Content Placeholder 6" descr="A close up of a map&#10;&#10;Description automatically generated">
            <a:extLst>
              <a:ext uri="{FF2B5EF4-FFF2-40B4-BE49-F238E27FC236}">
                <a16:creationId xmlns:a16="http://schemas.microsoft.com/office/drawing/2014/main" id="{40DDE0C9-937B-4C0E-A7A6-EC5CEF55D82A}"/>
              </a:ext>
            </a:extLst>
          </p:cNvPr>
          <p:cNvPicPr>
            <a:picLocks noGrp="1" noChangeAspect="1"/>
          </p:cNvPicPr>
          <p:nvPr>
            <p:ph idx="1"/>
          </p:nvPr>
        </p:nvPicPr>
        <p:blipFill>
          <a:blip r:embed="rId2"/>
          <a:stretch>
            <a:fillRect/>
          </a:stretch>
        </p:blipFill>
        <p:spPr>
          <a:xfrm>
            <a:off x="677334" y="2100054"/>
            <a:ext cx="5252923" cy="4377436"/>
          </a:xfrm>
        </p:spPr>
      </p:pic>
      <p:sp>
        <p:nvSpPr>
          <p:cNvPr id="5" name="Slide Number Placeholder 4">
            <a:extLst>
              <a:ext uri="{FF2B5EF4-FFF2-40B4-BE49-F238E27FC236}">
                <a16:creationId xmlns:a16="http://schemas.microsoft.com/office/drawing/2014/main" id="{FCD5EB3D-B069-4967-8CBA-80BB4781BEF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TextBox 2">
            <a:extLst>
              <a:ext uri="{FF2B5EF4-FFF2-40B4-BE49-F238E27FC236}">
                <a16:creationId xmlns:a16="http://schemas.microsoft.com/office/drawing/2014/main" id="{178611F6-9653-470D-B059-ACEB4D5C20C4}"/>
              </a:ext>
            </a:extLst>
          </p:cNvPr>
          <p:cNvSpPr txBox="1"/>
          <p:nvPr/>
        </p:nvSpPr>
        <p:spPr>
          <a:xfrm>
            <a:off x="6096000" y="2170361"/>
            <a:ext cx="3565071" cy="407803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Internet rate, disaster rate could have an impact on happiness score.</a:t>
            </a:r>
          </a:p>
          <a:p>
            <a:pPr marL="342900" lvl="0" indent="-342900">
              <a:spcBef>
                <a:spcPts val="1000"/>
              </a:spcBef>
              <a:buClr>
                <a:srgbClr val="90C226"/>
              </a:buClr>
              <a:buSzPct val="80000"/>
              <a:buFont typeface="Wingdings 3" charset="2"/>
              <a:buChar char=""/>
            </a:pPr>
            <a:r>
              <a:rPr lang="en-US" dirty="0"/>
              <a:t>More disasters lead to less happiness for people.</a:t>
            </a:r>
          </a:p>
          <a:p>
            <a:pPr marL="342900" lvl="0" indent="-342900">
              <a:spcBef>
                <a:spcPts val="1000"/>
              </a:spcBef>
              <a:buClr>
                <a:srgbClr val="90C226"/>
              </a:buClr>
              <a:buSzPct val="80000"/>
              <a:buFont typeface="Wingdings 3" charset="2"/>
              <a:buChar char=""/>
            </a:pPr>
            <a:r>
              <a:rPr lang="en-US" dirty="0"/>
              <a:t>More access to the internet helps people feel happier.</a:t>
            </a:r>
          </a:p>
          <a:p>
            <a:pPr marL="342900" lvl="0" indent="-342900">
              <a:spcBef>
                <a:spcPts val="1000"/>
              </a:spcBef>
              <a:buClr>
                <a:srgbClr val="90C226"/>
              </a:buClr>
              <a:buSzPct val="80000"/>
              <a:buFont typeface="Wingdings 3" charset="2"/>
              <a:buChar char=""/>
            </a:pPr>
            <a:r>
              <a:rPr lang="en-US" dirty="0"/>
              <a:t>While sleeping does not appear to have a strong relationship with happiness, deeper analysis is needed because there are fewer countries in this study.</a:t>
            </a:r>
          </a:p>
        </p:txBody>
      </p:sp>
    </p:spTree>
    <p:extLst>
      <p:ext uri="{BB962C8B-B14F-4D97-AF65-F5344CB8AC3E}">
        <p14:creationId xmlns:p14="http://schemas.microsoft.com/office/powerpoint/2010/main" val="101035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Correlation Coefficients Happiness Score and Disaster Rate, Internet Access Rate, and Average Sleeping.</a:t>
            </a:r>
          </a:p>
        </p:txBody>
      </p:sp>
      <p:sp>
        <p:nvSpPr>
          <p:cNvPr id="5" name="Slide Number Placeholder 4">
            <a:extLst>
              <a:ext uri="{FF2B5EF4-FFF2-40B4-BE49-F238E27FC236}">
                <a16:creationId xmlns:a16="http://schemas.microsoft.com/office/drawing/2014/main" id="{D8C4F99E-09A3-47B4-9ABE-8861A85F597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Content Placeholder 5">
            <a:extLst>
              <a:ext uri="{FF2B5EF4-FFF2-40B4-BE49-F238E27FC236}">
                <a16:creationId xmlns:a16="http://schemas.microsoft.com/office/drawing/2014/main" id="{EB0517CD-D985-4F75-8BCE-834C1CFFD153}"/>
              </a:ext>
            </a:extLst>
          </p:cNvPr>
          <p:cNvPicPr>
            <a:picLocks noGrp="1" noChangeAspect="1"/>
          </p:cNvPicPr>
          <p:nvPr>
            <p:ph idx="1"/>
          </p:nvPr>
        </p:nvPicPr>
        <p:blipFill>
          <a:blip r:embed="rId2"/>
          <a:stretch>
            <a:fillRect/>
          </a:stretch>
        </p:blipFill>
        <p:spPr>
          <a:xfrm>
            <a:off x="1039586" y="2069330"/>
            <a:ext cx="6505736" cy="4337157"/>
          </a:xfrm>
          <a:prstGeom prst="rect">
            <a:avLst/>
          </a:prstGeom>
        </p:spPr>
      </p:pic>
    </p:spTree>
    <p:extLst>
      <p:ext uri="{BB962C8B-B14F-4D97-AF65-F5344CB8AC3E}">
        <p14:creationId xmlns:p14="http://schemas.microsoft.com/office/powerpoint/2010/main" val="50766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D3C-95D6-4428-9983-A8EA74421EDD}"/>
              </a:ext>
            </a:extLst>
          </p:cNvPr>
          <p:cNvSpPr>
            <a:spLocks noGrp="1"/>
          </p:cNvSpPr>
          <p:nvPr>
            <p:ph type="title"/>
          </p:nvPr>
        </p:nvSpPr>
        <p:spPr>
          <a:xfrm>
            <a:off x="677334" y="241300"/>
            <a:ext cx="8596668" cy="647700"/>
          </a:xfrm>
        </p:spPr>
        <p:txBody>
          <a:bodyPr/>
          <a:lstStyle/>
          <a:p>
            <a:r>
              <a:rPr lang="en-US" dirty="0"/>
              <a:t>Discussion</a:t>
            </a:r>
          </a:p>
        </p:txBody>
      </p:sp>
      <p:sp>
        <p:nvSpPr>
          <p:cNvPr id="3" name="Content Placeholder 2">
            <a:extLst>
              <a:ext uri="{FF2B5EF4-FFF2-40B4-BE49-F238E27FC236}">
                <a16:creationId xmlns:a16="http://schemas.microsoft.com/office/drawing/2014/main" id="{947669C7-4B40-43A0-9AEB-F1CD2522B8BF}"/>
              </a:ext>
            </a:extLst>
          </p:cNvPr>
          <p:cNvSpPr>
            <a:spLocks noGrp="1"/>
          </p:cNvSpPr>
          <p:nvPr>
            <p:ph idx="1"/>
          </p:nvPr>
        </p:nvSpPr>
        <p:spPr>
          <a:xfrm>
            <a:off x="798872" y="939800"/>
            <a:ext cx="8596668" cy="4864652"/>
          </a:xfrm>
        </p:spPr>
        <p:txBody>
          <a:bodyPr>
            <a:normAutofit fontScale="40000" lnSpcReduction="20000"/>
          </a:bodyPr>
          <a:lstStyle/>
          <a:p>
            <a:pPr>
              <a:lnSpc>
                <a:spcPct val="120000"/>
              </a:lnSpc>
            </a:pPr>
            <a:r>
              <a:rPr lang="en-US" sz="4500" dirty="0">
                <a:solidFill>
                  <a:schemeClr val="tx1">
                    <a:lumMod val="65000"/>
                    <a:lumOff val="35000"/>
                  </a:schemeClr>
                </a:solidFill>
              </a:rPr>
              <a:t>We can conclude that higher Happiness Index around the world is concentrated in Europe, The Americas and Oceania, leaving Africa and Asia with the lower scores.</a:t>
            </a:r>
          </a:p>
          <a:p>
            <a:pPr>
              <a:lnSpc>
                <a:spcPct val="120000"/>
              </a:lnSpc>
            </a:pPr>
            <a:r>
              <a:rPr lang="en-US" sz="4500" dirty="0">
                <a:solidFill>
                  <a:schemeClr val="tx1">
                    <a:lumMod val="65000"/>
                    <a:lumOff val="35000"/>
                  </a:schemeClr>
                </a:solidFill>
              </a:rPr>
              <a:t>Finland, Norway, Denmark, Iceland and Switzerland are the countries with the highest happiness score in the world, and they have consistently been ranked high for 2015 to 2018. </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strong correlation </a:t>
            </a:r>
            <a:r>
              <a:rPr lang="en-US" sz="4500" dirty="0">
                <a:solidFill>
                  <a:schemeClr val="tx1">
                    <a:lumMod val="65000"/>
                    <a:lumOff val="35000"/>
                  </a:schemeClr>
                </a:solidFill>
              </a:rPr>
              <a:t>to country happiness score:</a:t>
            </a:r>
          </a:p>
          <a:p>
            <a:pPr lvl="1">
              <a:lnSpc>
                <a:spcPct val="120000"/>
              </a:lnSpc>
              <a:buFont typeface="Wingdings" panose="05000000000000000000" pitchFamily="2" charset="2"/>
              <a:buChar char="§"/>
            </a:pPr>
            <a:r>
              <a:rPr lang="en-US" sz="4500" dirty="0">
                <a:solidFill>
                  <a:schemeClr val="tx1">
                    <a:lumMod val="65000"/>
                    <a:lumOff val="35000"/>
                  </a:schemeClr>
                </a:solidFill>
              </a:rPr>
              <a:t>Median Age, Education Level, Access to Internet.</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some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GDP, PPP, Alcohol Consumption, Disaster Risk rate, Average Sleep</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no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Population.</a:t>
            </a:r>
            <a:endParaRPr lang="en-US" sz="4500" dirty="0"/>
          </a:p>
          <a:p>
            <a:endParaRPr lang="en-US" dirty="0"/>
          </a:p>
        </p:txBody>
      </p:sp>
      <p:sp>
        <p:nvSpPr>
          <p:cNvPr id="5" name="Slide Number Placeholder 4">
            <a:extLst>
              <a:ext uri="{FF2B5EF4-FFF2-40B4-BE49-F238E27FC236}">
                <a16:creationId xmlns:a16="http://schemas.microsoft.com/office/drawing/2014/main" id="{B7E3EA7A-8014-47E4-AA8D-588A7515DE35}"/>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0636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B565-B36B-48B8-A2E1-F60402A1EFF0}"/>
              </a:ext>
            </a:extLst>
          </p:cNvPr>
          <p:cNvSpPr>
            <a:spLocks noGrp="1"/>
          </p:cNvSpPr>
          <p:nvPr>
            <p:ph type="title"/>
          </p:nvPr>
        </p:nvSpPr>
        <p:spPr/>
        <p:txBody>
          <a:bodyPr/>
          <a:lstStyle/>
          <a:p>
            <a:r>
              <a:rPr lang="en-US" dirty="0"/>
              <a:t>Follow-Ups</a:t>
            </a:r>
          </a:p>
        </p:txBody>
      </p:sp>
      <p:sp>
        <p:nvSpPr>
          <p:cNvPr id="3" name="Content Placeholder 2">
            <a:extLst>
              <a:ext uri="{FF2B5EF4-FFF2-40B4-BE49-F238E27FC236}">
                <a16:creationId xmlns:a16="http://schemas.microsoft.com/office/drawing/2014/main" id="{890CD028-DB36-4934-ACCB-1B77EB261BC1}"/>
              </a:ext>
            </a:extLst>
          </p:cNvPr>
          <p:cNvSpPr>
            <a:spLocks noGrp="1"/>
          </p:cNvSpPr>
          <p:nvPr>
            <p:ph idx="1"/>
          </p:nvPr>
        </p:nvSpPr>
        <p:spPr>
          <a:xfrm>
            <a:off x="677334" y="1643743"/>
            <a:ext cx="8596668" cy="4397619"/>
          </a:xfrm>
        </p:spPr>
        <p:txBody>
          <a:bodyPr/>
          <a:lstStyle/>
          <a:p>
            <a:r>
              <a:rPr lang="en-US" dirty="0"/>
              <a:t>Are countries affected by the happiness of neighboring countries?</a:t>
            </a:r>
          </a:p>
          <a:p>
            <a:r>
              <a:rPr lang="en-US" dirty="0"/>
              <a:t>Include more factors into the analysis: sunshine, weather condition, amount of vacation…</a:t>
            </a:r>
          </a:p>
          <a:p>
            <a:r>
              <a:rPr lang="en-US" dirty="0"/>
              <a:t>Measures of happiness in other methodologies.</a:t>
            </a:r>
          </a:p>
          <a:p>
            <a:r>
              <a:rPr lang="en-US" dirty="0"/>
              <a:t>Happiness measure for cities, states.</a:t>
            </a:r>
          </a:p>
          <a:p>
            <a:r>
              <a:rPr lang="en-US" dirty="0"/>
              <a:t>The changes of happiness over time. </a:t>
            </a:r>
          </a:p>
        </p:txBody>
      </p:sp>
      <p:sp>
        <p:nvSpPr>
          <p:cNvPr id="5" name="Slide Number Placeholder 4">
            <a:extLst>
              <a:ext uri="{FF2B5EF4-FFF2-40B4-BE49-F238E27FC236}">
                <a16:creationId xmlns:a16="http://schemas.microsoft.com/office/drawing/2014/main" id="{B3044782-0388-419C-BBAD-0FADCE3791D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03260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F537-6F95-44CD-AE4C-EA6303EB086A}"/>
              </a:ext>
            </a:extLst>
          </p:cNvPr>
          <p:cNvSpPr>
            <a:spLocks noGrp="1"/>
          </p:cNvSpPr>
          <p:nvPr>
            <p:ph type="title"/>
          </p:nvPr>
        </p:nvSpPr>
        <p:spPr>
          <a:xfrm>
            <a:off x="1233926" y="2768600"/>
            <a:ext cx="8596668" cy="1320800"/>
          </a:xfrm>
        </p:spPr>
        <p:txBody>
          <a:bodyPr>
            <a:normAutofit/>
          </a:bodyPr>
          <a:lstStyle/>
          <a:p>
            <a:pPr algn="ctr"/>
            <a:r>
              <a:rPr lang="en-US" sz="4000" dirty="0"/>
              <a:t>Questions?</a:t>
            </a:r>
          </a:p>
        </p:txBody>
      </p:sp>
      <p:sp>
        <p:nvSpPr>
          <p:cNvPr id="5" name="Slide Number Placeholder 4">
            <a:extLst>
              <a:ext uri="{FF2B5EF4-FFF2-40B4-BE49-F238E27FC236}">
                <a16:creationId xmlns:a16="http://schemas.microsoft.com/office/drawing/2014/main" id="{4615B7CA-E971-49C8-9606-B31FE85F1B4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4193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2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36D0E5F-792B-4DD0-93C4-C0709DAA1256}"/>
              </a:ext>
            </a:extLst>
          </p:cNvPr>
          <p:cNvSpPr>
            <a:spLocks noGrp="1"/>
          </p:cNvSpPr>
          <p:nvPr>
            <p:ph type="title"/>
          </p:nvPr>
        </p:nvSpPr>
        <p:spPr>
          <a:xfrm>
            <a:off x="890423" y="835017"/>
            <a:ext cx="3742675" cy="3215820"/>
          </a:xfrm>
        </p:spPr>
        <p:txBody>
          <a:bodyPr vert="horz" lIns="91440" tIns="45720" rIns="91440" bIns="45720" rtlCol="0" anchor="b">
            <a:normAutofit/>
          </a:bodyPr>
          <a:lstStyle/>
          <a:p>
            <a:pPr>
              <a:lnSpc>
                <a:spcPct val="90000"/>
              </a:lnSpc>
            </a:pPr>
            <a:r>
              <a:rPr lang="en-US" sz="4200" dirty="0"/>
              <a:t>International Day of Happiness is on March 20</a:t>
            </a:r>
            <a:r>
              <a:rPr lang="en-US" sz="4200" baseline="30000" dirty="0"/>
              <a:t>th</a:t>
            </a:r>
            <a:r>
              <a:rPr lang="en-US" sz="4200" dirty="0"/>
              <a:t>.</a:t>
            </a:r>
          </a:p>
        </p:txBody>
      </p:sp>
      <p:pic>
        <p:nvPicPr>
          <p:cNvPr id="7" name="Picture 6" descr="A picture containing sky, grass, outdoor, standing&#10;&#10;Description automatically generated">
            <a:extLst>
              <a:ext uri="{FF2B5EF4-FFF2-40B4-BE49-F238E27FC236}">
                <a16:creationId xmlns:a16="http://schemas.microsoft.com/office/drawing/2014/main" id="{95C2DD35-873C-463E-8B49-CE2848BF4355}"/>
              </a:ext>
            </a:extLst>
          </p:cNvPr>
          <p:cNvPicPr>
            <a:picLocks noChangeAspect="1"/>
          </p:cNvPicPr>
          <p:nvPr/>
        </p:nvPicPr>
        <p:blipFill>
          <a:blip r:embed="rId2"/>
          <a:stretch>
            <a:fillRect/>
          </a:stretch>
        </p:blipFill>
        <p:spPr>
          <a:xfrm>
            <a:off x="4861698" y="954529"/>
            <a:ext cx="4431296" cy="2747403"/>
          </a:xfrm>
          <a:prstGeom prst="rect">
            <a:avLst/>
          </a:prstGeom>
        </p:spPr>
      </p:pic>
      <p:pic>
        <p:nvPicPr>
          <p:cNvPr id="6" name="Picture 5" descr="A picture containing indoor&#10;&#10;Description automatically generated">
            <a:extLst>
              <a:ext uri="{FF2B5EF4-FFF2-40B4-BE49-F238E27FC236}">
                <a16:creationId xmlns:a16="http://schemas.microsoft.com/office/drawing/2014/main" id="{A06A61C2-1669-41D5-80AE-443A7F734494}"/>
              </a:ext>
            </a:extLst>
          </p:cNvPr>
          <p:cNvPicPr>
            <a:picLocks noChangeAspect="1"/>
          </p:cNvPicPr>
          <p:nvPr/>
        </p:nvPicPr>
        <p:blipFill>
          <a:blip r:embed="rId3"/>
          <a:stretch>
            <a:fillRect/>
          </a:stretch>
        </p:blipFill>
        <p:spPr>
          <a:xfrm>
            <a:off x="4861698" y="4329406"/>
            <a:ext cx="2101348" cy="1434169"/>
          </a:xfrm>
          <a:prstGeom prst="rect">
            <a:avLst/>
          </a:prstGeom>
        </p:spPr>
      </p:pic>
      <p:sp>
        <p:nvSpPr>
          <p:cNvPr id="4" name="Slide Number Placeholder 3">
            <a:extLst>
              <a:ext uri="{FF2B5EF4-FFF2-40B4-BE49-F238E27FC236}">
                <a16:creationId xmlns:a16="http://schemas.microsoft.com/office/drawing/2014/main" id="{99F5262D-08F4-4A35-86A4-498ABA2FE15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26</a:t>
            </a:fld>
            <a:endParaRPr lang="en-US"/>
          </a:p>
        </p:txBody>
      </p:sp>
      <p:pic>
        <p:nvPicPr>
          <p:cNvPr id="8" name="Picture 7" descr="A picture containing oranges, cut, half, little&#10;&#10;Description automatically generated">
            <a:extLst>
              <a:ext uri="{FF2B5EF4-FFF2-40B4-BE49-F238E27FC236}">
                <a16:creationId xmlns:a16="http://schemas.microsoft.com/office/drawing/2014/main" id="{D4C468B5-E11D-4F1D-A430-DEA1AEF7542A}"/>
              </a:ext>
            </a:extLst>
          </p:cNvPr>
          <p:cNvPicPr>
            <a:picLocks noChangeAspect="1"/>
          </p:cNvPicPr>
          <p:nvPr/>
        </p:nvPicPr>
        <p:blipFill>
          <a:blip r:embed="rId4"/>
          <a:stretch>
            <a:fillRect/>
          </a:stretch>
        </p:blipFill>
        <p:spPr>
          <a:xfrm>
            <a:off x="7191646" y="4387193"/>
            <a:ext cx="2101348" cy="1318595"/>
          </a:xfrm>
          <a:prstGeom prst="rect">
            <a:avLst/>
          </a:prstGeom>
        </p:spPr>
      </p:pic>
    </p:spTree>
    <p:extLst>
      <p:ext uri="{BB962C8B-B14F-4D97-AF65-F5344CB8AC3E}">
        <p14:creationId xmlns:p14="http://schemas.microsoft.com/office/powerpoint/2010/main" val="27422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Happiness  Distribution</a:t>
            </a:r>
          </a:p>
          <a:p>
            <a:pPr lvl="1"/>
            <a:r>
              <a:rPr lang="en-US" dirty="0"/>
              <a:t>How has happiness changed over time?</a:t>
            </a:r>
          </a:p>
          <a:p>
            <a:pPr lvl="1"/>
            <a:r>
              <a:rPr lang="en-US" dirty="0"/>
              <a:t>How is happiness distributed around the world?</a:t>
            </a:r>
          </a:p>
          <a:p>
            <a:pPr lvl="1"/>
            <a:r>
              <a:rPr lang="en-US" dirty="0"/>
              <a:t>Does happiness vary by continent?</a:t>
            </a:r>
          </a:p>
          <a:p>
            <a:pPr marL="457200" lvl="1" indent="0">
              <a:buNone/>
            </a:pPr>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051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Do any of the following factors influence happiness?</a:t>
            </a:r>
          </a:p>
          <a:p>
            <a:pPr lvl="1"/>
            <a:r>
              <a:rPr lang="en-US" dirty="0"/>
              <a:t>GDP/PPP</a:t>
            </a:r>
          </a:p>
          <a:p>
            <a:pPr lvl="1"/>
            <a:r>
              <a:rPr lang="en-US" dirty="0"/>
              <a:t>Population Total/Population Density</a:t>
            </a:r>
          </a:p>
          <a:p>
            <a:pPr lvl="1"/>
            <a:r>
              <a:rPr lang="en-US" dirty="0"/>
              <a:t>Median Age</a:t>
            </a:r>
          </a:p>
          <a:p>
            <a:pPr lvl="1"/>
            <a:r>
              <a:rPr lang="en-US" dirty="0"/>
              <a:t>Alcohol Consumption</a:t>
            </a:r>
          </a:p>
          <a:p>
            <a:pPr lvl="1"/>
            <a:r>
              <a:rPr lang="en-US" dirty="0"/>
              <a:t>Level of Education </a:t>
            </a:r>
          </a:p>
          <a:p>
            <a:pPr lvl="1"/>
            <a:r>
              <a:rPr lang="en-US" dirty="0"/>
              <a:t>Internet Access</a:t>
            </a:r>
          </a:p>
          <a:p>
            <a:pPr lvl="1"/>
            <a:r>
              <a:rPr lang="en-US" dirty="0"/>
              <a:t>Disaster Risk</a:t>
            </a:r>
          </a:p>
          <a:p>
            <a:pPr lvl="1"/>
            <a:r>
              <a:rPr lang="en-US" dirty="0"/>
              <a:t>Amount of Sleep </a:t>
            </a:r>
          </a:p>
          <a:p>
            <a:pPr lvl="1"/>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75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134-7876-44F2-BB65-792E702EB5B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F54BCB6-F572-444C-8894-926859B93891}"/>
              </a:ext>
            </a:extLst>
          </p:cNvPr>
          <p:cNvSpPr>
            <a:spLocks noGrp="1"/>
          </p:cNvSpPr>
          <p:nvPr>
            <p:ph idx="1"/>
          </p:nvPr>
        </p:nvSpPr>
        <p:spPr/>
        <p:txBody>
          <a:bodyPr/>
          <a:lstStyle/>
          <a:p>
            <a:r>
              <a:rPr lang="en-US" dirty="0"/>
              <a:t>Happiness data is obtained from The World Happiness Report.</a:t>
            </a:r>
          </a:p>
          <a:p>
            <a:r>
              <a:rPr lang="en-US" dirty="0"/>
              <a:t>The report contains happiness scores and ranking data from the Gallup World Poll.</a:t>
            </a:r>
          </a:p>
          <a:p>
            <a:r>
              <a:rPr lang="en-US" dirty="0"/>
              <a:t>The poll asks respondents to think of a ladder with the best possible life for them being a 10 and the worst possible life being a 0 and to rate their own current lives on that scale.</a:t>
            </a:r>
          </a:p>
          <a:p>
            <a:r>
              <a:rPr lang="en-US" dirty="0"/>
              <a:t>Data is available at the country level.</a:t>
            </a:r>
          </a:p>
          <a:p>
            <a:r>
              <a:rPr lang="en-US" dirty="0"/>
              <a:t>The World Happiness Report has rankings and scores for 2015-2018.</a:t>
            </a:r>
          </a:p>
          <a:p>
            <a:r>
              <a:rPr lang="en-US" dirty="0"/>
              <a:t>Contains data for 157 countries (there are 195 total)</a:t>
            </a:r>
          </a:p>
          <a:p>
            <a:pPr marL="0" indent="0">
              <a:buNone/>
            </a:pPr>
            <a:endParaRPr lang="en-US" dirty="0"/>
          </a:p>
        </p:txBody>
      </p:sp>
      <p:sp>
        <p:nvSpPr>
          <p:cNvPr id="5" name="Slide Number Placeholder 4">
            <a:extLst>
              <a:ext uri="{FF2B5EF4-FFF2-40B4-BE49-F238E27FC236}">
                <a16:creationId xmlns:a16="http://schemas.microsoft.com/office/drawing/2014/main" id="{198B185E-330D-4936-85B0-C352DE680C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178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FF42-56A1-4D41-9592-16B8FD64B6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6F3EE3D-3D83-412D-8E95-995940C0A9AE}"/>
              </a:ext>
            </a:extLst>
          </p:cNvPr>
          <p:cNvSpPr>
            <a:spLocks noGrp="1"/>
          </p:cNvSpPr>
          <p:nvPr>
            <p:ph idx="1"/>
          </p:nvPr>
        </p:nvSpPr>
        <p:spPr/>
        <p:txBody>
          <a:bodyPr/>
          <a:lstStyle/>
          <a:p>
            <a:r>
              <a:rPr lang="en-US" dirty="0"/>
              <a:t>Other sources of data are: </a:t>
            </a:r>
          </a:p>
          <a:p>
            <a:pPr lvl="1"/>
            <a:r>
              <a:rPr lang="en-US" dirty="0"/>
              <a:t>The World Health Organization</a:t>
            </a:r>
          </a:p>
          <a:p>
            <a:pPr lvl="1"/>
            <a:r>
              <a:rPr lang="en-US" dirty="0"/>
              <a:t>World Bank</a:t>
            </a:r>
          </a:p>
          <a:p>
            <a:pPr lvl="1"/>
            <a:r>
              <a:rPr lang="en-US" dirty="0"/>
              <a:t>World by Map</a:t>
            </a:r>
          </a:p>
          <a:p>
            <a:pPr lvl="1"/>
            <a:r>
              <a:rPr lang="en-US" dirty="0"/>
              <a:t>Human Development Reports, United Nations Development </a:t>
            </a:r>
            <a:r>
              <a:rPr lang="en-US" dirty="0" err="1"/>
              <a:t>Programme</a:t>
            </a:r>
            <a:endParaRPr lang="en-US" dirty="0"/>
          </a:p>
          <a:p>
            <a:pPr lvl="1"/>
            <a:r>
              <a:rPr lang="en-US" dirty="0"/>
              <a:t>Wikipedia</a:t>
            </a:r>
          </a:p>
          <a:p>
            <a:pPr lvl="1"/>
            <a:r>
              <a:rPr lang="en-US" dirty="0"/>
              <a:t>Statista</a:t>
            </a:r>
          </a:p>
          <a:p>
            <a:r>
              <a:rPr lang="en-US" dirty="0"/>
              <a:t>Maps are from Google Maps</a:t>
            </a:r>
          </a:p>
          <a:p>
            <a:endParaRPr lang="en-US" dirty="0"/>
          </a:p>
        </p:txBody>
      </p:sp>
      <p:sp>
        <p:nvSpPr>
          <p:cNvPr id="5" name="Slide Number Placeholder 4">
            <a:extLst>
              <a:ext uri="{FF2B5EF4-FFF2-40B4-BE49-F238E27FC236}">
                <a16:creationId xmlns:a16="http://schemas.microsoft.com/office/drawing/2014/main" id="{96EB8BAD-D104-4E5A-9334-7D4F79BFD7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527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3E4-B70A-4B9F-92EF-CCF89E5FF0A2}"/>
              </a:ext>
            </a:extLst>
          </p:cNvPr>
          <p:cNvSpPr>
            <a:spLocks noGrp="1"/>
          </p:cNvSpPr>
          <p:nvPr>
            <p:ph type="title"/>
          </p:nvPr>
        </p:nvSpPr>
        <p:spPr>
          <a:xfrm>
            <a:off x="677334" y="609600"/>
            <a:ext cx="8596668" cy="825500"/>
          </a:xfrm>
        </p:spPr>
        <p:txBody>
          <a:bodyPr/>
          <a:lstStyle/>
          <a:p>
            <a:r>
              <a:rPr lang="en-US" dirty="0"/>
              <a:t>Data Cleaning</a:t>
            </a:r>
          </a:p>
        </p:txBody>
      </p:sp>
      <p:sp>
        <p:nvSpPr>
          <p:cNvPr id="3" name="Content Placeholder 2">
            <a:extLst>
              <a:ext uri="{FF2B5EF4-FFF2-40B4-BE49-F238E27FC236}">
                <a16:creationId xmlns:a16="http://schemas.microsoft.com/office/drawing/2014/main" id="{082FB57E-D497-4788-857B-2D462EF8E449}"/>
              </a:ext>
            </a:extLst>
          </p:cNvPr>
          <p:cNvSpPr>
            <a:spLocks noGrp="1"/>
          </p:cNvSpPr>
          <p:nvPr>
            <p:ph idx="1"/>
          </p:nvPr>
        </p:nvSpPr>
        <p:spPr>
          <a:xfrm>
            <a:off x="677334" y="1797844"/>
            <a:ext cx="8596668" cy="3880773"/>
          </a:xfrm>
        </p:spPr>
        <p:txBody>
          <a:bodyPr/>
          <a:lstStyle/>
          <a:p>
            <a:r>
              <a:rPr lang="en-US" dirty="0"/>
              <a:t>In order to compare happiness scores to information on other factors from the same year, we focused most of our analysis on happiness scores in 2016.</a:t>
            </a:r>
          </a:p>
          <a:p>
            <a:r>
              <a:rPr lang="en-US" dirty="0"/>
              <a:t>Our interest is only in merging to the countries present in the World Happiness Report.</a:t>
            </a:r>
          </a:p>
          <a:p>
            <a:r>
              <a:rPr lang="en-US" dirty="0"/>
              <a:t>Because data is pulled from multiple sources, it is important to ensure that the country name is consistent when merging. </a:t>
            </a:r>
          </a:p>
          <a:p>
            <a:r>
              <a:rPr lang="en-US" dirty="0"/>
              <a:t>Each data source was missing information on a few countries.  For this reason, individual variable analyses varies in number of countries included. (Ranging from to 125-155 countries)</a:t>
            </a:r>
          </a:p>
          <a:p>
            <a:r>
              <a:rPr lang="en-US" dirty="0"/>
              <a:t>Note: The source of sleeping includes information for only about 30 countries.</a:t>
            </a:r>
          </a:p>
          <a:p>
            <a:endParaRPr lang="en-US" dirty="0"/>
          </a:p>
        </p:txBody>
      </p:sp>
      <p:sp>
        <p:nvSpPr>
          <p:cNvPr id="5" name="Slide Number Placeholder 4">
            <a:extLst>
              <a:ext uri="{FF2B5EF4-FFF2-40B4-BE49-F238E27FC236}">
                <a16:creationId xmlns:a16="http://schemas.microsoft.com/office/drawing/2014/main" id="{EE6F5CC5-DCB9-45FA-A601-EEC5070659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670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A7-A0D2-41B7-8FD9-689D41FB5569}"/>
              </a:ext>
            </a:extLst>
          </p:cNvPr>
          <p:cNvSpPr>
            <a:spLocks noGrp="1"/>
          </p:cNvSpPr>
          <p:nvPr>
            <p:ph type="title"/>
          </p:nvPr>
        </p:nvSpPr>
        <p:spPr/>
        <p:txBody>
          <a:bodyPr/>
          <a:lstStyle/>
          <a:p>
            <a:r>
              <a:rPr lang="en-US" dirty="0"/>
              <a:t>Happiness Score Over Time</a:t>
            </a:r>
          </a:p>
        </p:txBody>
      </p:sp>
      <p:pic>
        <p:nvPicPr>
          <p:cNvPr id="7" name="Content Placeholder 6" descr="A picture containing writing implement, stationary, pencil&#10;&#10;Description automatically generated">
            <a:extLst>
              <a:ext uri="{FF2B5EF4-FFF2-40B4-BE49-F238E27FC236}">
                <a16:creationId xmlns:a16="http://schemas.microsoft.com/office/drawing/2014/main" id="{B831983D-FE5A-4B55-88A8-4AB2386D72E6}"/>
              </a:ext>
            </a:extLst>
          </p:cNvPr>
          <p:cNvPicPr>
            <a:picLocks noGrp="1" noChangeAspect="1"/>
          </p:cNvPicPr>
          <p:nvPr>
            <p:ph idx="1"/>
          </p:nvPr>
        </p:nvPicPr>
        <p:blipFill>
          <a:blip r:embed="rId2"/>
          <a:stretch>
            <a:fillRect/>
          </a:stretch>
        </p:blipFill>
        <p:spPr>
          <a:xfrm>
            <a:off x="1103725" y="1456447"/>
            <a:ext cx="7051510" cy="4230906"/>
          </a:xfrm>
        </p:spPr>
      </p:pic>
      <p:sp>
        <p:nvSpPr>
          <p:cNvPr id="5" name="Slide Number Placeholder 4">
            <a:extLst>
              <a:ext uri="{FF2B5EF4-FFF2-40B4-BE49-F238E27FC236}">
                <a16:creationId xmlns:a16="http://schemas.microsoft.com/office/drawing/2014/main" id="{30DA1188-5EFD-42BB-9F65-23D16DAA33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6C0FE252-8EC4-449D-93F0-BF578102E4B8}"/>
              </a:ext>
            </a:extLst>
          </p:cNvPr>
          <p:cNvSpPr txBox="1"/>
          <p:nvPr/>
        </p:nvSpPr>
        <p:spPr>
          <a:xfrm flipH="1">
            <a:off x="1477320" y="5687353"/>
            <a:ext cx="7455012" cy="646331"/>
          </a:xfrm>
          <a:prstGeom prst="rect">
            <a:avLst/>
          </a:prstGeom>
        </p:spPr>
        <p:txBody>
          <a:bodyPr wrap="square" rtlCol="0">
            <a:spAutoFit/>
          </a:bodyPr>
          <a:lstStyle/>
          <a:p>
            <a:pPr>
              <a:buSzPts val="1300"/>
              <a:buFont typeface="Wingdings 3" panose="05040102010807070707" pitchFamily="18" charset="2"/>
              <a:buChar char=""/>
            </a:pPr>
            <a:r>
              <a:rPr lang="en-US" dirty="0">
                <a:solidFill>
                  <a:srgbClr val="404040"/>
                </a:solidFill>
                <a:latin typeface="Trebuchet MS" panose="020B0603020202020204" pitchFamily="34" charset="0"/>
              </a:rPr>
              <a:t> </a:t>
            </a:r>
            <a:r>
              <a:rPr lang="en-US" dirty="0"/>
              <a:t>The 5 happiest countries tend to stay happy over time.  Finland saw a large increase in happiness in 2018. </a:t>
            </a:r>
          </a:p>
        </p:txBody>
      </p:sp>
    </p:spTree>
    <p:extLst>
      <p:ext uri="{BB962C8B-B14F-4D97-AF65-F5344CB8AC3E}">
        <p14:creationId xmlns:p14="http://schemas.microsoft.com/office/powerpoint/2010/main" val="41616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D61-A6BE-480B-9383-652CD1D78311}"/>
              </a:ext>
            </a:extLst>
          </p:cNvPr>
          <p:cNvSpPr>
            <a:spLocks noGrp="1"/>
          </p:cNvSpPr>
          <p:nvPr>
            <p:ph type="title"/>
          </p:nvPr>
        </p:nvSpPr>
        <p:spPr/>
        <p:txBody>
          <a:bodyPr/>
          <a:lstStyle/>
          <a:p>
            <a:r>
              <a:rPr lang="en-US" dirty="0"/>
              <a:t>Happiness Score by Country</a:t>
            </a:r>
          </a:p>
        </p:txBody>
      </p:sp>
      <p:pic>
        <p:nvPicPr>
          <p:cNvPr id="4" name="Content Placeholder 3">
            <a:extLst>
              <a:ext uri="{FF2B5EF4-FFF2-40B4-BE49-F238E27FC236}">
                <a16:creationId xmlns:a16="http://schemas.microsoft.com/office/drawing/2014/main" id="{9197D2BB-3168-406D-B910-B1B0D7626349}"/>
              </a:ext>
            </a:extLst>
          </p:cNvPr>
          <p:cNvPicPr>
            <a:picLocks noGrp="1"/>
          </p:cNvPicPr>
          <p:nvPr>
            <p:ph idx="1"/>
          </p:nvPr>
        </p:nvPicPr>
        <p:blipFill rotWithShape="1">
          <a:blip r:embed="rId2"/>
          <a:srcRect l="10577" r="9936" b="5359"/>
          <a:stretch/>
        </p:blipFill>
        <p:spPr bwMode="auto">
          <a:xfrm>
            <a:off x="1267740" y="1537286"/>
            <a:ext cx="8006262" cy="437114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421CD773-E9AE-4A11-AA93-CDE5C904035B}"/>
              </a:ext>
            </a:extLst>
          </p:cNvPr>
          <p:cNvPicPr/>
          <p:nvPr/>
        </p:nvPicPr>
        <p:blipFill rotWithShape="1">
          <a:blip r:embed="rId3">
            <a:extLst>
              <a:ext uri="{28A0092B-C50C-407E-A947-70E740481C1C}">
                <a14:useLocalDpi xmlns:a14="http://schemas.microsoft.com/office/drawing/2010/main" val="0"/>
              </a:ext>
            </a:extLst>
          </a:blip>
          <a:srcRect l="12435" t="17709" r="9671" b="57812"/>
          <a:stretch/>
        </p:blipFill>
        <p:spPr bwMode="auto">
          <a:xfrm>
            <a:off x="2827780" y="6190688"/>
            <a:ext cx="4295775" cy="447675"/>
          </a:xfrm>
          <a:prstGeom prst="rect">
            <a:avLst/>
          </a:prstGeom>
          <a:ln>
            <a:noFill/>
          </a:ln>
          <a:extLst>
            <a:ext uri="{53640926-AAD7-44D8-BBD7-CCE9431645EC}">
              <a14:shadowObscured xmlns:a14="http://schemas.microsoft.com/office/drawing/2010/main"/>
            </a:ext>
          </a:extLst>
        </p:spPr>
      </p:pic>
      <p:sp>
        <p:nvSpPr>
          <p:cNvPr id="6" name="Slide Number Placeholder 5">
            <a:extLst>
              <a:ext uri="{FF2B5EF4-FFF2-40B4-BE49-F238E27FC236}">
                <a16:creationId xmlns:a16="http://schemas.microsoft.com/office/drawing/2014/main" id="{7A570C42-8B22-4634-891F-0D83B1D91D7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3354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1171</Words>
  <Application>Microsoft Office PowerPoint</Application>
  <PresentationFormat>Widescreen</PresentationFormat>
  <Paragraphs>197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Trebuchet MS</vt:lpstr>
      <vt:lpstr>Wingdings</vt:lpstr>
      <vt:lpstr>Wingdings 3</vt:lpstr>
      <vt:lpstr>Facet</vt:lpstr>
      <vt:lpstr>Project Happiness</vt:lpstr>
      <vt:lpstr>Motivation and Summary</vt:lpstr>
      <vt:lpstr>Questions</vt:lpstr>
      <vt:lpstr>Questions</vt:lpstr>
      <vt:lpstr>Data Sources</vt:lpstr>
      <vt:lpstr>Data Sources</vt:lpstr>
      <vt:lpstr>Data Cleaning</vt:lpstr>
      <vt:lpstr>Happiness Score Over Time</vt:lpstr>
      <vt:lpstr>Happiness Score by Country</vt:lpstr>
      <vt:lpstr>Happiness Distribution by Continent</vt:lpstr>
      <vt:lpstr>Happy Score for Regions in Africa</vt:lpstr>
      <vt:lpstr>T-Test Comparison of Continents</vt:lpstr>
      <vt:lpstr>Variable Analysis Is there a relationship between Happiness and Economic Variables?</vt:lpstr>
      <vt:lpstr>Variable Analysis Is there a relationship between Happiness and GDP/PPP? </vt:lpstr>
      <vt:lpstr>Variable Analysis Is there a relationship between Happiness and Population?</vt:lpstr>
      <vt:lpstr>Variable Analysis Is there a relationship between Happiness and Median Age? </vt:lpstr>
      <vt:lpstr>Variable Analysis Is there a relationship between Happiness and Alcohol Consumption ?</vt:lpstr>
      <vt:lpstr>Variable Analysis Is there a relationship between Happiness and Education Index? </vt:lpstr>
      <vt:lpstr>Internet access level throughout the world</vt:lpstr>
      <vt:lpstr>Variable Analysis Correlation between Happiness Score and Disaster Rate, Internet Access Rate, and Average Sleeping.</vt:lpstr>
      <vt:lpstr>Variable Analysis Is there a relationship between Happiness and Disaster Risk, Internet Access Rate, and Average Sleeping?</vt:lpstr>
      <vt:lpstr>Variable Analysis Correlation Coefficients Happiness Score and Disaster Rate, Internet Access Rate, and Average Sleeping.</vt:lpstr>
      <vt:lpstr>Discussion</vt:lpstr>
      <vt:lpstr>Follow-Ups</vt:lpstr>
      <vt:lpstr>Questions?</vt:lpstr>
      <vt:lpstr>International Day of Happiness is on March 20th.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the World Happy?</dc:title>
  <dc:creator>Monica Ramos</dc:creator>
  <cp:lastModifiedBy>Lisa Cannon</cp:lastModifiedBy>
  <cp:revision>36</cp:revision>
  <dcterms:created xsi:type="dcterms:W3CDTF">2019-07-28T15:47:38Z</dcterms:created>
  <dcterms:modified xsi:type="dcterms:W3CDTF">2019-07-29T22:59:21Z</dcterms:modified>
</cp:coreProperties>
</file>