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57" r:id="rId4"/>
    <p:sldId id="281" r:id="rId5"/>
    <p:sldId id="258" r:id="rId6"/>
    <p:sldId id="266" r:id="rId7"/>
    <p:sldId id="259" r:id="rId8"/>
    <p:sldId id="279" r:id="rId9"/>
    <p:sldId id="261" r:id="rId10"/>
    <p:sldId id="267" r:id="rId11"/>
    <p:sldId id="268" r:id="rId12"/>
    <p:sldId id="269" r:id="rId13"/>
    <p:sldId id="271" r:id="rId14"/>
    <p:sldId id="270" r:id="rId15"/>
    <p:sldId id="273" r:id="rId16"/>
    <p:sldId id="276" r:id="rId17"/>
    <p:sldId id="275" r:id="rId18"/>
    <p:sldId id="280" r:id="rId19"/>
    <p:sldId id="274" r:id="rId20"/>
    <p:sldId id="277" r:id="rId21"/>
    <p:sldId id="278" r:id="rId22"/>
    <p:sldId id="262" r:id="rId23"/>
    <p:sldId id="263" r:id="rId24"/>
    <p:sldId id="264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B2ACC-A628-475F-AC4B-C987AC91FD6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22EEC-500A-4EE5-B4C4-5D655F43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3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BF48-8964-413D-8270-B95786079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058" y="1782698"/>
            <a:ext cx="7766936" cy="1646302"/>
          </a:xfrm>
        </p:spPr>
        <p:txBody>
          <a:bodyPr/>
          <a:lstStyle/>
          <a:p>
            <a:r>
              <a:rPr lang="en-US" dirty="0"/>
              <a:t>Project Happiness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87683-4789-41F4-A5C3-3252D9C8A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Analysis of Happiness Scores </a:t>
            </a:r>
          </a:p>
          <a:p>
            <a:r>
              <a:rPr lang="en-US" dirty="0"/>
              <a:t>Presented by Lisa Cannon, Monica Ramos, </a:t>
            </a:r>
            <a:r>
              <a:rPr lang="en-US" dirty="0" err="1"/>
              <a:t>Xuancong</a:t>
            </a:r>
            <a:r>
              <a:rPr lang="en-US" dirty="0"/>
              <a:t> Tran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5BCEA-9311-4B25-865A-AB3E79DC3598}"/>
              </a:ext>
            </a:extLst>
          </p:cNvPr>
          <p:cNvSpPr txBox="1"/>
          <p:nvPr/>
        </p:nvSpPr>
        <p:spPr>
          <a:xfrm>
            <a:off x="4277933" y="3394208"/>
            <a:ext cx="494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What makes the world happy?</a:t>
            </a:r>
          </a:p>
        </p:txBody>
      </p:sp>
    </p:spTree>
    <p:extLst>
      <p:ext uri="{BB962C8B-B14F-4D97-AF65-F5344CB8AC3E}">
        <p14:creationId xmlns:p14="http://schemas.microsoft.com/office/powerpoint/2010/main" val="114271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9A54-BBD2-4806-AF8D-2A67EFD8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Distribution by Continent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469D088-FBDF-47B4-80BF-7D669041A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4" y="1241083"/>
            <a:ext cx="8596668" cy="368651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25EB5-C1FB-4C12-8970-60115923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E5C7D-7471-4587-8391-B09B2E4C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32B0AF-5558-4D20-8897-7987813506AB}"/>
              </a:ext>
            </a:extLst>
          </p:cNvPr>
          <p:cNvSpPr txBox="1"/>
          <p:nvPr/>
        </p:nvSpPr>
        <p:spPr>
          <a:xfrm>
            <a:off x="995629" y="4927601"/>
            <a:ext cx="7699513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distribution of Europe and North America appear to be similar.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mean of South America is close  to Europe and North America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distribution of Africa’s happiness score is much lower than other continents.</a:t>
            </a:r>
          </a:p>
        </p:txBody>
      </p:sp>
    </p:spTree>
    <p:extLst>
      <p:ext uri="{BB962C8B-B14F-4D97-AF65-F5344CB8AC3E}">
        <p14:creationId xmlns:p14="http://schemas.microsoft.com/office/powerpoint/2010/main" val="363605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11AD-1EFE-4160-A5D6-BE88F9F7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Score for Regions in Africa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C0A03FB-E5B5-4661-895C-B791BC111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10" y="1404031"/>
            <a:ext cx="7762874" cy="3881437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D2B38-9C3F-4D98-8531-E8B6BBD9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7F21C-1419-429B-BE50-C5715978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792F0-EFFB-49AA-AC6E-53A67D3EAD43}"/>
              </a:ext>
            </a:extLst>
          </p:cNvPr>
          <p:cNvSpPr txBox="1"/>
          <p:nvPr/>
        </p:nvSpPr>
        <p:spPr>
          <a:xfrm>
            <a:off x="1143000" y="5124345"/>
            <a:ext cx="681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score and the ranges are significantly different between regions</a:t>
            </a:r>
          </a:p>
        </p:txBody>
      </p:sp>
    </p:spTree>
    <p:extLst>
      <p:ext uri="{BB962C8B-B14F-4D97-AF65-F5344CB8AC3E}">
        <p14:creationId xmlns:p14="http://schemas.microsoft.com/office/powerpoint/2010/main" val="37766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927D-CFB2-448E-979B-BA04CDCA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2852"/>
            <a:ext cx="8596668" cy="1320800"/>
          </a:xfrm>
        </p:spPr>
        <p:txBody>
          <a:bodyPr/>
          <a:lstStyle/>
          <a:p>
            <a:r>
              <a:rPr lang="en-US" dirty="0"/>
              <a:t>T-test Comparison of Continents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481D7A-6668-4497-9E6E-25EB7DFE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76525"/>
              </p:ext>
            </p:extLst>
          </p:nvPr>
        </p:nvGraphicFramePr>
        <p:xfrm>
          <a:off x="1702991" y="1283252"/>
          <a:ext cx="5479688" cy="5277896"/>
        </p:xfrm>
        <a:graphic>
          <a:graphicData uri="http://schemas.openxmlformats.org/drawingml/2006/table">
            <a:tbl>
              <a:tblPr/>
              <a:tblGrid>
                <a:gridCol w="1460922">
                  <a:extLst>
                    <a:ext uri="{9D8B030D-6E8A-4147-A177-3AD203B41FA5}">
                      <a16:colId xmlns:a16="http://schemas.microsoft.com/office/drawing/2014/main" val="1736144729"/>
                    </a:ext>
                  </a:extLst>
                </a:gridCol>
                <a:gridCol w="1460922">
                  <a:extLst>
                    <a:ext uri="{9D8B030D-6E8A-4147-A177-3AD203B41FA5}">
                      <a16:colId xmlns:a16="http://schemas.microsoft.com/office/drawing/2014/main" val="1141619303"/>
                    </a:ext>
                  </a:extLst>
                </a:gridCol>
                <a:gridCol w="1318273">
                  <a:extLst>
                    <a:ext uri="{9D8B030D-6E8A-4147-A177-3AD203B41FA5}">
                      <a16:colId xmlns:a16="http://schemas.microsoft.com/office/drawing/2014/main" val="1838960462"/>
                    </a:ext>
                  </a:extLst>
                </a:gridCol>
                <a:gridCol w="1239571">
                  <a:extLst>
                    <a:ext uri="{9D8B030D-6E8A-4147-A177-3AD203B41FA5}">
                      <a16:colId xmlns:a16="http://schemas.microsoft.com/office/drawing/2014/main" val="4097525954"/>
                    </a:ext>
                  </a:extLst>
                </a:gridCol>
              </a:tblGrid>
              <a:tr h="419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Continent1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Continent2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T-stat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519547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5.91587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322347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-4.03539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204552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-3.14721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547008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-5.14424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80302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-15.41227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19746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-9.89033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747947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-7.06010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46841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-11.50633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361338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-29.02330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52556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-0.23084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0.81930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228933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-0.84738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0.40247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023027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-8.28201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756161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America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0.70903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367620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America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-4.82574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654743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America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-7.82979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360519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986935-2B8F-4BD1-B994-16BA32FAB3A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77334" y="6041362"/>
            <a:ext cx="8596668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99695-80FB-413F-A427-01F1F6EA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40468-001E-4840-AD88-9DDD913B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3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D215-20D1-4DAB-8576-23EE0E06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AD29-8260-4863-9027-F5B9F2D7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8940-B160-4FE7-A7D1-08526FD1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6A715-5BB9-4673-914A-4F9AC31F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86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Is there a relationship between Happiness and GDP, </a:t>
            </a:r>
            <a:r>
              <a:rPr lang="en-US" sz="2200" dirty="0" err="1"/>
              <a:t>PPP,etc</a:t>
            </a:r>
            <a:r>
              <a:rPr lang="en-US" sz="2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6005-FE48-4FAC-84C4-A22B94BA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88C72-B79D-4D21-8D6C-B81F31EC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CDD9F-D3D6-4069-BC62-092039A5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Is there a relationship between Happiness and Median 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6005-FE48-4FAC-84C4-A22B94BA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C0D53-1491-4694-BE73-4D193132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81B05-E5A6-4F43-8240-63D853C3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61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Is there a relationship between Happiness and Alcohol Consumption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9C5335-1013-418A-83DF-239814F88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524" y="2014537"/>
            <a:ext cx="3762375" cy="28289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55AF9-2603-4543-BFDD-CB63364D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F43E0-A832-4791-A642-C45ED84B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B33BF-3245-4472-B8F2-CE000DB5BC22}"/>
              </a:ext>
            </a:extLst>
          </p:cNvPr>
          <p:cNvSpPr txBox="1"/>
          <p:nvPr/>
        </p:nvSpPr>
        <p:spPr>
          <a:xfrm>
            <a:off x="1329070" y="4927598"/>
            <a:ext cx="198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value: 0.3518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110C20-0CF7-4E19-B94A-FAFFDE63F0E0}"/>
              </a:ext>
            </a:extLst>
          </p:cNvPr>
          <p:cNvSpPr txBox="1"/>
          <p:nvPr/>
        </p:nvSpPr>
        <p:spPr>
          <a:xfrm>
            <a:off x="4975668" y="2153330"/>
            <a:ext cx="5327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Surprisingly, alcohol consumption has a positive correlation with happiness Index. Alcohol consumption has always been linked to be used to numb pain and despair. Also, linked to crime, violence, accidents and death.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However, in this graph we can see that residents of happy countries </a:t>
            </a:r>
            <a:r>
              <a:rPr lang="en-US" sz="1600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probably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consume alcohol for reasons like pleasure, indulgence and celebration.</a:t>
            </a:r>
          </a:p>
        </p:txBody>
      </p:sp>
    </p:spTree>
    <p:extLst>
      <p:ext uri="{BB962C8B-B14F-4D97-AF65-F5344CB8AC3E}">
        <p14:creationId xmlns:p14="http://schemas.microsoft.com/office/powerpoint/2010/main" val="3949091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Is there a relationship between Happiness and Education Index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A86572-9D15-4649-9363-6B5A6CE88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799" y="1930400"/>
            <a:ext cx="4355085" cy="301587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222A7-B20C-4D7B-B229-F8CF30F1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FABF8-241D-4ACD-9BCD-2E06CF51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5BA9C9-610E-42F6-8214-B5BCD78C971D}"/>
              </a:ext>
            </a:extLst>
          </p:cNvPr>
          <p:cNvSpPr txBox="1"/>
          <p:nvPr/>
        </p:nvSpPr>
        <p:spPr>
          <a:xfrm>
            <a:off x="4975668" y="2153330"/>
            <a:ext cx="53272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analysis shows that happier nations have a higher Education index than unhappy ones with a strong correlation of 0.76. 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assume that Education is linked to sense of individual empowerment, community contribution and better job conditions. 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of it contributing to country’s residents sense of security and well being. 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B5F28-4CFF-4EB9-A0F9-035416EA5B2E}"/>
              </a:ext>
            </a:extLst>
          </p:cNvPr>
          <p:cNvSpPr txBox="1"/>
          <p:nvPr/>
        </p:nvSpPr>
        <p:spPr>
          <a:xfrm>
            <a:off x="1329070" y="4927598"/>
            <a:ext cx="198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value: 0.7603</a:t>
            </a:r>
          </a:p>
        </p:txBody>
      </p:sp>
    </p:spTree>
    <p:extLst>
      <p:ext uri="{BB962C8B-B14F-4D97-AF65-F5344CB8AC3E}">
        <p14:creationId xmlns:p14="http://schemas.microsoft.com/office/powerpoint/2010/main" val="1306680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DB4B-EE68-4BA2-9DDD-A0545338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/>
          </a:bodyPr>
          <a:lstStyle/>
          <a:p>
            <a:r>
              <a:rPr lang="en-US" sz="3200" dirty="0"/>
              <a:t>Internet access level throughout the world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26256857-6956-40F4-8381-DE539C052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985" y="1689562"/>
            <a:ext cx="7827326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6CCB-75DC-45EB-90C5-FC968038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B7B00-1B13-43A3-9541-C8F52349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52" y="36150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Correlation between happiness score and disaster rate, internet access rate and sleeping.</a:t>
            </a:r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768A866-C8BA-49D3-923E-7C4637B7E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E478E-DC00-419D-8C89-AA75EFA9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7/29/2019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378A3-BD0C-4094-ACA9-C8AF0E3F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8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B860-80BF-46F0-A99B-7AEFD30B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4139-16A1-43BA-8561-70A56EC42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6033"/>
            <a:ext cx="8596668" cy="3418340"/>
          </a:xfrm>
        </p:spPr>
        <p:txBody>
          <a:bodyPr/>
          <a:lstStyle/>
          <a:p>
            <a:r>
              <a:rPr lang="en-US" dirty="0"/>
              <a:t>Levels of happiness vary throughout the world.  There are likely many factors that influence the level of happiness in a country.  We seek to determine some factors that could be used to predict happiness.</a:t>
            </a:r>
          </a:p>
          <a:p>
            <a:r>
              <a:rPr lang="en-US" dirty="0"/>
              <a:t>This study seeks to determine:</a:t>
            </a:r>
          </a:p>
          <a:p>
            <a:pPr lvl="1"/>
            <a:r>
              <a:rPr lang="en-US" dirty="0"/>
              <a:t>How happiness is distributed around the world?</a:t>
            </a:r>
          </a:p>
          <a:p>
            <a:pPr lvl="1"/>
            <a:r>
              <a:rPr lang="en-US" dirty="0"/>
              <a:t>What are some of the factors that influence happiness?</a:t>
            </a:r>
          </a:p>
          <a:p>
            <a:r>
              <a:rPr lang="en-US" dirty="0"/>
              <a:t>While we are able to determine several factors that are predictive of happiness, there are many other factors that are not considered and are beyond the scope of this study.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B54A-00FC-402E-9608-F1DB644E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11093-5FB5-4247-87CC-0934B1B9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2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Is there a relationship between Happiness and Disaster Risk, Internet access rate and Average Sleeping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40DDE0C9-937B-4C0E-A7A6-EC5CEF55D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756" y="2159925"/>
            <a:ext cx="4657724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8E91A-952D-4A9D-9763-F2C38F27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5EB3D-B069-4967-8CBA-80BB4781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52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Correlation Coefficients between happiness and disaster rate, internet access rate and average sleeping.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9A69-7125-4006-995E-1BF4B295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4F99E-09A3-47B4-9ABE-8861A85F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0517CD-D985-4F75-8BCE-834C1CFFD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194" y="2272090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65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BD3C-95D6-4428-9983-A8EA7442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1300"/>
            <a:ext cx="8596668" cy="64770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69C7-4B40-43A0-9AEB-F1CD2522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872" y="939799"/>
            <a:ext cx="8596668" cy="5466687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conclude that higher Happiness Index around the world is concentrated in Europe, The Americas and Oceania, leaving Africa and Asia with the lower scores.</a:t>
            </a:r>
          </a:p>
          <a:p>
            <a:pPr marL="0" indent="0">
              <a:buNone/>
            </a:pPr>
            <a:endParaRPr lang="en-US" sz="2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Finland, Norway, Denmark, Iceland and Switzerland are the countries with the higher Happiness Index score in the world. And they have consistently ranked at this level for 2015 to 2018. </a:t>
            </a:r>
          </a:p>
          <a:p>
            <a:endParaRPr lang="en-US" sz="2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Factors with </a:t>
            </a:r>
            <a:r>
              <a:rPr lang="en-US" sz="2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correlation </a:t>
            </a: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country happiness index:</a:t>
            </a:r>
          </a:p>
          <a:p>
            <a:pPr lvl="1"/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GDP, Education Level, Access to Internet, ??????</a:t>
            </a:r>
          </a:p>
          <a:p>
            <a:pPr lvl="1"/>
            <a:endParaRPr lang="en-US" sz="2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Factors with </a:t>
            </a:r>
            <a:r>
              <a:rPr lang="en-US" sz="2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 correlation </a:t>
            </a: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country happiness index:</a:t>
            </a:r>
          </a:p>
          <a:p>
            <a:pPr lvl="1"/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 age, Alcohol Consumption, Disaster Risk rate and Average Hours of Sleep</a:t>
            </a:r>
          </a:p>
          <a:p>
            <a:pPr marL="457200" lvl="1" indent="0">
              <a:buNone/>
            </a:pPr>
            <a:endParaRPr lang="en-US" sz="2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Factors with </a:t>
            </a:r>
            <a:r>
              <a:rPr lang="en-US" sz="2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negative correlation </a:t>
            </a: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country happiness index:</a:t>
            </a:r>
          </a:p>
          <a:p>
            <a:pPr lvl="1"/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?????????</a:t>
            </a:r>
            <a:b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Factors with </a:t>
            </a:r>
            <a:r>
              <a:rPr lang="en-US" sz="2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correlation </a:t>
            </a: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country happiness index:</a:t>
            </a:r>
          </a:p>
          <a:p>
            <a:pPr lvl="1"/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????????, ????????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3B52-CF4F-4420-9626-2DFDCF8C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3EA7A-8014-47E4-AA8D-588A7515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66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B565-B36B-48B8-A2E1-F60402A1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Followups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D028-DB36-4934-ACCB-1B77EB261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  <a:p>
            <a:r>
              <a:rPr lang="en-US" dirty="0" err="1"/>
              <a:t>Knn</a:t>
            </a:r>
            <a:endParaRPr lang="en-US" dirty="0"/>
          </a:p>
          <a:p>
            <a:r>
              <a:rPr lang="en-US" dirty="0"/>
              <a:t>Seeing how variables relate to each other</a:t>
            </a:r>
          </a:p>
          <a:p>
            <a:r>
              <a:rPr lang="en-US" dirty="0"/>
              <a:t>Other measures of happiness</a:t>
            </a:r>
          </a:p>
          <a:p>
            <a:r>
              <a:rPr lang="en-US" dirty="0"/>
              <a:t>Happiness measure for major cities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A176E-6A9B-4D6C-ADD8-4EE4ACF7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44782-0388-419C-BBAD-0FADCE37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03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F537-6F95-44CD-AE4C-EA6303EB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2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69383-E5C2-4490-B317-643DC573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5B7CA-E971-49C8-9606-B31FE85F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37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25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6D0E5F-792B-4DD0-93C4-C0709DA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23" y="835017"/>
            <a:ext cx="3742675" cy="3215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 International Day of Happiness is on March 20</a:t>
            </a:r>
            <a:r>
              <a:rPr lang="en-US" sz="4200" baseline="30000"/>
              <a:t>th</a:t>
            </a:r>
            <a:r>
              <a:rPr lang="en-US" sz="4200"/>
              <a:t>.</a:t>
            </a:r>
          </a:p>
        </p:txBody>
      </p:sp>
      <p:pic>
        <p:nvPicPr>
          <p:cNvPr id="7" name="Picture 6" descr="A picture containing sky, grass, outdoor, standing&#10;&#10;Description automatically generated">
            <a:extLst>
              <a:ext uri="{FF2B5EF4-FFF2-40B4-BE49-F238E27FC236}">
                <a16:creationId xmlns:a16="http://schemas.microsoft.com/office/drawing/2014/main" id="{95C2DD35-873C-463E-8B49-CE2848BF4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98" y="954529"/>
            <a:ext cx="4431296" cy="274740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35C9B-159C-4890-83B8-0ACCA636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4411" y="6041362"/>
            <a:ext cx="20226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7/29/2019</a:t>
            </a:r>
          </a:p>
        </p:txBody>
      </p:sp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A06A61C2-1669-41D5-80AE-443A7F734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698" y="4329406"/>
            <a:ext cx="2101348" cy="14341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5262D-08F4-4A35-86A4-498ABA2F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25</a:t>
            </a:fld>
            <a:endParaRPr lang="en-US"/>
          </a:p>
        </p:txBody>
      </p:sp>
      <p:pic>
        <p:nvPicPr>
          <p:cNvPr id="8" name="Picture 7" descr="A picture containing oranges, cut, half, little&#10;&#10;Description automatically generated">
            <a:extLst>
              <a:ext uri="{FF2B5EF4-FFF2-40B4-BE49-F238E27FC236}">
                <a16:creationId xmlns:a16="http://schemas.microsoft.com/office/drawing/2014/main" id="{D4C468B5-E11D-4F1D-A430-DEA1AEF75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646" y="4387193"/>
            <a:ext cx="2101348" cy="131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9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96DD-42BB-4295-86A0-63E9187D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E1DF-5B4B-4D7C-9EE6-EC1C50BDC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Happiness  Distribution</a:t>
            </a:r>
          </a:p>
          <a:p>
            <a:pPr lvl="1"/>
            <a:r>
              <a:rPr lang="en-US" dirty="0"/>
              <a:t>How has happiness changed over time?</a:t>
            </a:r>
          </a:p>
          <a:p>
            <a:pPr lvl="1"/>
            <a:r>
              <a:rPr lang="en-US" dirty="0"/>
              <a:t>How is happiness distributed around the world?</a:t>
            </a:r>
          </a:p>
          <a:p>
            <a:pPr lvl="1"/>
            <a:r>
              <a:rPr lang="en-US" dirty="0"/>
              <a:t>Does happiness vary by continent?</a:t>
            </a:r>
          </a:p>
          <a:p>
            <a:pPr lvl="1"/>
            <a:r>
              <a:rPr lang="en-US" dirty="0"/>
              <a:t>Are nearby countries similar in happiness levels?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D9C2-2645-4809-86E2-AF5154EB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D9E08-7ADE-40DE-8254-DC31068C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3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96DD-42BB-4295-86A0-63E9187D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E1DF-5B4B-4D7C-9EE6-EC1C50BDC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any of the following factors influence happiness?</a:t>
            </a:r>
          </a:p>
          <a:p>
            <a:pPr lvl="1"/>
            <a:r>
              <a:rPr lang="en-US" dirty="0"/>
              <a:t>GDP/PPP</a:t>
            </a:r>
          </a:p>
          <a:p>
            <a:pPr lvl="1"/>
            <a:r>
              <a:rPr lang="en-US" dirty="0"/>
              <a:t>Population Total/Population Density</a:t>
            </a:r>
          </a:p>
          <a:p>
            <a:pPr lvl="1"/>
            <a:r>
              <a:rPr lang="en-US" dirty="0"/>
              <a:t>Median Age</a:t>
            </a:r>
          </a:p>
          <a:p>
            <a:pPr lvl="1"/>
            <a:r>
              <a:rPr lang="en-US" dirty="0"/>
              <a:t>Alcohol Consumption</a:t>
            </a:r>
          </a:p>
          <a:p>
            <a:pPr lvl="1"/>
            <a:r>
              <a:rPr lang="en-US" dirty="0"/>
              <a:t>Level of Education </a:t>
            </a:r>
          </a:p>
          <a:p>
            <a:pPr lvl="1"/>
            <a:r>
              <a:rPr lang="en-US" dirty="0"/>
              <a:t>Internet Access</a:t>
            </a:r>
          </a:p>
          <a:p>
            <a:pPr lvl="1"/>
            <a:r>
              <a:rPr lang="en-US" dirty="0"/>
              <a:t>Disaster Risk</a:t>
            </a:r>
          </a:p>
          <a:p>
            <a:pPr lvl="1"/>
            <a:r>
              <a:rPr lang="en-US" dirty="0"/>
              <a:t>Amount of Sleep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D9C2-2645-4809-86E2-AF5154EB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D9E08-7ADE-40DE-8254-DC31068C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6134-7876-44F2-BB65-792E702E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BCB6-F572-444C-8894-926859B93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data is obtained from The World Happiness Report</a:t>
            </a:r>
          </a:p>
          <a:p>
            <a:r>
              <a:rPr lang="en-US" dirty="0"/>
              <a:t>The report contains happiness scores and ranking data from the Gallup World Poll.</a:t>
            </a:r>
          </a:p>
          <a:p>
            <a:r>
              <a:rPr lang="en-US" dirty="0"/>
              <a:t>The poll asks respondents to think of a ladder with the best possible life for them being a 10 and the worst possible life being a 0 and to rate their own current lives on that scale.</a:t>
            </a:r>
          </a:p>
          <a:p>
            <a:r>
              <a:rPr lang="en-US" dirty="0"/>
              <a:t>Data is available at the country level</a:t>
            </a:r>
          </a:p>
          <a:p>
            <a:r>
              <a:rPr lang="en-US" dirty="0"/>
              <a:t>The World Happiness Report has rankings and scores for 2015-2018.</a:t>
            </a:r>
          </a:p>
          <a:p>
            <a:r>
              <a:rPr lang="en-US" dirty="0"/>
              <a:t>Contains data for 157 countries (there are 195 total)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C6292-D106-432F-8984-35C02DA3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B185E-330D-4936-85B0-C352DE68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5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FF42-56A1-4D41-9592-16B8FD6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EE3D-3D83-412D-8E95-995940C0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sources of data are: </a:t>
            </a:r>
          </a:p>
          <a:p>
            <a:pPr lvl="1"/>
            <a:r>
              <a:rPr lang="en-US" dirty="0"/>
              <a:t>The World Health Organization</a:t>
            </a:r>
          </a:p>
          <a:p>
            <a:pPr lvl="1"/>
            <a:r>
              <a:rPr lang="en-US" dirty="0"/>
              <a:t>World Bank</a:t>
            </a:r>
          </a:p>
          <a:p>
            <a:pPr lvl="1"/>
            <a:r>
              <a:rPr lang="en-US" dirty="0"/>
              <a:t>World by Map</a:t>
            </a:r>
          </a:p>
          <a:p>
            <a:pPr lvl="1"/>
            <a:r>
              <a:rPr lang="en-US" dirty="0"/>
              <a:t>Human Development Reports, United Nations Development </a:t>
            </a:r>
            <a:r>
              <a:rPr lang="en-US" dirty="0" err="1"/>
              <a:t>Programme</a:t>
            </a:r>
            <a:endParaRPr lang="en-US" dirty="0"/>
          </a:p>
          <a:p>
            <a:pPr lvl="1"/>
            <a:r>
              <a:rPr lang="en-US" dirty="0"/>
              <a:t>Wikipedia</a:t>
            </a:r>
          </a:p>
          <a:p>
            <a:pPr lvl="1"/>
            <a:r>
              <a:rPr lang="en-US" dirty="0"/>
              <a:t>Statista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Maps are from Google Maps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18B79-5FB2-4FE3-84CB-824C3F5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B8BAD-D104-4E5A-9334-7D4F79BF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0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B3E4-B70A-4B9F-92EF-CCF89E5F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500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FB57E-D497-4788-857B-2D462EF8E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7844"/>
            <a:ext cx="8596668" cy="3880773"/>
          </a:xfrm>
        </p:spPr>
        <p:txBody>
          <a:bodyPr/>
          <a:lstStyle/>
          <a:p>
            <a:r>
              <a:rPr lang="en-US" dirty="0"/>
              <a:t>In order to compare happiness scores to information on other factors from the same year, we focused most of our analysis on happiness scores in 2016.</a:t>
            </a:r>
          </a:p>
          <a:p>
            <a:r>
              <a:rPr lang="en-US" dirty="0"/>
              <a:t>Our interest is only in merging to the countries present in the World Happiness Report.</a:t>
            </a:r>
          </a:p>
          <a:p>
            <a:r>
              <a:rPr lang="en-US" dirty="0"/>
              <a:t>Because data is pulled from multiple sources, it is important to ensure that the country name is consistent when merging. </a:t>
            </a:r>
          </a:p>
          <a:p>
            <a:r>
              <a:rPr lang="en-US" dirty="0"/>
              <a:t>Each data source was missing information on a few countries.  For this reason, individual variable analyses varies in number of countries included. (Ranging from to 125-155 countries)</a:t>
            </a:r>
          </a:p>
          <a:p>
            <a:r>
              <a:rPr lang="en-US" dirty="0"/>
              <a:t>Note: The source of sleeping includes information for only about 30 countries.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5A20-FDC7-4054-BA84-9DADF036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F5CC5-DCB9-45FA-A601-EEC50706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1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EBA7-A0D2-41B7-8FD9-689D41FB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Score Over Time</a:t>
            </a:r>
          </a:p>
        </p:txBody>
      </p:sp>
      <p:pic>
        <p:nvPicPr>
          <p:cNvPr id="7" name="Content Placeholder 6" descr="A picture containing writing implement, stationary, pencil&#10;&#10;Description automatically generated">
            <a:extLst>
              <a:ext uri="{FF2B5EF4-FFF2-40B4-BE49-F238E27FC236}">
                <a16:creationId xmlns:a16="http://schemas.microsoft.com/office/drawing/2014/main" id="{B831983D-FE5A-4B55-88A8-4AB2386D7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725" y="1456447"/>
            <a:ext cx="7051510" cy="423090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1B43F-3C54-4D57-A6CD-E7DA6069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A1188-5EFD-42BB-9F65-23D16DAA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FE252-8EC4-449D-93F0-BF578102E4B8}"/>
              </a:ext>
            </a:extLst>
          </p:cNvPr>
          <p:cNvSpPr txBox="1"/>
          <p:nvPr/>
        </p:nvSpPr>
        <p:spPr>
          <a:xfrm flipH="1">
            <a:off x="1477320" y="5687353"/>
            <a:ext cx="745501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SzPts val="1300"/>
              <a:buFont typeface="Wingdings 3" panose="05040102010807070707" pitchFamily="18" charset="2"/>
              <a:buChar char=""/>
            </a:pPr>
            <a:r>
              <a:rPr lang="en-US" dirty="0">
                <a:solidFill>
                  <a:srgbClr val="404040"/>
                </a:solidFill>
                <a:latin typeface="Trebuchet MS" panose="020B0603020202020204" pitchFamily="34" charset="0"/>
              </a:rPr>
              <a:t> </a:t>
            </a:r>
            <a:r>
              <a:rPr lang="en-US" dirty="0"/>
              <a:t>The 5 happiest countries tend to stay happy over time.  Finland saw a large increase in happiness in 2018. </a:t>
            </a:r>
          </a:p>
        </p:txBody>
      </p:sp>
    </p:spTree>
    <p:extLst>
      <p:ext uri="{BB962C8B-B14F-4D97-AF65-F5344CB8AC3E}">
        <p14:creationId xmlns:p14="http://schemas.microsoft.com/office/powerpoint/2010/main" val="416164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4D61-A6BE-480B-9383-652CD1D7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Score by Country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7D2BB-3168-406D-B910-B1B0D762634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0577" r="9936" b="5359"/>
          <a:stretch/>
        </p:blipFill>
        <p:spPr bwMode="auto">
          <a:xfrm>
            <a:off x="1267740" y="1537286"/>
            <a:ext cx="8006262" cy="43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1CD773-E9AE-4A11-AA93-CDE5C904035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17709" r="9671" b="57812"/>
          <a:stretch/>
        </p:blipFill>
        <p:spPr bwMode="auto">
          <a:xfrm>
            <a:off x="2827780" y="6190688"/>
            <a:ext cx="4295775" cy="447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8C679-EE13-4847-BAF0-B8FFEDB5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70C42-8B22-4634-891F-0D83B1D9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474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937</Words>
  <Application>Microsoft Office PowerPoint</Application>
  <PresentationFormat>Widescreen</PresentationFormat>
  <Paragraphs>213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 3</vt:lpstr>
      <vt:lpstr>Facet</vt:lpstr>
      <vt:lpstr>Project Happiness</vt:lpstr>
      <vt:lpstr>Motivation and Summary</vt:lpstr>
      <vt:lpstr>Questions</vt:lpstr>
      <vt:lpstr>Questions</vt:lpstr>
      <vt:lpstr>Data Sources</vt:lpstr>
      <vt:lpstr>Data Sources</vt:lpstr>
      <vt:lpstr>Data Cleaning</vt:lpstr>
      <vt:lpstr>Happiness Score Over Time</vt:lpstr>
      <vt:lpstr>Happiness Score by Country</vt:lpstr>
      <vt:lpstr>Happiness Distribution by Continent</vt:lpstr>
      <vt:lpstr>Happy Score for Regions in Africa</vt:lpstr>
      <vt:lpstr>T-test Comparison of Continents</vt:lpstr>
      <vt:lpstr>Distance Analysis</vt:lpstr>
      <vt:lpstr>Variable Analysis Is there a relationship between Happiness and GDP, PPP,etc </vt:lpstr>
      <vt:lpstr>Variable Analysis Is there a relationship between Happiness and Median Age </vt:lpstr>
      <vt:lpstr>Variable Analysis Is there a relationship between Happiness and Alcohol Consumption </vt:lpstr>
      <vt:lpstr>Variable Analysis Is there a relationship between Happiness and Education Index </vt:lpstr>
      <vt:lpstr>Internet access level throughout the world</vt:lpstr>
      <vt:lpstr>Variable Analysis Correlation between happiness score and disaster rate, internet access rate and sleeping.</vt:lpstr>
      <vt:lpstr>Variable Analysis Is there a relationship between Happiness and Disaster Risk, Internet access rate and Average Sleeping</vt:lpstr>
      <vt:lpstr>Variable Analysis Correlation Coefficients between happiness and disaster rate, internet access rate and average sleeping.</vt:lpstr>
      <vt:lpstr>Discussion</vt:lpstr>
      <vt:lpstr>Followups</vt:lpstr>
      <vt:lpstr>Questions?</vt:lpstr>
      <vt:lpstr> International Day of Happiness is on March 20th.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the World Happy?</dc:title>
  <dc:creator>Monica Ramos</dc:creator>
  <cp:lastModifiedBy>Lisa Cannon</cp:lastModifiedBy>
  <cp:revision>7</cp:revision>
  <dcterms:created xsi:type="dcterms:W3CDTF">2019-07-28T15:47:38Z</dcterms:created>
  <dcterms:modified xsi:type="dcterms:W3CDTF">2019-07-29T01:36:01Z</dcterms:modified>
</cp:coreProperties>
</file>