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6"/>
  </p:notesMasterIdLst>
  <p:sldIdLst>
    <p:sldId id="256" r:id="rId2"/>
    <p:sldId id="260" r:id="rId3"/>
    <p:sldId id="257" r:id="rId4"/>
    <p:sldId id="258" r:id="rId5"/>
    <p:sldId id="266" r:id="rId6"/>
    <p:sldId id="259" r:id="rId7"/>
    <p:sldId id="279" r:id="rId8"/>
    <p:sldId id="261" r:id="rId9"/>
    <p:sldId id="267" r:id="rId10"/>
    <p:sldId id="268" r:id="rId11"/>
    <p:sldId id="269" r:id="rId12"/>
    <p:sldId id="271" r:id="rId13"/>
    <p:sldId id="270" r:id="rId14"/>
    <p:sldId id="273" r:id="rId15"/>
    <p:sldId id="276" r:id="rId16"/>
    <p:sldId id="275" r:id="rId17"/>
    <p:sldId id="280" r:id="rId18"/>
    <p:sldId id="274" r:id="rId19"/>
    <p:sldId id="277" r:id="rId20"/>
    <p:sldId id="278" r:id="rId21"/>
    <p:sldId id="262" r:id="rId22"/>
    <p:sldId id="263" r:id="rId23"/>
    <p:sldId id="264" r:id="rId24"/>
    <p:sldId id="26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40" y="7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B2ACC-A628-475F-AC4B-C987AC91FD6D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22EEC-500A-4EE5-B4C4-5D655F433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39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BF48-8964-413D-8270-B957860790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Makes the World Happy?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87683-4789-41F4-A5C3-3252D9C8A5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Analysis of Happiness Scores </a:t>
            </a:r>
          </a:p>
          <a:p>
            <a:r>
              <a:rPr lang="en-US" dirty="0"/>
              <a:t>Presented by Lisa Cannon, Monica Ramos, </a:t>
            </a:r>
            <a:r>
              <a:rPr lang="en-US" dirty="0" err="1"/>
              <a:t>Xuancong</a:t>
            </a:r>
            <a:r>
              <a:rPr lang="en-US" dirty="0"/>
              <a:t> Tran</a:t>
            </a:r>
          </a:p>
        </p:txBody>
      </p:sp>
    </p:spTree>
    <p:extLst>
      <p:ext uri="{BB962C8B-B14F-4D97-AF65-F5344CB8AC3E}">
        <p14:creationId xmlns:p14="http://schemas.microsoft.com/office/powerpoint/2010/main" val="1142711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D11AD-1EFE-4160-A5D6-BE88F9F7B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Happy Score for Regions in Africa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4C0A03FB-E5B5-4661-895C-B791BC1110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010" y="1404031"/>
            <a:ext cx="7762874" cy="3881437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2D2B38-9C3F-4D98-8531-E8B6BBD96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7F21C-1419-429B-BE50-C57159786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F792F0-EFFB-49AA-AC6E-53A67D3EAD43}"/>
              </a:ext>
            </a:extLst>
          </p:cNvPr>
          <p:cNvSpPr txBox="1"/>
          <p:nvPr/>
        </p:nvSpPr>
        <p:spPr>
          <a:xfrm>
            <a:off x="1143000" y="5124345"/>
            <a:ext cx="6814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average score and the range are significantly different between regions</a:t>
            </a:r>
          </a:p>
        </p:txBody>
      </p:sp>
    </p:spTree>
    <p:extLst>
      <p:ext uri="{BB962C8B-B14F-4D97-AF65-F5344CB8AC3E}">
        <p14:creationId xmlns:p14="http://schemas.microsoft.com/office/powerpoint/2010/main" val="377662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927D-CFB2-448E-979B-BA04CDCA4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22852"/>
            <a:ext cx="8596668" cy="1320800"/>
          </a:xfrm>
        </p:spPr>
        <p:txBody>
          <a:bodyPr/>
          <a:lstStyle/>
          <a:p>
            <a:r>
              <a:rPr lang="en-US" dirty="0"/>
              <a:t>T-test Comparison of Continents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9481D7A-6668-4497-9E6E-25EB7DFEB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776525"/>
              </p:ext>
            </p:extLst>
          </p:nvPr>
        </p:nvGraphicFramePr>
        <p:xfrm>
          <a:off x="1702991" y="1283252"/>
          <a:ext cx="5479688" cy="5277896"/>
        </p:xfrm>
        <a:graphic>
          <a:graphicData uri="http://schemas.openxmlformats.org/drawingml/2006/table">
            <a:tbl>
              <a:tblPr/>
              <a:tblGrid>
                <a:gridCol w="1460922">
                  <a:extLst>
                    <a:ext uri="{9D8B030D-6E8A-4147-A177-3AD203B41FA5}">
                      <a16:colId xmlns:a16="http://schemas.microsoft.com/office/drawing/2014/main" val="1736144729"/>
                    </a:ext>
                  </a:extLst>
                </a:gridCol>
                <a:gridCol w="1460922">
                  <a:extLst>
                    <a:ext uri="{9D8B030D-6E8A-4147-A177-3AD203B41FA5}">
                      <a16:colId xmlns:a16="http://schemas.microsoft.com/office/drawing/2014/main" val="1141619303"/>
                    </a:ext>
                  </a:extLst>
                </a:gridCol>
                <a:gridCol w="1318273">
                  <a:extLst>
                    <a:ext uri="{9D8B030D-6E8A-4147-A177-3AD203B41FA5}">
                      <a16:colId xmlns:a16="http://schemas.microsoft.com/office/drawing/2014/main" val="1838960462"/>
                    </a:ext>
                  </a:extLst>
                </a:gridCol>
                <a:gridCol w="1239571">
                  <a:extLst>
                    <a:ext uri="{9D8B030D-6E8A-4147-A177-3AD203B41FA5}">
                      <a16:colId xmlns:a16="http://schemas.microsoft.com/office/drawing/2014/main" val="4097525954"/>
                    </a:ext>
                  </a:extLst>
                </a:gridCol>
              </a:tblGrid>
              <a:tr h="419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Continent1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Continent2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T-stat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519547"/>
                  </a:ext>
                </a:extLst>
              </a:tr>
              <a:tr h="3228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Africa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5.91587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322347"/>
                  </a:ext>
                </a:extLst>
              </a:tr>
              <a:tr h="3228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Europe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-4.03539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204552"/>
                  </a:ext>
                </a:extLst>
              </a:tr>
              <a:tr h="3228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 America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-3.14721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547008"/>
                  </a:ext>
                </a:extLst>
              </a:tr>
              <a:tr h="3228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 America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-5.14424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280302"/>
                  </a:ext>
                </a:extLst>
              </a:tr>
              <a:tr h="3228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Oceania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-15.41227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619746"/>
                  </a:ext>
                </a:extLst>
              </a:tr>
              <a:tr h="3228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Africa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Europe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-9.89033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747947"/>
                  </a:ext>
                </a:extLst>
              </a:tr>
              <a:tr h="3228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Africa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 America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-7.06010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146841"/>
                  </a:ext>
                </a:extLst>
              </a:tr>
              <a:tr h="3228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Africa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 America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-11.50633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361338"/>
                  </a:ext>
                </a:extLst>
              </a:tr>
              <a:tr h="3228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Africa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Oceania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-29.02330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852556"/>
                  </a:ext>
                </a:extLst>
              </a:tr>
              <a:tr h="3228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Europe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 America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-0.23084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0.81930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228933"/>
                  </a:ext>
                </a:extLst>
              </a:tr>
              <a:tr h="3228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Europe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 America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-0.84738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0.40247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023027"/>
                  </a:ext>
                </a:extLst>
              </a:tr>
              <a:tr h="3228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Europe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Oceania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-8.28201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756161"/>
                  </a:ext>
                </a:extLst>
              </a:tr>
              <a:tr h="3228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 America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 America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-0.37821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0.70903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367620"/>
                  </a:ext>
                </a:extLst>
              </a:tr>
              <a:tr h="3228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 America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Oceania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-4.82574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654743"/>
                  </a:ext>
                </a:extLst>
              </a:tr>
              <a:tr h="338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 America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Oceania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-7.82979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360519"/>
                  </a:ext>
                </a:extLst>
              </a:tr>
            </a:tbl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5986935-2B8F-4BD1-B994-16BA32FAB3A9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677334" y="6041362"/>
            <a:ext cx="8596668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399695-80FB-413F-A427-01F1F6EA7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040468-001E-4840-AD88-9DDD913BC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738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ED215-20D1-4DAB-8576-23EE0E06D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BAD29-8260-4863-9027-F5B9F2D78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98940-B160-4FE7-A7D1-08526FD12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16A715-5BB9-4673-914A-4F9AC31F6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886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EB5D7-FBE4-462C-A0EF-D42572214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Analysis</a:t>
            </a:r>
            <a:br>
              <a:rPr lang="en-US" dirty="0"/>
            </a:br>
            <a:r>
              <a:rPr lang="en-US" sz="2200" dirty="0"/>
              <a:t>Is there a relationship between Happiness and GDP, </a:t>
            </a:r>
            <a:r>
              <a:rPr lang="en-US" sz="2200" dirty="0" err="1"/>
              <a:t>PPP,etc</a:t>
            </a:r>
            <a:r>
              <a:rPr lang="en-US" sz="22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76005-FE48-4FAC-84C4-A22B94BAF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88C72-B79D-4D21-8D6C-B81F31EC4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3CDD9F-D3D6-4069-BC62-092039A5B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795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EB5D7-FBE4-462C-A0EF-D42572214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Analysis</a:t>
            </a:r>
            <a:br>
              <a:rPr lang="en-US" dirty="0"/>
            </a:br>
            <a:r>
              <a:rPr lang="en-US" sz="2200" dirty="0"/>
              <a:t>Is there a relationship between Happiness and Median 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76005-FE48-4FAC-84C4-A22B94BAF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C0D53-1491-4694-BE73-4D1931323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481B05-E5A6-4F43-8240-63D853C31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261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EB5D7-FBE4-462C-A0EF-D42572214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Analysis</a:t>
            </a:r>
            <a:br>
              <a:rPr lang="en-US" dirty="0"/>
            </a:br>
            <a:r>
              <a:rPr lang="en-US" sz="2200" dirty="0"/>
              <a:t>Is there a relationship between Happiness and Alcohol Consumption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76005-FE48-4FAC-84C4-A22B94BAF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55AF9-2603-4543-BFDD-CB63364DE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F43E0-A832-4791-A642-C45ED84BD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091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EB5D7-FBE4-462C-A0EF-D42572214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Analysis</a:t>
            </a:r>
            <a:br>
              <a:rPr lang="en-US" dirty="0"/>
            </a:br>
            <a:r>
              <a:rPr lang="en-US" sz="2200" dirty="0"/>
              <a:t>Is there a relationship between Happiness and Education Index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76005-FE48-4FAC-84C4-A22B94BAF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222A7-B20C-4D7B-B229-F8CF30F1C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EFABF8-241D-4ACD-9BCD-2E06CF513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680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4DB4B-EE68-4BA2-9DDD-A05453385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9600"/>
          </a:xfrm>
        </p:spPr>
        <p:txBody>
          <a:bodyPr>
            <a:normAutofit/>
          </a:bodyPr>
          <a:lstStyle/>
          <a:p>
            <a:r>
              <a:rPr lang="en-US" sz="3200" dirty="0"/>
              <a:t>Internet access level throughout the world</a:t>
            </a:r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26256857-6956-40F4-8381-DE539C0522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1985" y="1689562"/>
            <a:ext cx="7827326" cy="388143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C6CCB-75DC-45EB-90C5-FC9680384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B7B00-1B13-43A3-9541-C8F52349A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24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EB5D7-FBE4-462C-A0EF-D42572214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52" y="361507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Variable Analysis</a:t>
            </a:r>
            <a:br>
              <a:rPr lang="en-US" dirty="0"/>
            </a:br>
            <a:r>
              <a:rPr lang="en-US" sz="2200" dirty="0"/>
              <a:t>Correlation between happiness score and disaster rate, internet access rate and sleeping.</a:t>
            </a:r>
          </a:p>
        </p:txBody>
      </p:sp>
      <p:pic>
        <p:nvPicPr>
          <p:cNvPr id="7" name="Content Placeholder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768A866-C8BA-49D3-923E-7C4637B7E5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5300" y="2160588"/>
            <a:ext cx="3881437" cy="388143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E478E-DC00-419D-8C89-AA75EFA9E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6378A3-BD0C-4094-ACA9-C8AF0E3F2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489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EB5D7-FBE4-462C-A0EF-D42572214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Analysis</a:t>
            </a:r>
            <a:br>
              <a:rPr lang="en-US" dirty="0"/>
            </a:br>
            <a:r>
              <a:rPr lang="en-US" sz="2200" dirty="0"/>
              <a:t>Is there a relationship between Happiness and Disaster Risk, Internet access rate and Average Sleeping</a:t>
            </a:r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40DDE0C9-937B-4C0E-A7A6-EC5CEF55D8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2756" y="2159925"/>
            <a:ext cx="4657724" cy="388143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8E91A-952D-4A9D-9763-F2C38F277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5EB3D-B069-4967-8CBA-80BB4781B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352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DB860-80BF-46F0-A99B-7AEFD30BA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C4139-16A1-43BA-8561-70A56EC42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418340"/>
          </a:xfrm>
        </p:spPr>
        <p:txBody>
          <a:bodyPr/>
          <a:lstStyle/>
          <a:p>
            <a:r>
              <a:rPr lang="en-US" dirty="0"/>
              <a:t>Levels of happiness varies throughout the world.  There are likely many factors that influence the level of happiness in a country.  We seek to determine some factors that could be used to predict happiness.</a:t>
            </a:r>
          </a:p>
          <a:p>
            <a:r>
              <a:rPr lang="en-US" dirty="0"/>
              <a:t>This study seeks to determine:</a:t>
            </a:r>
          </a:p>
          <a:p>
            <a:pPr lvl="1"/>
            <a:r>
              <a:rPr lang="en-US" dirty="0"/>
              <a:t>How is happiness distributed around the world?</a:t>
            </a:r>
          </a:p>
          <a:p>
            <a:pPr lvl="1"/>
            <a:r>
              <a:rPr lang="en-US" dirty="0"/>
              <a:t>What are some of the factors influence happiness?</a:t>
            </a:r>
          </a:p>
          <a:p>
            <a:r>
              <a:rPr lang="en-US" dirty="0"/>
              <a:t>While we are able to determine several factors that are predictive of happiness, there are many other factors that are not considered and are beyond the scope of this study.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5B54A-00FC-402E-9608-F1DB644EF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11093-5FB5-4247-87CC-0934B1B9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2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EB5D7-FBE4-462C-A0EF-D42572214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Analysis</a:t>
            </a:r>
            <a:br>
              <a:rPr lang="en-US" dirty="0"/>
            </a:br>
            <a:r>
              <a:rPr lang="en-US" sz="2200" dirty="0"/>
              <a:t>Correlation Coefficients between happiness and disaster rate, internet access rate and average sleeping.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D9A69-7125-4006-995E-1BF4B2955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C4F99E-09A3-47B4-9ABE-8861A85F5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B0517CD-D985-4F75-8BCE-834C1CFFD1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2194" y="2272090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665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7BD3C-95D6-4428-9983-A8EA74421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669C7-4B40-43A0-9AEB-F1CD2522B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Answer the questions that were asked at the beginning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D3B52-CF4F-4420-9626-2DFDCF8C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E3EA7A-8014-47E4-AA8D-588A7515D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366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2B565-B36B-48B8-A2E1-F60402A1E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Followups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CD028-DB36-4934-ACCB-1B77EB261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Further analysis</a:t>
            </a:r>
          </a:p>
          <a:p>
            <a:r>
              <a:rPr lang="en-US" dirty="0" err="1"/>
              <a:t>Knn</a:t>
            </a:r>
            <a:endParaRPr lang="en-US" dirty="0"/>
          </a:p>
          <a:p>
            <a:r>
              <a:rPr lang="en-US" dirty="0"/>
              <a:t>Seeing how variables relate to each other</a:t>
            </a:r>
          </a:p>
          <a:p>
            <a:r>
              <a:rPr lang="en-US" dirty="0"/>
              <a:t>Other measures of happiness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A176E-6A9B-4D6C-ADD8-4EE4ACF70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44782-0388-419C-BBAD-0FADCE379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603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BF537-6F95-44CD-AE4C-EA6303EB0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C4919-7C82-4507-AAF4-29121B58E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69383-E5C2-4490-B317-643DC573D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15B7CA-E971-49C8-9606-B31FE85F1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9376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D0E5F-792B-4DD0-93C4-C0709DAA1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621" y="2768600"/>
            <a:ext cx="8596668" cy="1320800"/>
          </a:xfrm>
        </p:spPr>
        <p:txBody>
          <a:bodyPr/>
          <a:lstStyle/>
          <a:p>
            <a:r>
              <a:rPr lang="en-US" dirty="0"/>
              <a:t> </a:t>
            </a:r>
            <a:r>
              <a:rPr lang="en-US" sz="2800" dirty="0"/>
              <a:t>International Day of Happiness on March 20th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935C9B-159C-4890-83B8-0ACCA636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F5262D-08F4-4A35-86A4-498ABA2F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294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A96DD-42BB-4295-86A0-63E9187D8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8E1DF-5B4B-4D7C-9EE6-EC1C50BDC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Happiness  Distribution</a:t>
            </a:r>
          </a:p>
          <a:p>
            <a:pPr lvl="1"/>
            <a:r>
              <a:rPr lang="en-US" dirty="0"/>
              <a:t>How is happiness distributed around the world?</a:t>
            </a:r>
          </a:p>
          <a:p>
            <a:pPr lvl="1"/>
            <a:r>
              <a:rPr lang="en-US" dirty="0"/>
              <a:t>Does happiness vary by continent?</a:t>
            </a:r>
          </a:p>
          <a:p>
            <a:pPr lvl="1"/>
            <a:r>
              <a:rPr lang="en-US" dirty="0"/>
              <a:t>Are nearby countries similar in happiness levels?</a:t>
            </a:r>
          </a:p>
          <a:p>
            <a:pPr lvl="1"/>
            <a:r>
              <a:rPr lang="en-US" dirty="0"/>
              <a:t>How has happiness changed over time?</a:t>
            </a:r>
          </a:p>
          <a:p>
            <a:r>
              <a:rPr lang="en-US" dirty="0"/>
              <a:t>Do any of the following factors influence happiness?</a:t>
            </a:r>
          </a:p>
          <a:p>
            <a:pPr lvl="1"/>
            <a:r>
              <a:rPr lang="en-US" dirty="0"/>
              <a:t>GDP/PPP</a:t>
            </a:r>
          </a:p>
          <a:p>
            <a:pPr lvl="1"/>
            <a:r>
              <a:rPr lang="en-US" dirty="0"/>
              <a:t>Population Total/Population Density</a:t>
            </a:r>
          </a:p>
          <a:p>
            <a:pPr lvl="1"/>
            <a:r>
              <a:rPr lang="en-US" dirty="0"/>
              <a:t>Median Age</a:t>
            </a:r>
          </a:p>
          <a:p>
            <a:pPr lvl="1"/>
            <a:r>
              <a:rPr lang="en-US" dirty="0"/>
              <a:t>Level of Education </a:t>
            </a:r>
          </a:p>
          <a:p>
            <a:pPr lvl="1"/>
            <a:r>
              <a:rPr lang="en-US" dirty="0"/>
              <a:t>Alcohol Consumption</a:t>
            </a:r>
          </a:p>
          <a:p>
            <a:pPr lvl="1"/>
            <a:r>
              <a:rPr lang="en-US" dirty="0"/>
              <a:t>Internet Access</a:t>
            </a:r>
          </a:p>
          <a:p>
            <a:pPr lvl="1"/>
            <a:r>
              <a:rPr lang="en-US" dirty="0"/>
              <a:t>Disaster Risk</a:t>
            </a:r>
          </a:p>
          <a:p>
            <a:pPr lvl="1"/>
            <a:r>
              <a:rPr lang="en-US" dirty="0"/>
              <a:t>Amount of Sleep 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CD9C2-2645-4809-86E2-AF5154EB4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DD9E08-7ADE-40DE-8254-DC31068C6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135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B6134-7876-44F2-BB65-792E702EB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4BCB6-F572-444C-8894-926859B93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Happiness data is obtained from The World Happiness Report</a:t>
            </a:r>
          </a:p>
          <a:p>
            <a:r>
              <a:rPr lang="en-US" dirty="0"/>
              <a:t>The report contains happiness scores and rankings data from the Gallup World Poll.</a:t>
            </a:r>
          </a:p>
          <a:p>
            <a:r>
              <a:rPr lang="en-US" dirty="0"/>
              <a:t>The poll asks respondents to think of a ladder with the best possible life for them being a 10 and the worst possible life being a 0 and to rate their own current lives on that scale.</a:t>
            </a:r>
          </a:p>
          <a:p>
            <a:r>
              <a:rPr lang="en-US" dirty="0"/>
              <a:t>Data is summarized at the country level</a:t>
            </a:r>
          </a:p>
          <a:p>
            <a:r>
              <a:rPr lang="en-US" dirty="0"/>
              <a:t>The World Happiness Report has rankings and scores for 2015-2018.</a:t>
            </a:r>
          </a:p>
          <a:p>
            <a:r>
              <a:rPr lang="en-US" dirty="0"/>
              <a:t>Contains data for 157 countries (there are 195 total)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C6292-D106-432F-8984-35C02DA3C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8B185E-330D-4936-85B0-C352DE680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859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AFF42-56A1-4D41-9592-16B8FD64B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3EE3D-3D83-412D-8E95-995940C0A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sources of data are: </a:t>
            </a:r>
          </a:p>
          <a:p>
            <a:pPr lvl="1"/>
            <a:r>
              <a:rPr lang="en-US" dirty="0"/>
              <a:t>The World Health Organization</a:t>
            </a:r>
          </a:p>
          <a:p>
            <a:pPr lvl="1"/>
            <a:r>
              <a:rPr lang="en-US" dirty="0"/>
              <a:t>World Bank</a:t>
            </a:r>
          </a:p>
          <a:p>
            <a:pPr lvl="1"/>
            <a:r>
              <a:rPr lang="en-US" dirty="0"/>
              <a:t>World by Map</a:t>
            </a:r>
          </a:p>
          <a:p>
            <a:pPr lvl="1"/>
            <a:r>
              <a:rPr lang="en-US" dirty="0"/>
              <a:t>Human Development Reports, United Nations Development </a:t>
            </a:r>
            <a:r>
              <a:rPr lang="en-US" dirty="0" err="1"/>
              <a:t>Programme</a:t>
            </a:r>
            <a:endParaRPr lang="en-US" dirty="0"/>
          </a:p>
          <a:p>
            <a:pPr lvl="1"/>
            <a:r>
              <a:rPr lang="en-US" dirty="0"/>
              <a:t>Wikipedia</a:t>
            </a:r>
          </a:p>
          <a:p>
            <a:pPr lvl="1"/>
            <a:r>
              <a:rPr lang="en-US" dirty="0"/>
              <a:t>Statista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Maps are from Google Maps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18B79-5FB2-4FE3-84CB-824C3F5A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EB8BAD-D104-4E5A-9334-7D4F79BFD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702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DB3E4-B70A-4B9F-92EF-CCF89E5FF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FB57E-D497-4788-857B-2D462EF8E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compare happiness scores to information on other factors from the same year, we focused most of our analysis on happiness scores in 2016.</a:t>
            </a:r>
          </a:p>
          <a:p>
            <a:r>
              <a:rPr lang="en-US" dirty="0"/>
              <a:t>Our interest is only in merging to the countries present in the World Happiness Report.</a:t>
            </a:r>
          </a:p>
          <a:p>
            <a:r>
              <a:rPr lang="en-US" dirty="0"/>
              <a:t>Because data is pulled from multiple sources it is important to ensure that the merge key, country name, is consistent. </a:t>
            </a:r>
          </a:p>
          <a:p>
            <a:r>
              <a:rPr lang="en-US" dirty="0"/>
              <a:t>Each data source was missing information on a few countries.  For this reason, individual variable analyses varies in number of countries included. (Ranging from to 125-155 countries)</a:t>
            </a:r>
          </a:p>
          <a:p>
            <a:r>
              <a:rPr lang="en-US" dirty="0"/>
              <a:t>Note: The source of sleeping includes information for only about 30 countries.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D5A20-FDC7-4054-BA84-9DADF036A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6F5CC5-DCB9-45FA-A601-EEC507065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010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EBA7-A0D2-41B7-8FD9-689D41FB5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Happy Score Over time</a:t>
            </a:r>
          </a:p>
        </p:txBody>
      </p:sp>
      <p:pic>
        <p:nvPicPr>
          <p:cNvPr id="7" name="Content Placeholder 6" descr="A picture containing writing implement, stationary, pencil&#10;&#10;Description automatically generated">
            <a:extLst>
              <a:ext uri="{FF2B5EF4-FFF2-40B4-BE49-F238E27FC236}">
                <a16:creationId xmlns:a16="http://schemas.microsoft.com/office/drawing/2014/main" id="{B831983D-FE5A-4B55-88A8-4AB2386D7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725" y="1456447"/>
            <a:ext cx="7051510" cy="423090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1B43F-3C54-4D57-A6CD-E7DA60699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DA1188-5EFD-42BB-9F65-23D16DAA3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644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4D61-A6BE-480B-9383-652CD1D78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Happiness Score by Country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97D2BB-3168-406D-B910-B1B0D7626349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10577" r="9936" b="5359"/>
          <a:stretch/>
        </p:blipFill>
        <p:spPr bwMode="auto">
          <a:xfrm>
            <a:off x="1267740" y="1537286"/>
            <a:ext cx="8006262" cy="43711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1CD773-E9AE-4A11-AA93-CDE5C904035B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5" t="17709" r="9671" b="57812"/>
          <a:stretch/>
        </p:blipFill>
        <p:spPr bwMode="auto">
          <a:xfrm>
            <a:off x="2827780" y="6190688"/>
            <a:ext cx="4295775" cy="4476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A8C679-EE13-4847-BAF0-B8FFEDB52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70C42-8B22-4634-891F-0D83B1D9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547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59A54-BBD2-4806-AF8D-2A67EFD87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Happiness Distribution by Continent</a:t>
            </a:r>
          </a:p>
        </p:txBody>
      </p: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D469D088-FBDF-47B4-80BF-7D669041A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74" y="1241083"/>
            <a:ext cx="11168856" cy="4723618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25EB5-C1FB-4C12-8970-601159236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7/29/2019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6E5C7D-7471-4587-8391-B09B2E4C0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0557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527</TotalTime>
  <Words>634</Words>
  <Application>Microsoft Office PowerPoint</Application>
  <PresentationFormat>Widescreen</PresentationFormat>
  <Paragraphs>182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Trebuchet MS</vt:lpstr>
      <vt:lpstr>Wingdings 3</vt:lpstr>
      <vt:lpstr>Facet</vt:lpstr>
      <vt:lpstr>What Makes the World Happy?</vt:lpstr>
      <vt:lpstr>Motivation and Summary</vt:lpstr>
      <vt:lpstr>Questions</vt:lpstr>
      <vt:lpstr>Data Sources</vt:lpstr>
      <vt:lpstr>Data Sources</vt:lpstr>
      <vt:lpstr>Data Cleaning</vt:lpstr>
      <vt:lpstr>Happy Score Over time</vt:lpstr>
      <vt:lpstr>Happiness Score by Country</vt:lpstr>
      <vt:lpstr>Happiness Distribution by Continent</vt:lpstr>
      <vt:lpstr>Happy Score for Regions in Africa</vt:lpstr>
      <vt:lpstr>T-test Comparison of Continents</vt:lpstr>
      <vt:lpstr>Distance Analysis</vt:lpstr>
      <vt:lpstr>Variable Analysis Is there a relationship between Happiness and GDP, PPP,etc </vt:lpstr>
      <vt:lpstr>Variable Analysis Is there a relationship between Happiness and Median Age </vt:lpstr>
      <vt:lpstr>Variable Analysis Is there a relationship between Happiness and Alcohol Consumption </vt:lpstr>
      <vt:lpstr>Variable Analysis Is there a relationship between Happiness and Education Index </vt:lpstr>
      <vt:lpstr>Internet access level throughout the world</vt:lpstr>
      <vt:lpstr>Variable Analysis Correlation between happiness score and disaster rate, internet access rate and sleeping.</vt:lpstr>
      <vt:lpstr>Variable Analysis Is there a relationship between Happiness and Disaster Risk, Internet access rate and Average Sleeping</vt:lpstr>
      <vt:lpstr>Variable Analysis Correlation Coefficients between happiness and disaster rate, internet access rate and average sleeping.</vt:lpstr>
      <vt:lpstr>Discussion</vt:lpstr>
      <vt:lpstr>Followups</vt:lpstr>
      <vt:lpstr>Questions?</vt:lpstr>
      <vt:lpstr> International Day of Happiness on March 20th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Makes the World Happy?</dc:title>
  <dc:creator>Lisa Cannon</dc:creator>
  <cp:lastModifiedBy>Cong Tran Xuan</cp:lastModifiedBy>
  <cp:revision>26</cp:revision>
  <dcterms:created xsi:type="dcterms:W3CDTF">2019-07-27T16:32:02Z</dcterms:created>
  <dcterms:modified xsi:type="dcterms:W3CDTF">2019-07-28T05:31:07Z</dcterms:modified>
</cp:coreProperties>
</file>