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6" r:id="rId6"/>
    <p:sldId id="259" r:id="rId7"/>
    <p:sldId id="279" r:id="rId8"/>
    <p:sldId id="261" r:id="rId9"/>
    <p:sldId id="267" r:id="rId10"/>
    <p:sldId id="268" r:id="rId11"/>
    <p:sldId id="269" r:id="rId12"/>
    <p:sldId id="271" r:id="rId13"/>
    <p:sldId id="270" r:id="rId14"/>
    <p:sldId id="273" r:id="rId15"/>
    <p:sldId id="276" r:id="rId16"/>
    <p:sldId id="275" r:id="rId17"/>
    <p:sldId id="274" r:id="rId18"/>
    <p:sldId id="277" r:id="rId19"/>
    <p:sldId id="278" r:id="rId20"/>
    <p:sldId id="262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F48-8964-413D-8270-B95786079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the World Happy?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87683-4789-41F4-A5C3-3252D9C8A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of Happiness Scores </a:t>
            </a:r>
          </a:p>
          <a:p>
            <a:r>
              <a:rPr lang="en-US" dirty="0"/>
              <a:t>Presented by Lisa Cannon, Monica Ramos, </a:t>
            </a:r>
            <a:r>
              <a:rPr lang="en-US" dirty="0" err="1"/>
              <a:t>XuancongTran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1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11AD-1EFE-4160-A5D6-BE88F9F7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C0A03FB-E5B5-4661-895C-B791BC111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37766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927D-CFB2-448E-979B-BA04CDCA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852"/>
            <a:ext cx="8596668" cy="1320800"/>
          </a:xfrm>
        </p:spPr>
        <p:txBody>
          <a:bodyPr/>
          <a:lstStyle/>
          <a:p>
            <a:r>
              <a:rPr lang="en-US" dirty="0"/>
              <a:t>T-test Comparison of Continents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81D7A-6668-4497-9E6E-25EB7DFE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76525"/>
              </p:ext>
            </p:extLst>
          </p:nvPr>
        </p:nvGraphicFramePr>
        <p:xfrm>
          <a:off x="1702991" y="1283252"/>
          <a:ext cx="5479688" cy="5277896"/>
        </p:xfrm>
        <a:graphic>
          <a:graphicData uri="http://schemas.openxmlformats.org/drawingml/2006/table">
            <a:tbl>
              <a:tblPr/>
              <a:tblGrid>
                <a:gridCol w="1460922">
                  <a:extLst>
                    <a:ext uri="{9D8B030D-6E8A-4147-A177-3AD203B41FA5}">
                      <a16:colId xmlns:a16="http://schemas.microsoft.com/office/drawing/2014/main" val="1736144729"/>
                    </a:ext>
                  </a:extLst>
                </a:gridCol>
                <a:gridCol w="1460922">
                  <a:extLst>
                    <a:ext uri="{9D8B030D-6E8A-4147-A177-3AD203B41FA5}">
                      <a16:colId xmlns:a16="http://schemas.microsoft.com/office/drawing/2014/main" val="1141619303"/>
                    </a:ext>
                  </a:extLst>
                </a:gridCol>
                <a:gridCol w="1318273">
                  <a:extLst>
                    <a:ext uri="{9D8B030D-6E8A-4147-A177-3AD203B41FA5}">
                      <a16:colId xmlns:a16="http://schemas.microsoft.com/office/drawing/2014/main" val="1838960462"/>
                    </a:ext>
                  </a:extLst>
                </a:gridCol>
                <a:gridCol w="1239571">
                  <a:extLst>
                    <a:ext uri="{9D8B030D-6E8A-4147-A177-3AD203B41FA5}">
                      <a16:colId xmlns:a16="http://schemas.microsoft.com/office/drawing/2014/main" val="4097525954"/>
                    </a:ext>
                  </a:extLst>
                </a:gridCol>
              </a:tblGrid>
              <a:tr h="4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195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223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-4.03539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04552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-3.14721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47008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-5.14424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80302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-15.41227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19746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-9.89033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479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-7.06010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6841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-11.50633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61338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-29.02330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52556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28933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2302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-8.28201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56161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67620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-4.82574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54743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-7.82979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6051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86935-2B8F-4BD1-B994-16BA32FAB3A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859666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215-20D1-4DAB-8576-23EE0E06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AD29-8260-4863-9027-F5B9F2D7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GDP, </a:t>
            </a:r>
            <a:r>
              <a:rPr lang="en-US" sz="2200" dirty="0" err="1"/>
              <a:t>PPP,etc</a:t>
            </a:r>
            <a:r>
              <a:rPr lang="en-US" sz="2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Median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6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Alcohol Consumption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9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Education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8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Internet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8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Disaster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Amount of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B860-80BF-46F0-A99B-7AEFD30B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4139-16A1-43BA-8561-70A56EC4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of happiness varies throughout the world.  There are likely many factors that influence the level of happiness in a country.  We seek to determine some factors that could be used to predict happiness.</a:t>
            </a:r>
          </a:p>
          <a:p>
            <a:r>
              <a:rPr lang="en-US" dirty="0"/>
              <a:t>This study seeks to determine:</a:t>
            </a:r>
          </a:p>
          <a:p>
            <a:pPr lvl="1"/>
            <a:r>
              <a:rPr lang="en-US" dirty="0"/>
              <a:t>How is happiness distributed around the world?</a:t>
            </a:r>
          </a:p>
          <a:p>
            <a:pPr lvl="1"/>
            <a:r>
              <a:rPr lang="en-US" dirty="0"/>
              <a:t>What are some of the factors influence happiness?</a:t>
            </a:r>
          </a:p>
          <a:p>
            <a:r>
              <a:rPr lang="en-US" dirty="0"/>
              <a:t>While we are able to determine several factors that are predictive of happiness, there are many other factors that are not considered and are beyond the scope of this study.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BD3C-95D6-4428-9983-A8EA7442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69C7-4B40-43A0-9AEB-F1CD2522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the questions that were asked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410636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B565-B36B-48B8-A2E1-F60402A1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D028-DB36-4934-ACCB-1B77EB26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Seeing how variables relate to each other</a:t>
            </a:r>
          </a:p>
          <a:p>
            <a:r>
              <a:rPr lang="en-US" dirty="0"/>
              <a:t>Other measures of happiness</a:t>
            </a:r>
          </a:p>
        </p:txBody>
      </p:sp>
    </p:spTree>
    <p:extLst>
      <p:ext uri="{BB962C8B-B14F-4D97-AF65-F5344CB8AC3E}">
        <p14:creationId xmlns:p14="http://schemas.microsoft.com/office/powerpoint/2010/main" val="1032603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537-6F95-44CD-AE4C-EA6303EB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4919-7C82-4507-AAF4-29121B58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7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0E5F-792B-4DD0-93C4-C0709DA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1" y="2768600"/>
            <a:ext cx="8596668" cy="13208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800" dirty="0"/>
              <a:t>International Day of Happiness on March 20th</a:t>
            </a:r>
          </a:p>
        </p:txBody>
      </p:sp>
    </p:spTree>
    <p:extLst>
      <p:ext uri="{BB962C8B-B14F-4D97-AF65-F5344CB8AC3E}">
        <p14:creationId xmlns:p14="http://schemas.microsoft.com/office/powerpoint/2010/main" val="27422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6DD-42BB-4295-86A0-63E9187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E1DF-5B4B-4D7C-9EE6-EC1C50BD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Happiness  Distribution</a:t>
            </a:r>
          </a:p>
          <a:p>
            <a:pPr lvl="1"/>
            <a:r>
              <a:rPr lang="en-US" dirty="0"/>
              <a:t>How is happiness distributed around the world?</a:t>
            </a:r>
          </a:p>
          <a:p>
            <a:pPr lvl="1"/>
            <a:r>
              <a:rPr lang="en-US" dirty="0"/>
              <a:t>Does happiness vary by continent?</a:t>
            </a:r>
          </a:p>
          <a:p>
            <a:pPr lvl="1"/>
            <a:r>
              <a:rPr lang="en-US" dirty="0"/>
              <a:t>Are nearby countries similar in happiness levels?</a:t>
            </a:r>
          </a:p>
          <a:p>
            <a:pPr lvl="1"/>
            <a:r>
              <a:rPr lang="en-US" dirty="0"/>
              <a:t>How has happiness changed over time?</a:t>
            </a:r>
          </a:p>
          <a:p>
            <a:r>
              <a:rPr lang="en-US" dirty="0"/>
              <a:t>Do any of the following factors influence happiness?</a:t>
            </a:r>
          </a:p>
          <a:p>
            <a:pPr lvl="1"/>
            <a:r>
              <a:rPr lang="en-US" dirty="0"/>
              <a:t>GDP/PPP</a:t>
            </a:r>
          </a:p>
          <a:p>
            <a:pPr lvl="1"/>
            <a:r>
              <a:rPr lang="en-US" dirty="0"/>
              <a:t>Population Total/Population Density</a:t>
            </a:r>
          </a:p>
          <a:p>
            <a:pPr lvl="1"/>
            <a:r>
              <a:rPr lang="en-US" dirty="0"/>
              <a:t>Median Age</a:t>
            </a:r>
          </a:p>
          <a:p>
            <a:pPr lvl="1"/>
            <a:r>
              <a:rPr lang="en-US" dirty="0"/>
              <a:t>Level of Education </a:t>
            </a:r>
          </a:p>
          <a:p>
            <a:pPr lvl="1"/>
            <a:r>
              <a:rPr lang="en-US" dirty="0"/>
              <a:t>Alcohol Consumption</a:t>
            </a:r>
          </a:p>
          <a:p>
            <a:pPr lvl="1"/>
            <a:r>
              <a:rPr lang="en-US" dirty="0"/>
              <a:t>Internet Access</a:t>
            </a:r>
          </a:p>
          <a:p>
            <a:pPr lvl="1"/>
            <a:r>
              <a:rPr lang="en-US" dirty="0"/>
              <a:t>Disaster Risk</a:t>
            </a:r>
          </a:p>
          <a:p>
            <a:pPr lvl="1"/>
            <a:r>
              <a:rPr lang="en-US" dirty="0"/>
              <a:t>Amount of Sleep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6134-7876-44F2-BB65-792E702E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CB6-F572-444C-8894-926859B9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data is obtained from The World Happiness Report</a:t>
            </a:r>
          </a:p>
          <a:p>
            <a:r>
              <a:rPr lang="en-US" dirty="0"/>
              <a:t>The report contains happiness scores and rankings data from the Gallup World Poll.</a:t>
            </a:r>
          </a:p>
          <a:p>
            <a:r>
              <a:rPr lang="en-US" dirty="0"/>
              <a:t>The poll asks respondents to think of a ladder with the best possible life for them being a 10 and the worst possible life being a 0 and to rate their own current lives on that scale.</a:t>
            </a:r>
          </a:p>
          <a:p>
            <a:r>
              <a:rPr lang="en-US" dirty="0"/>
              <a:t>Data is summarized at the country level</a:t>
            </a:r>
          </a:p>
          <a:p>
            <a:r>
              <a:rPr lang="en-US" dirty="0"/>
              <a:t>The World Happiness Report has rankings and scores for 2015-2018.</a:t>
            </a:r>
          </a:p>
          <a:p>
            <a:r>
              <a:rPr lang="en-US" dirty="0"/>
              <a:t>Contains data for 157 countries (there are 195 total)</a:t>
            </a:r>
          </a:p>
        </p:txBody>
      </p:sp>
    </p:spTree>
    <p:extLst>
      <p:ext uri="{BB962C8B-B14F-4D97-AF65-F5344CB8AC3E}">
        <p14:creationId xmlns:p14="http://schemas.microsoft.com/office/powerpoint/2010/main" val="36178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FF42-56A1-4D41-9592-16B8FD6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EE3D-3D83-412D-8E95-995940C0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sources of data are: </a:t>
            </a:r>
          </a:p>
          <a:p>
            <a:pPr lvl="1"/>
            <a:r>
              <a:rPr lang="en-US" dirty="0"/>
              <a:t>The World Health Organization</a:t>
            </a:r>
          </a:p>
          <a:p>
            <a:pPr lvl="1"/>
            <a:r>
              <a:rPr lang="en-US" dirty="0"/>
              <a:t>World Bank</a:t>
            </a:r>
          </a:p>
          <a:p>
            <a:pPr lvl="1"/>
            <a:r>
              <a:rPr lang="en-US" dirty="0"/>
              <a:t>World by Map</a:t>
            </a:r>
          </a:p>
          <a:p>
            <a:pPr lvl="1"/>
            <a:r>
              <a:rPr lang="en-US" dirty="0"/>
              <a:t>Human Development Reports, United Nations Development </a:t>
            </a:r>
            <a:r>
              <a:rPr lang="en-US" dirty="0" err="1"/>
              <a:t>Programme</a:t>
            </a:r>
            <a:endParaRPr lang="en-US" dirty="0"/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Statista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Maps are from Google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0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B3E4-B70A-4B9F-92EF-CCF89E5F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B57E-D497-4788-857B-2D462EF8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order to compare happiness scores to information on other factors from the same year, we focused most of our analysis on happiness scores in 2016.</a:t>
            </a:r>
          </a:p>
          <a:p>
            <a:r>
              <a:rPr lang="en-US" dirty="0"/>
              <a:t>Our interest is only in merging to the countries present in the World Happiness Report.</a:t>
            </a:r>
          </a:p>
          <a:p>
            <a:r>
              <a:rPr lang="en-US" dirty="0"/>
              <a:t>Because data is pulled from multiple sources it is important to ensure that the merge key, country name, is consistent. </a:t>
            </a:r>
          </a:p>
          <a:p>
            <a:r>
              <a:rPr lang="en-US" dirty="0"/>
              <a:t>Each data source was missing information on a few countries.  For this reason, individual variable analyses varies in number of countries included. (Ranging from to 151-155 countries)</a:t>
            </a:r>
          </a:p>
          <a:p>
            <a:r>
              <a:rPr lang="en-US" dirty="0"/>
              <a:t>Note: The source of sleeping includes information for only 30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EBA7-A0D2-41B7-8FD9-689D41FB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Score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AAC1-0135-4D1F-A09A-8AAFC3C0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4D61-A6BE-480B-9383-652CD1D7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Score by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7D2BB-3168-406D-B910-B1B0D762634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577" r="9936" b="5359"/>
          <a:stretch/>
        </p:blipFill>
        <p:spPr bwMode="auto">
          <a:xfrm>
            <a:off x="1267740" y="1537286"/>
            <a:ext cx="8006262" cy="43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CD773-E9AE-4A11-AA93-CDE5C904035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17709" r="9671" b="57812"/>
          <a:stretch/>
        </p:blipFill>
        <p:spPr bwMode="auto">
          <a:xfrm>
            <a:off x="2827780" y="6190688"/>
            <a:ext cx="4295775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354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9A54-BBD2-4806-AF8D-2A67EFD8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Distribution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69D088-FBDF-47B4-80BF-7D669041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4" y="1241083"/>
            <a:ext cx="11168856" cy="4723618"/>
          </a:xfrm>
        </p:spPr>
      </p:pic>
    </p:spTree>
    <p:extLst>
      <p:ext uri="{BB962C8B-B14F-4D97-AF65-F5344CB8AC3E}">
        <p14:creationId xmlns:p14="http://schemas.microsoft.com/office/powerpoint/2010/main" val="3636055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561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What Makes the World Happy?</vt:lpstr>
      <vt:lpstr>Motivation and Summary</vt:lpstr>
      <vt:lpstr>Questions</vt:lpstr>
      <vt:lpstr>Data Sources</vt:lpstr>
      <vt:lpstr>Data Sources</vt:lpstr>
      <vt:lpstr>Data Cleaning</vt:lpstr>
      <vt:lpstr>Happy Score Over time</vt:lpstr>
      <vt:lpstr>Happiness Score by Country</vt:lpstr>
      <vt:lpstr>Happiness Distribution</vt:lpstr>
      <vt:lpstr>PowerPoint Presentation</vt:lpstr>
      <vt:lpstr>T-test Comparison of Continents</vt:lpstr>
      <vt:lpstr>Distance Analysis</vt:lpstr>
      <vt:lpstr>Variable Analysis Is there a relationship between Happiness and GDP, PPP,etc </vt:lpstr>
      <vt:lpstr>Variable Analysis Is there a relationship between Happiness and Median Age </vt:lpstr>
      <vt:lpstr>Variable Analysis Is there a relationship between Happiness and Alcohol Consumption </vt:lpstr>
      <vt:lpstr>Variable Analysis Is there a relationship between Happiness and Education Index </vt:lpstr>
      <vt:lpstr>Variable Analysis Is there a relationship between Happiness and Internet Access </vt:lpstr>
      <vt:lpstr>Variable Analysis Is there a relationship between Happiness and Disaster Risk</vt:lpstr>
      <vt:lpstr>Variable Analysis Is there a relationship between Happiness and Amount of Sleep</vt:lpstr>
      <vt:lpstr>Discussion</vt:lpstr>
      <vt:lpstr>Followups</vt:lpstr>
      <vt:lpstr>Questions?</vt:lpstr>
      <vt:lpstr> International Day of Happiness on March 20th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the World Happy?</dc:title>
  <dc:creator>Lisa Cannon</dc:creator>
  <cp:lastModifiedBy>Lisa Cannon</cp:lastModifiedBy>
  <cp:revision>16</cp:revision>
  <dcterms:created xsi:type="dcterms:W3CDTF">2019-07-27T16:32:02Z</dcterms:created>
  <dcterms:modified xsi:type="dcterms:W3CDTF">2019-07-27T19:19:07Z</dcterms:modified>
</cp:coreProperties>
</file>