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0" r:id="rId14"/>
    <p:sldId id="282" r:id="rId15"/>
    <p:sldId id="283" r:id="rId16"/>
    <p:sldId id="273" r:id="rId17"/>
    <p:sldId id="276" r:id="rId18"/>
    <p:sldId id="275" r:id="rId19"/>
    <p:sldId id="280" r:id="rId20"/>
    <p:sldId id="274" r:id="rId21"/>
    <p:sldId id="277" r:id="rId22"/>
    <p:sldId id="278" r:id="rId23"/>
    <p:sldId id="262" r:id="rId24"/>
    <p:sldId id="263" r:id="rId25"/>
    <p:sldId id="26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862048"/>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distribution of Europe and North America appear to be similar.</a:t>
            </a:r>
          </a:p>
          <a:p>
            <a:pPr marL="342900" indent="-342900">
              <a:spcBef>
                <a:spcPts val="1000"/>
              </a:spcBef>
              <a:buClr>
                <a:srgbClr val="90C226"/>
              </a:buClr>
              <a:buSzPct val="80000"/>
              <a:buFont typeface="Wingdings 3" charset="2"/>
              <a:buChar char=""/>
            </a:pPr>
            <a:r>
              <a:rPr lang="en-US" dirty="0"/>
              <a:t>The mean of South America is close to Europe and North America.</a:t>
            </a:r>
          </a:p>
          <a:p>
            <a:pPr marL="342900" indent="-342900">
              <a:spcBef>
                <a:spcPts val="1000"/>
              </a:spcBef>
              <a:buClr>
                <a:srgbClr val="90C226"/>
              </a:buClr>
              <a:buSzPct val="80000"/>
              <a:buFont typeface="Wingdings 3" charset="2"/>
              <a:buChar char=""/>
            </a:pPr>
            <a:r>
              <a:rPr lang="en-US" dirty="0"/>
              <a:t>The distribution of Africa’s happiness score is much lower than other continents. </a:t>
            </a:r>
          </a:p>
          <a:p>
            <a:pPr marL="342900" lvl="0" indent="-342900">
              <a:spcBef>
                <a:spcPts val="1000"/>
              </a:spcBef>
              <a:buClr>
                <a:srgbClr val="90C226"/>
              </a:buClr>
              <a:buSzPct val="80000"/>
              <a:buFont typeface="Wingdings 3" charset="2"/>
              <a:buChar char=""/>
            </a:pPr>
            <a:endParaRPr lang="en-US" dirty="0"/>
          </a:p>
        </p:txBody>
      </p:sp>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242218" y="5285468"/>
            <a:ext cx="6814457"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mean of most regions within Africa are similar, but the mean happiness in North Africa is greater than the others.</a:t>
            </a:r>
            <a:r>
              <a:rPr lang="en-US" dirty="0">
                <a:solidFill>
                  <a:prstClr val="black"/>
                </a:solidFill>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1802852816"/>
              </p:ext>
            </p:extLst>
          </p:nvPr>
        </p:nvGraphicFramePr>
        <p:xfrm>
          <a:off x="861494"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609600"/>
            <a:ext cx="8596668" cy="1320800"/>
          </a:xfrm>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105757"/>
            <a:ext cx="8596668" cy="1320800"/>
          </a:xfrm>
        </p:spPr>
        <p:txBody>
          <a:bodyPr>
            <a:normAutofit fontScale="92500" lnSpcReduction="10000"/>
          </a:bodyPr>
          <a:lstStyle/>
          <a:p>
            <a:pPr lvl="0"/>
            <a:r>
              <a:rPr lang="en-US" dirty="0"/>
              <a:t>Log(GDP) AND Log (PPP) have some relationship with the happiness score. </a:t>
            </a:r>
          </a:p>
          <a:p>
            <a:pPr lvl="0"/>
            <a:r>
              <a:rPr lang="en-US" dirty="0"/>
              <a:t>Correlation coefficients are 0.5549 and 0.4455 </a:t>
            </a:r>
          </a:p>
          <a:p>
            <a:pPr lvl="0"/>
            <a:r>
              <a:rPr lang="en-US" dirty="0"/>
              <a:t>Wealthier countries and countries with a higher standard of living tend to be happier.</a:t>
            </a:r>
          </a:p>
          <a:p>
            <a:endParaRPr lang="en-US" dirty="0"/>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descr="A close up of a map&#10;&#10;Description automatically generated">
            <a:extLst>
              <a:ext uri="{FF2B5EF4-FFF2-40B4-BE49-F238E27FC236}">
                <a16:creationId xmlns:a16="http://schemas.microsoft.com/office/drawing/2014/main" id="{565A73CB-4437-4D19-B319-B7486D2EE8D4}"/>
              </a:ext>
            </a:extLst>
          </p:cNvPr>
          <p:cNvPicPr>
            <a:picLocks noChangeAspect="1"/>
          </p:cNvPicPr>
          <p:nvPr/>
        </p:nvPicPr>
        <p:blipFill rotWithShape="1">
          <a:blip r:embed="rId2"/>
          <a:srcRect b="61231"/>
          <a:stretch/>
        </p:blipFill>
        <p:spPr>
          <a:xfrm>
            <a:off x="1151205" y="1930400"/>
            <a:ext cx="8809225" cy="2846058"/>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596348"/>
            <a:ext cx="8596668" cy="1320800"/>
          </a:xfrm>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1158626"/>
          </a:xfrm>
        </p:spPr>
        <p:txBody>
          <a:bodyPr>
            <a:normAutofit/>
          </a:bodyPr>
          <a:lstStyle/>
          <a:p>
            <a:r>
              <a:rPr lang="en-US" dirty="0"/>
              <a:t>There is no relationship between population and the happiness score.</a:t>
            </a:r>
          </a:p>
          <a:p>
            <a:r>
              <a:rPr lang="en-US" dirty="0"/>
              <a:t>The number of people in a country and how close they live to each other does not affect happiness. </a:t>
            </a:r>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D0D8806-5BCD-4D31-8F9F-B0F6E74588A6}"/>
              </a:ext>
            </a:extLst>
          </p:cNvPr>
          <p:cNvPicPr>
            <a:picLocks noChangeAspect="1"/>
          </p:cNvPicPr>
          <p:nvPr/>
        </p:nvPicPr>
        <p:blipFill rotWithShape="1">
          <a:blip r:embed="rId2"/>
          <a:srcRect b="61231"/>
          <a:stretch/>
        </p:blipFill>
        <p:spPr>
          <a:xfrm>
            <a:off x="677334" y="1786375"/>
            <a:ext cx="8980866" cy="2901511"/>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longer life increase happiness.</a:t>
            </a:r>
          </a:p>
          <a:p>
            <a:pPr marL="0" indent="0">
              <a:buNone/>
            </a:pPr>
            <a:r>
              <a:rPr lang="en-US" dirty="0"/>
              <a:t>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00A85DF-A59D-4629-9E12-6017D981685D}"/>
              </a:ext>
            </a:extLst>
          </p:cNvPr>
          <p:cNvPicPr>
            <a:picLocks noChangeAspect="1"/>
          </p:cNvPicPr>
          <p:nvPr/>
        </p:nvPicPr>
        <p:blipFill rotWithShape="1">
          <a:blip r:embed="rId2"/>
          <a:srcRect l="8234" t="7180" r="51937" b="62666"/>
          <a:stretch/>
        </p:blipFill>
        <p:spPr>
          <a:xfrm>
            <a:off x="562707" y="1991255"/>
            <a:ext cx="4358142" cy="2749557"/>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56480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solidFill>
                <a:schemeClr val="tx1">
                  <a:lumMod val="65000"/>
                  <a:lumOff val="35000"/>
                </a:schemeClr>
              </a:solidFill>
            </a:endParaRP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564805"/>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This analysis shows that happier nations have a higher Education index than unhappy ones with a strong correlation of 0.76.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We can assume that education is linked to a sense of individual empowerment, community contribution and better job conditions.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Average Sleeping.</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FB1A3063-4C99-4A6D-B6A6-A609DF92ABB5}"/>
              </a:ext>
            </a:extLst>
          </p:cNvPr>
          <p:cNvPicPr>
            <a:picLocks noGrp="1" noChangeAspect="1"/>
          </p:cNvPicPr>
          <p:nvPr>
            <p:ph idx="1"/>
          </p:nvPr>
        </p:nvPicPr>
        <p:blipFill>
          <a:blip r:embed="rId2"/>
          <a:stretch>
            <a:fillRect/>
          </a:stretch>
        </p:blipFill>
        <p:spPr>
          <a:xfrm>
            <a:off x="710684" y="1991859"/>
            <a:ext cx="4414628" cy="4414628"/>
          </a:xfrm>
        </p:spPr>
      </p:pic>
      <p:sp>
        <p:nvSpPr>
          <p:cNvPr id="11" name="TextBox 10">
            <a:extLst>
              <a:ext uri="{FF2B5EF4-FFF2-40B4-BE49-F238E27FC236}">
                <a16:creationId xmlns:a16="http://schemas.microsoft.com/office/drawing/2014/main" id="{A0350DD0-E56D-4BAE-9C12-746F6888F38C}"/>
              </a:ext>
            </a:extLst>
          </p:cNvPr>
          <p:cNvSpPr txBox="1"/>
          <p:nvPr/>
        </p:nvSpPr>
        <p:spPr>
          <a:xfrm>
            <a:off x="5916385" y="2177143"/>
            <a:ext cx="3586843"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are slight relationships between happiness score and disaster rate, internet access rate.</a:t>
            </a:r>
          </a:p>
        </p:txBody>
      </p:sp>
    </p:spTree>
    <p:extLst>
      <p:ext uri="{BB962C8B-B14F-4D97-AF65-F5344CB8AC3E}">
        <p14:creationId xmlns:p14="http://schemas.microsoft.com/office/powerpoint/2010/main" val="310348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677334" y="2100054"/>
            <a:ext cx="5252923" cy="4377436"/>
          </a:xfrm>
        </p:spPr>
      </p:pic>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TextBox 2">
            <a:extLst>
              <a:ext uri="{FF2B5EF4-FFF2-40B4-BE49-F238E27FC236}">
                <a16:creationId xmlns:a16="http://schemas.microsoft.com/office/drawing/2014/main" id="{178611F6-9653-470D-B059-ACEB4D5C20C4}"/>
              </a:ext>
            </a:extLst>
          </p:cNvPr>
          <p:cNvSpPr txBox="1"/>
          <p:nvPr/>
        </p:nvSpPr>
        <p:spPr>
          <a:xfrm>
            <a:off x="6096000" y="2170361"/>
            <a:ext cx="3565071" cy="407803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Internet rate, disaster rate could have an impact on happiness score.</a:t>
            </a:r>
          </a:p>
          <a:p>
            <a:pPr marL="342900" lvl="0" indent="-342900">
              <a:spcBef>
                <a:spcPts val="1000"/>
              </a:spcBef>
              <a:buClr>
                <a:srgbClr val="90C226"/>
              </a:buClr>
              <a:buSzPct val="80000"/>
              <a:buFont typeface="Wingdings 3" charset="2"/>
              <a:buChar char=""/>
            </a:pPr>
            <a:r>
              <a:rPr lang="en-US" dirty="0"/>
              <a:t>More disasters lead to less happiness for people.</a:t>
            </a:r>
          </a:p>
          <a:p>
            <a:pPr marL="342900" lvl="0" indent="-342900">
              <a:spcBef>
                <a:spcPts val="1000"/>
              </a:spcBef>
              <a:buClr>
                <a:srgbClr val="90C226"/>
              </a:buClr>
              <a:buSzPct val="80000"/>
              <a:buFont typeface="Wingdings 3" charset="2"/>
              <a:buChar char=""/>
            </a:pPr>
            <a:r>
              <a:rPr lang="en-US" dirty="0"/>
              <a:t>More access to the internet helps people feel happier.</a:t>
            </a:r>
          </a:p>
          <a:p>
            <a:pPr marL="342900" lvl="0" indent="-342900">
              <a:spcBef>
                <a:spcPts val="1000"/>
              </a:spcBef>
              <a:buClr>
                <a:srgbClr val="90C226"/>
              </a:buClr>
              <a:buSzPct val="80000"/>
              <a:buFont typeface="Wingdings 3" charset="2"/>
              <a:buChar char=""/>
            </a:pPr>
            <a:r>
              <a:rPr lang="en-US" dirty="0"/>
              <a:t>While sleeping does not appear to have a strong relationship with happiness, deeper analysis is needed because there are fewer countries in this study.</a:t>
            </a:r>
          </a:p>
        </p:txBody>
      </p:sp>
    </p:spTree>
    <p:extLst>
      <p:ext uri="{BB962C8B-B14F-4D97-AF65-F5344CB8AC3E}">
        <p14:creationId xmlns:p14="http://schemas.microsoft.com/office/powerpoint/2010/main" val="101035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Happiness Score and Disaster Rate, Internet Access Rate, and Average Sleeping.</a:t>
            </a:r>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1039586" y="2069330"/>
            <a:ext cx="6505736" cy="4337157"/>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800"/>
            <a:ext cx="8596668" cy="4864652"/>
          </a:xfrm>
        </p:spPr>
        <p:txBody>
          <a:bodyPr>
            <a:normAutofit fontScale="40000" lnSpcReduction="20000"/>
          </a:bodyPr>
          <a:lstStyle/>
          <a:p>
            <a:pPr>
              <a:lnSpc>
                <a:spcPct val="120000"/>
              </a:lnSpc>
            </a:pPr>
            <a:r>
              <a:rPr lang="en-US" sz="4500" dirty="0">
                <a:solidFill>
                  <a:schemeClr val="tx1">
                    <a:lumMod val="65000"/>
                    <a:lumOff val="35000"/>
                  </a:schemeClr>
                </a:solidFill>
              </a:rPr>
              <a:t>We can conclude that higher Happiness Index around the world is concentrated in Europe, The Americas and Oceania, leaving Africa and Asia with the lower scores.</a:t>
            </a:r>
          </a:p>
          <a:p>
            <a:pPr>
              <a:lnSpc>
                <a:spcPct val="120000"/>
              </a:lnSpc>
            </a:pPr>
            <a:r>
              <a:rPr lang="en-US" sz="4500" dirty="0">
                <a:solidFill>
                  <a:schemeClr val="tx1">
                    <a:lumMod val="65000"/>
                    <a:lumOff val="35000"/>
                  </a:schemeClr>
                </a:solidFill>
              </a:rPr>
              <a:t>Finland, Norway, Denmark, Iceland and Switzerland are the countries with the highest happiness score in the world, and they have consistently been ranked high for 2015 to 2018. </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strong correlation </a:t>
            </a:r>
            <a:r>
              <a:rPr lang="en-US" sz="4500" dirty="0">
                <a:solidFill>
                  <a:schemeClr val="tx1">
                    <a:lumMod val="65000"/>
                    <a:lumOff val="35000"/>
                  </a:schemeClr>
                </a:solidFill>
              </a:rPr>
              <a:t>to country happiness score:</a:t>
            </a:r>
          </a:p>
          <a:p>
            <a:pPr lvl="1">
              <a:lnSpc>
                <a:spcPct val="120000"/>
              </a:lnSpc>
              <a:buFont typeface="Wingdings" panose="05000000000000000000" pitchFamily="2" charset="2"/>
              <a:buChar char="§"/>
            </a:pPr>
            <a:r>
              <a:rPr lang="en-US" sz="4500" dirty="0">
                <a:solidFill>
                  <a:schemeClr val="tx1">
                    <a:lumMod val="65000"/>
                    <a:lumOff val="35000"/>
                  </a:schemeClr>
                </a:solidFill>
              </a:rPr>
              <a:t>Median Age, Education Level, Access to Internet.</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some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GDP, PPP, Alcohol Consumption, Disaster Risk rate, Average Sleep</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no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Population.</a:t>
            </a:r>
            <a:endParaRPr lang="en-US" sz="4500" dirty="0"/>
          </a:p>
          <a:p>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a:t>Follow-Ups</a:t>
            </a:r>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a:xfrm>
            <a:off x="677334" y="1643743"/>
            <a:ext cx="8596668" cy="4397619"/>
          </a:xfrm>
        </p:spPr>
        <p:txBody>
          <a:bodyPr/>
          <a:lstStyle/>
          <a:p>
            <a:r>
              <a:rPr lang="en-US" dirty="0"/>
              <a:t>Are countries affected by the happiness of neighboring countries?</a:t>
            </a:r>
          </a:p>
          <a:p>
            <a:r>
              <a:rPr lang="en-US" dirty="0"/>
              <a:t>Include more factors into the analysis: sunshine, weather condition, amount of vacation…</a:t>
            </a:r>
          </a:p>
          <a:p>
            <a:r>
              <a:rPr lang="en-US" dirty="0"/>
              <a:t>Measures of happiness in other methodologies.</a:t>
            </a:r>
          </a:p>
          <a:p>
            <a:r>
              <a:rPr lang="en-US" dirty="0"/>
              <a:t>Happiness measure for cities, states.</a:t>
            </a:r>
          </a:p>
          <a:p>
            <a:r>
              <a:rPr lang="en-US" dirty="0"/>
              <a:t>The changes of happiness over time. </a:t>
            </a:r>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dirty="0"/>
              <a:t>International Day of Happiness is on March 20</a:t>
            </a:r>
            <a:r>
              <a:rPr lang="en-US" sz="4200" baseline="30000" dirty="0"/>
              <a:t>th</a:t>
            </a:r>
            <a:r>
              <a:rPr lang="en-US" sz="4200" dirty="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26</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marL="457200" lvl="1" indent="0">
              <a:buNone/>
            </a:pPr>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r>
              <a:rPr lang="en-US" dirty="0"/>
              <a:t>Maps are from Google Maps</a:t>
            </a:r>
          </a:p>
          <a:p>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1171</Words>
  <Application>Microsoft Office PowerPoint</Application>
  <PresentationFormat>Widescreen</PresentationFormat>
  <Paragraphs>197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Trebuchet MS</vt:lpstr>
      <vt:lpstr>Wingdings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Average Sleeping.</vt:lpstr>
      <vt:lpstr>Variable Analysis Is there a relationship between Happiness and Disaster Risk, Internet Access Rate, and Average Sleeping?</vt:lpstr>
      <vt:lpstr>Variable Analysis Correlation Coefficients Happiness Score and Disaster Rate, Internet Access Rate, and Average Sleeping.</vt:lpstr>
      <vt:lpstr>Discussion</vt:lpstr>
      <vt:lpstr>Follow-Ups</vt:lpstr>
      <vt:lpstr>Questions?</vt:lpstr>
      <vt:lpstr>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Lisa Cannon</cp:lastModifiedBy>
  <cp:revision>36</cp:revision>
  <dcterms:created xsi:type="dcterms:W3CDTF">2019-07-28T15:47:38Z</dcterms:created>
  <dcterms:modified xsi:type="dcterms:W3CDTF">2019-07-29T22:48:47Z</dcterms:modified>
</cp:coreProperties>
</file>