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4" r:id="rId6"/>
    <p:sldId id="262" r:id="rId7"/>
    <p:sldId id="263" r:id="rId8"/>
    <p:sldId id="266" r:id="rId9"/>
    <p:sldId id="265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9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ta-I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a-I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12/05/17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a-I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a-I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a-I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12/05/17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a-I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12/05/17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a-IN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a-I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12/05/17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ta-IN" smtClean="0"/>
              <a:t>Click to edit Master text styles</a:t>
            </a:r>
          </a:p>
          <a:p>
            <a:pPr lvl="1"/>
            <a:r>
              <a:rPr lang="ta-IN" smtClean="0"/>
              <a:t>Second level</a:t>
            </a:r>
          </a:p>
          <a:p>
            <a:pPr lvl="2"/>
            <a:r>
              <a:rPr lang="ta-IN" smtClean="0"/>
              <a:t>Third level</a:t>
            </a:r>
          </a:p>
          <a:p>
            <a:pPr lvl="3"/>
            <a:r>
              <a:rPr lang="ta-IN" smtClean="0"/>
              <a:t>Fourth level</a:t>
            </a:r>
          </a:p>
          <a:p>
            <a:pPr lvl="4"/>
            <a:r>
              <a:rPr lang="ta-I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ta-I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ta-IN" smtClean="0"/>
              <a:t>Click to edit Master text styles</a:t>
            </a:r>
          </a:p>
          <a:p>
            <a:pPr lvl="1"/>
            <a:r>
              <a:rPr lang="ta-IN" smtClean="0"/>
              <a:t>Second level</a:t>
            </a:r>
          </a:p>
          <a:p>
            <a:pPr lvl="2"/>
            <a:r>
              <a:rPr lang="ta-IN" smtClean="0"/>
              <a:t>Third level</a:t>
            </a:r>
          </a:p>
          <a:p>
            <a:pPr lvl="3"/>
            <a:r>
              <a:rPr lang="ta-IN" smtClean="0"/>
              <a:t>Fourth level</a:t>
            </a:r>
          </a:p>
          <a:p>
            <a:pPr lvl="4"/>
            <a:r>
              <a:rPr lang="ta-I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ta-IN" smtClean="0"/>
              <a:t>Click to edit Master text styles</a:t>
            </a:r>
          </a:p>
          <a:p>
            <a:pPr lvl="1"/>
            <a:r>
              <a:rPr lang="ta-IN" smtClean="0"/>
              <a:t>Second level</a:t>
            </a:r>
          </a:p>
          <a:p>
            <a:pPr lvl="2"/>
            <a:r>
              <a:rPr lang="ta-IN" smtClean="0"/>
              <a:t>Third level</a:t>
            </a:r>
          </a:p>
          <a:p>
            <a:pPr lvl="3"/>
            <a:r>
              <a:rPr lang="ta-IN" smtClean="0"/>
              <a:t>Fourth level</a:t>
            </a:r>
          </a:p>
          <a:p>
            <a:pPr lvl="4"/>
            <a:r>
              <a:rPr lang="ta-I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ta-I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a-I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12/05/17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ta-I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a-I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a-IN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12/05/17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ta-I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ta-IN" smtClean="0"/>
              <a:t>Click to edit Master text styles</a:t>
            </a:r>
          </a:p>
          <a:p>
            <a:pPr lvl="1"/>
            <a:r>
              <a:rPr lang="ta-IN" smtClean="0"/>
              <a:t>Second level</a:t>
            </a:r>
          </a:p>
          <a:p>
            <a:pPr lvl="2"/>
            <a:r>
              <a:rPr lang="ta-IN" smtClean="0"/>
              <a:t>Third level</a:t>
            </a:r>
          </a:p>
          <a:p>
            <a:pPr lvl="3"/>
            <a:r>
              <a:rPr lang="ta-IN" smtClean="0"/>
              <a:t>Fourth level</a:t>
            </a:r>
          </a:p>
          <a:p>
            <a:pPr lvl="4"/>
            <a:r>
              <a:rPr lang="ta-I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ta-IN" smtClean="0"/>
              <a:t>Click to edit Master text styles</a:t>
            </a:r>
          </a:p>
          <a:p>
            <a:pPr lvl="1"/>
            <a:r>
              <a:rPr lang="ta-IN" smtClean="0"/>
              <a:t>Second level</a:t>
            </a:r>
          </a:p>
          <a:p>
            <a:pPr lvl="2"/>
            <a:r>
              <a:rPr lang="ta-IN" smtClean="0"/>
              <a:t>Third level</a:t>
            </a:r>
          </a:p>
          <a:p>
            <a:pPr lvl="3"/>
            <a:r>
              <a:rPr lang="ta-IN" smtClean="0"/>
              <a:t>Fourth level</a:t>
            </a:r>
          </a:p>
          <a:p>
            <a:pPr lvl="4"/>
            <a:r>
              <a:rPr lang="ta-I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a-I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a-I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ta-IN" smtClean="0"/>
              <a:t>Click to edit Master text styles</a:t>
            </a:r>
          </a:p>
          <a:p>
            <a:pPr lvl="1"/>
            <a:r>
              <a:rPr lang="ta-IN" smtClean="0"/>
              <a:t>Second level</a:t>
            </a:r>
          </a:p>
          <a:p>
            <a:pPr lvl="2"/>
            <a:r>
              <a:rPr lang="ta-IN" smtClean="0"/>
              <a:t>Third level</a:t>
            </a:r>
          </a:p>
          <a:p>
            <a:pPr lvl="3"/>
            <a:r>
              <a:rPr lang="ta-IN" smtClean="0"/>
              <a:t>Fourth level</a:t>
            </a:r>
          </a:p>
          <a:p>
            <a:pPr lvl="4"/>
            <a:r>
              <a:rPr lang="ta-I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a-I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ta-IN" smtClean="0"/>
              <a:t>Click to edit Master text styles</a:t>
            </a:r>
          </a:p>
          <a:p>
            <a:pPr lvl="1"/>
            <a:r>
              <a:rPr lang="ta-IN" smtClean="0"/>
              <a:t>Second level</a:t>
            </a:r>
          </a:p>
          <a:p>
            <a:pPr lvl="2"/>
            <a:r>
              <a:rPr lang="ta-IN" smtClean="0"/>
              <a:t>Third level</a:t>
            </a:r>
          </a:p>
          <a:p>
            <a:pPr lvl="3"/>
            <a:r>
              <a:rPr lang="ta-IN" smtClean="0"/>
              <a:t>Fourth level</a:t>
            </a:r>
          </a:p>
          <a:p>
            <a:pPr lvl="4"/>
            <a:r>
              <a:rPr lang="ta-I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12/05/17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12/05/17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12/05/17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ta-I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a-IN" smtClean="0"/>
              <a:t>Click to edit Master text styles</a:t>
            </a:r>
          </a:p>
          <a:p>
            <a:pPr lvl="1"/>
            <a:r>
              <a:rPr lang="ta-IN" smtClean="0"/>
              <a:t>Second level</a:t>
            </a:r>
          </a:p>
          <a:p>
            <a:pPr lvl="2"/>
            <a:r>
              <a:rPr lang="ta-IN" smtClean="0"/>
              <a:t>Third level</a:t>
            </a:r>
          </a:p>
          <a:p>
            <a:pPr lvl="3"/>
            <a:r>
              <a:rPr lang="ta-IN" smtClean="0"/>
              <a:t>Fourth level</a:t>
            </a:r>
          </a:p>
          <a:p>
            <a:pPr lvl="4"/>
            <a:r>
              <a:rPr lang="ta-I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a-I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12/05/17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ta-I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a-IN" smtClean="0"/>
              <a:t>Click to edit Master text styles</a:t>
            </a:r>
          </a:p>
          <a:p>
            <a:pPr lvl="1"/>
            <a:r>
              <a:rPr lang="ta-IN" smtClean="0"/>
              <a:t>Second level</a:t>
            </a:r>
          </a:p>
          <a:p>
            <a:pPr lvl="2"/>
            <a:r>
              <a:rPr lang="ta-IN" smtClean="0"/>
              <a:t>Third level</a:t>
            </a:r>
          </a:p>
          <a:p>
            <a:pPr lvl="3"/>
            <a:r>
              <a:rPr lang="ta-IN" smtClean="0"/>
              <a:t>Fourth level</a:t>
            </a:r>
          </a:p>
          <a:p>
            <a:pPr lvl="4"/>
            <a:r>
              <a:rPr lang="ta-I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12/05/17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rnet.hr/tematski/sigurnost/nadlezni_pki.html" TargetMode="External"/><Relationship Id="rId4" Type="http://schemas.openxmlformats.org/officeDocument/2006/relationships/hyperlink" Target="https://docs.ultima.hr/public/html/digitalni_certifikati/autentifikacija_certifikati" TargetMode="External"/><Relationship Id="rId5" Type="http://schemas.openxmlformats.org/officeDocument/2006/relationships/hyperlink" Target="https://bib.irb.hr/datoteka/299708.06_ISS_1043.pdf" TargetMode="External"/><Relationship Id="rId6" Type="http://schemas.openxmlformats.org/officeDocument/2006/relationships/hyperlink" Target="https://en.wikipedia.org/wiki/Single_sign-on%23Common_configuration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r.wikipedia.org/wiki/Internetsko_bankarstv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550444"/>
            <a:ext cx="5867400" cy="1470025"/>
          </a:xfrm>
        </p:spPr>
        <p:txBody>
          <a:bodyPr>
            <a:normAutofit fontScale="90000"/>
          </a:bodyPr>
          <a:lstStyle/>
          <a:p>
            <a:r>
              <a:rPr lang="ta-IN" dirty="0" smtClean="0"/>
              <a:t>Autentifikacija kod poslovnih </a:t>
            </a:r>
            <a:r>
              <a:rPr lang="ta-IN" dirty="0" smtClean="0"/>
              <a:t>aplikacija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55311"/>
            <a:ext cx="5867400" cy="815183"/>
          </a:xfrm>
        </p:spPr>
        <p:txBody>
          <a:bodyPr/>
          <a:lstStyle/>
          <a:p>
            <a:r>
              <a:rPr lang="hr-HR" i="1" dirty="0"/>
              <a:t>Kristina Vučenik</a:t>
            </a:r>
            <a:endParaRPr lang="en-US" i="1" dirty="0"/>
          </a:p>
          <a:p>
            <a:r>
              <a:rPr lang="hr-HR" dirty="0"/>
              <a:t>Voditelj:</a:t>
            </a:r>
            <a:r>
              <a:rPr lang="hr-HR" i="1" dirty="0"/>
              <a:t> Marin Vuković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345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Princip rada tokena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latin typeface="Arial"/>
                <a:cs typeface="Arial"/>
              </a:rPr>
              <a:t>uno</a:t>
            </a:r>
            <a:r>
              <a:rPr lang="ta-IN" dirty="0" smtClean="0">
                <a:latin typeface="Arial"/>
                <a:cs typeface="Arial"/>
              </a:rPr>
              <a:t>šenje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>
                <a:latin typeface="Arial"/>
                <a:cs typeface="Arial"/>
              </a:rPr>
              <a:t>PIN-a </a:t>
            </a:r>
            <a:endParaRPr lang="ta-IN" dirty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T</a:t>
            </a:r>
            <a:r>
              <a:rPr lang="ta-IN" dirty="0" smtClean="0">
                <a:latin typeface="Arial"/>
                <a:cs typeface="Arial"/>
              </a:rPr>
              <a:t>oken </a:t>
            </a:r>
            <a:r>
              <a:rPr lang="pl-PL" dirty="0" err="1" smtClean="0">
                <a:latin typeface="Arial"/>
                <a:cs typeface="Arial"/>
              </a:rPr>
              <a:t>generira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niz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brojeva</a:t>
            </a:r>
            <a:r>
              <a:rPr lang="ta-IN" dirty="0" smtClean="0">
                <a:latin typeface="Arial"/>
                <a:cs typeface="Arial"/>
              </a:rPr>
              <a:t> od 6 znamenaka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koji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se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zajedno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sa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serijskim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brojem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tokena</a:t>
            </a:r>
            <a:r>
              <a:rPr lang="pl-PL" dirty="0" smtClean="0">
                <a:latin typeface="Arial"/>
                <a:cs typeface="Arial"/>
              </a:rPr>
              <a:t> mora </a:t>
            </a:r>
            <a:r>
              <a:rPr lang="pl-PL" dirty="0" err="1" smtClean="0">
                <a:latin typeface="Arial"/>
                <a:cs typeface="Arial"/>
              </a:rPr>
              <a:t>unijeti</a:t>
            </a:r>
            <a:r>
              <a:rPr lang="pl-PL" dirty="0" smtClean="0">
                <a:latin typeface="Arial"/>
                <a:cs typeface="Arial"/>
              </a:rPr>
              <a:t> u </a:t>
            </a:r>
            <a:r>
              <a:rPr lang="pl-PL" dirty="0" err="1" smtClean="0">
                <a:latin typeface="Arial"/>
                <a:cs typeface="Arial"/>
              </a:rPr>
              <a:t>aplikaciju</a:t>
            </a:r>
            <a:r>
              <a:rPr lang="pl-PL" dirty="0" smtClean="0">
                <a:latin typeface="Arial"/>
                <a:cs typeface="Arial"/>
              </a:rPr>
              <a:t>. </a:t>
            </a:r>
            <a:endParaRPr lang="ta-IN" dirty="0" smtClean="0">
              <a:latin typeface="Arial"/>
              <a:cs typeface="Arial"/>
            </a:endParaRPr>
          </a:p>
          <a:p>
            <a:r>
              <a:rPr lang="pl-PL" dirty="0" err="1" smtClean="0">
                <a:latin typeface="Arial"/>
                <a:cs typeface="Arial"/>
              </a:rPr>
              <a:t>Broj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kojeg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token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generira</a:t>
            </a:r>
            <a:r>
              <a:rPr lang="pl-PL" dirty="0" smtClean="0">
                <a:latin typeface="Arial"/>
                <a:cs typeface="Arial"/>
              </a:rPr>
              <a:t> za </a:t>
            </a:r>
            <a:r>
              <a:rPr lang="pl-PL" dirty="0" err="1" smtClean="0">
                <a:latin typeface="Arial"/>
                <a:cs typeface="Arial"/>
              </a:rPr>
              <a:t>jednokratnu</a:t>
            </a:r>
            <a:r>
              <a:rPr lang="pl-PL" dirty="0" smtClean="0">
                <a:latin typeface="Arial"/>
                <a:cs typeface="Arial"/>
              </a:rPr>
              <a:t> je </a:t>
            </a:r>
            <a:r>
              <a:rPr lang="pl-PL" dirty="0" err="1" smtClean="0">
                <a:latin typeface="Arial"/>
                <a:cs typeface="Arial"/>
              </a:rPr>
              <a:t>uporabu</a:t>
            </a:r>
            <a:r>
              <a:rPr lang="pl-PL" dirty="0" smtClean="0">
                <a:latin typeface="Arial"/>
                <a:cs typeface="Arial"/>
              </a:rPr>
              <a:t>, </a:t>
            </a:r>
            <a:r>
              <a:rPr lang="pl-PL" dirty="0" err="1" smtClean="0">
                <a:latin typeface="Arial"/>
                <a:cs typeface="Arial"/>
              </a:rPr>
              <a:t>odnosno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ne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postoji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mogućnost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ponavljanja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generiranog</a:t>
            </a:r>
            <a:r>
              <a:rPr lang="pl-PL" dirty="0" smtClean="0">
                <a:latin typeface="Arial"/>
                <a:cs typeface="Arial"/>
              </a:rPr>
              <a:t> niza.</a:t>
            </a:r>
            <a:endParaRPr lang="en-US" dirty="0" smtClean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8845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dirty="0" smtClean="0"/>
              <a:t>Tipovi tokena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a-IN" dirty="0" smtClean="0">
                <a:latin typeface="Arial"/>
                <a:cs typeface="Arial"/>
              </a:rPr>
              <a:t>Odvojeni</a:t>
            </a:r>
          </a:p>
          <a:p>
            <a:r>
              <a:rPr lang="ta-IN" dirty="0" smtClean="0">
                <a:latin typeface="Arial"/>
                <a:cs typeface="Arial"/>
              </a:rPr>
              <a:t>Povezani</a:t>
            </a:r>
          </a:p>
          <a:p>
            <a:r>
              <a:rPr lang="ta-IN" dirty="0" smtClean="0">
                <a:latin typeface="Arial"/>
                <a:cs typeface="Arial"/>
              </a:rPr>
              <a:t>Beskontaktni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5071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a-IN" dirty="0" smtClean="0"/>
              <a:t>Autentifikacija i autorizacija pomoću tokena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a-IN" dirty="0" smtClean="0">
                <a:latin typeface="Arial"/>
                <a:cs typeface="Arial"/>
              </a:rPr>
              <a:t>Dva faktora autentifikacije: posjedovanje tokena, posjedovanje PIN-a</a:t>
            </a:r>
          </a:p>
          <a:p>
            <a:r>
              <a:rPr lang="ta-IN" dirty="0" smtClean="0">
                <a:latin typeface="Arial"/>
                <a:cs typeface="Arial"/>
              </a:rPr>
              <a:t>APPLI1 i APPLI2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6161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dirty="0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>
                <a:latin typeface="Arial"/>
                <a:cs typeface="Arial"/>
              </a:rPr>
              <a:t>Svaki umreženi uređaj treba snažni autentifikacijski mehanizam, bez obzira na to što je mogućnost određenih radnji ionako ograničena, ovi uređaji moraju biti podešeni za ograničenje pristupa podatcima i u slučaju pokušaja zloupotrebe istih. </a:t>
            </a:r>
            <a:endParaRPr lang="ta-IN" dirty="0" smtClean="0">
              <a:latin typeface="Arial"/>
              <a:cs typeface="Arial"/>
            </a:endParaRPr>
          </a:p>
          <a:p>
            <a:r>
              <a:rPr lang="hr-HR" dirty="0">
                <a:latin typeface="Arial"/>
                <a:cs typeface="Arial"/>
              </a:rPr>
              <a:t>Koji god način autentifikacije odabrali prilikom osiguravanja poslovne aplikacije, treba imati na umu njenu važnost jer bi se nemar na ovom području mogao vrlo skupo naplatiti u vidu ukradenih poslovnih informacija, podataka, kontakata, ideja i općenito ugrožavanjem povjerljivosti korisnika.</a:t>
            </a:r>
            <a:r>
              <a:rPr lang="en-US" dirty="0"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1338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dirty="0" smtClean="0">
                <a:latin typeface="Arial"/>
                <a:cs typeface="Arial"/>
              </a:rPr>
              <a:t>Hvala Vam na pažnji!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ta-IN" dirty="0" smtClean="0"/>
              <a:t>Literatura:</a:t>
            </a:r>
          </a:p>
          <a:p>
            <a:pPr lvl="0"/>
            <a:r>
              <a:rPr lang="hr-HR" u="sng" dirty="0">
                <a:hlinkClick r:id="rId2"/>
              </a:rPr>
              <a:t>https://hr.wikipedia.org/wiki/Internetsko_bankarstvo</a:t>
            </a:r>
            <a:r>
              <a:rPr lang="hr-HR" dirty="0"/>
              <a:t>, travanj 2017.</a:t>
            </a:r>
            <a:endParaRPr lang="en-US" dirty="0"/>
          </a:p>
          <a:p>
            <a:pPr lvl="0"/>
            <a:r>
              <a:rPr lang="hr-HR" u="sng" dirty="0">
                <a:hlinkClick r:id="rId3"/>
              </a:rPr>
              <a:t>https://www.carnet.hr/tematski/sigurnost/nadlezni_pki.html</a:t>
            </a:r>
            <a:r>
              <a:rPr lang="hr-HR" dirty="0"/>
              <a:t>, travanj 2017.</a:t>
            </a:r>
            <a:endParaRPr lang="en-US" dirty="0"/>
          </a:p>
          <a:p>
            <a:pPr lvl="0"/>
            <a:r>
              <a:rPr lang="hr-HR" u="sng" dirty="0"/>
              <a:t>https://technet.microsoft.com/en-us/library/dd277362.aspx</a:t>
            </a:r>
            <a:r>
              <a:rPr lang="hr-HR" dirty="0"/>
              <a:t>, travanj 2017.</a:t>
            </a:r>
            <a:endParaRPr lang="en-US" dirty="0"/>
          </a:p>
          <a:p>
            <a:pPr lvl="0"/>
            <a:r>
              <a:rPr lang="hr-HR" u="sng" dirty="0"/>
              <a:t>http://searchsecurity.techtarget.com/tip/Security-token-and-smart-card-authentication</a:t>
            </a:r>
            <a:r>
              <a:rPr lang="hr-HR" dirty="0"/>
              <a:t>, travanj 2017.</a:t>
            </a:r>
            <a:endParaRPr lang="en-US" dirty="0"/>
          </a:p>
          <a:p>
            <a:pPr lvl="0"/>
            <a:r>
              <a:rPr lang="hr-HR" dirty="0"/>
              <a:t> </a:t>
            </a:r>
            <a:r>
              <a:rPr lang="hr-HR" u="sng" dirty="0"/>
              <a:t>http://searchsecurity.techtarget.com/definition/authentication</a:t>
            </a:r>
            <a:r>
              <a:rPr lang="hr-HR" dirty="0"/>
              <a:t>, travanj 2017.</a:t>
            </a:r>
            <a:endParaRPr lang="en-US" dirty="0"/>
          </a:p>
          <a:p>
            <a:pPr lvl="0"/>
            <a:r>
              <a:rPr lang="hr-HR" u="sng" dirty="0">
                <a:hlinkClick r:id="rId4"/>
              </a:rPr>
              <a:t>https://docs.ultima.hr/public/html/digitalni_certifikati/autentifikacija_certifikati</a:t>
            </a:r>
            <a:r>
              <a:rPr lang="hr-HR" dirty="0"/>
              <a:t>, travanj 2017.</a:t>
            </a:r>
            <a:endParaRPr lang="en-US" dirty="0"/>
          </a:p>
          <a:p>
            <a:pPr lvl="0"/>
            <a:r>
              <a:rPr lang="hr-HR" u="sng" dirty="0">
                <a:hlinkClick r:id="rId5"/>
              </a:rPr>
              <a:t>https://bib.irb.hr/datoteka/299708.06_ISS_1043.pdf</a:t>
            </a:r>
            <a:r>
              <a:rPr lang="hr-HR" dirty="0"/>
              <a:t>, svibanj 2017.</a:t>
            </a:r>
            <a:endParaRPr lang="en-US" dirty="0"/>
          </a:p>
          <a:p>
            <a:pPr lvl="0"/>
            <a:r>
              <a:rPr lang="hr-HR" u="sng" dirty="0">
                <a:hlinkClick r:id="rId6"/>
              </a:rPr>
              <a:t>https://en.wikipedia.org/wiki/Single_sign-on#Common_configurations</a:t>
            </a:r>
            <a:r>
              <a:rPr lang="hr-HR" dirty="0"/>
              <a:t>, svibanj 2017.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246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dirty="0" smtClean="0"/>
              <a:t>Poslovne aplikacije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sz="2400" dirty="0" err="1">
                <a:latin typeface="Arial"/>
                <a:cs typeface="Arial"/>
              </a:rPr>
              <a:t>programska</a:t>
            </a:r>
            <a:r>
              <a:rPr lang="pl-PL" sz="2400" dirty="0">
                <a:latin typeface="Arial"/>
                <a:cs typeface="Arial"/>
              </a:rPr>
              <a:t> </a:t>
            </a:r>
            <a:r>
              <a:rPr lang="pl-PL" sz="2400" dirty="0" err="1">
                <a:latin typeface="Arial"/>
                <a:cs typeface="Arial"/>
              </a:rPr>
              <a:t>rješenja</a:t>
            </a:r>
            <a:r>
              <a:rPr lang="pl-PL" sz="2400" dirty="0">
                <a:latin typeface="Arial"/>
                <a:cs typeface="Arial"/>
              </a:rPr>
              <a:t> koja </a:t>
            </a:r>
            <a:r>
              <a:rPr lang="pl-PL" sz="2400" dirty="0" err="1">
                <a:latin typeface="Arial"/>
                <a:cs typeface="Arial"/>
              </a:rPr>
              <a:t>mogu</a:t>
            </a:r>
            <a:r>
              <a:rPr lang="pl-PL" sz="2400" dirty="0">
                <a:latin typeface="Arial"/>
                <a:cs typeface="Arial"/>
              </a:rPr>
              <a:t> </a:t>
            </a:r>
            <a:r>
              <a:rPr lang="pl-PL" sz="2400" dirty="0" err="1">
                <a:latin typeface="Arial"/>
                <a:cs typeface="Arial"/>
              </a:rPr>
              <a:t>uvelike</a:t>
            </a:r>
            <a:r>
              <a:rPr lang="pl-PL" sz="2400" dirty="0">
                <a:latin typeface="Arial"/>
                <a:cs typeface="Arial"/>
              </a:rPr>
              <a:t> </a:t>
            </a:r>
            <a:r>
              <a:rPr lang="pl-PL" sz="2400" dirty="0" err="1">
                <a:latin typeface="Arial"/>
                <a:cs typeface="Arial"/>
              </a:rPr>
              <a:t>doprinijeti</a:t>
            </a:r>
            <a:r>
              <a:rPr lang="pl-PL" sz="2400" dirty="0">
                <a:latin typeface="Arial"/>
                <a:cs typeface="Arial"/>
              </a:rPr>
              <a:t> </a:t>
            </a:r>
            <a:r>
              <a:rPr lang="pl-PL" sz="2400" dirty="0" err="1">
                <a:latin typeface="Arial"/>
                <a:cs typeface="Arial"/>
              </a:rPr>
              <a:t>razvoju</a:t>
            </a:r>
            <a:r>
              <a:rPr lang="pl-PL" sz="2400" dirty="0">
                <a:latin typeface="Arial"/>
                <a:cs typeface="Arial"/>
              </a:rPr>
              <a:t> </a:t>
            </a:r>
            <a:r>
              <a:rPr lang="pl-PL" sz="2400" dirty="0" err="1">
                <a:latin typeface="Arial"/>
                <a:cs typeface="Arial"/>
              </a:rPr>
              <a:t>poslovanja</a:t>
            </a:r>
            <a:r>
              <a:rPr lang="pl-PL" sz="2400" dirty="0">
                <a:latin typeface="Arial"/>
                <a:cs typeface="Arial"/>
              </a:rPr>
              <a:t>, </a:t>
            </a:r>
            <a:r>
              <a:rPr lang="pl-PL" sz="2400" dirty="0" err="1">
                <a:latin typeface="Arial"/>
                <a:cs typeface="Arial"/>
              </a:rPr>
              <a:t>automatizacijom</a:t>
            </a:r>
            <a:r>
              <a:rPr lang="pl-PL" sz="2400" dirty="0">
                <a:latin typeface="Arial"/>
                <a:cs typeface="Arial"/>
              </a:rPr>
              <a:t> </a:t>
            </a:r>
            <a:r>
              <a:rPr lang="pl-PL" sz="2400" dirty="0" err="1">
                <a:latin typeface="Arial"/>
                <a:cs typeface="Arial"/>
              </a:rPr>
              <a:t>određenih</a:t>
            </a:r>
            <a:r>
              <a:rPr lang="pl-PL" sz="2400" dirty="0">
                <a:latin typeface="Arial"/>
                <a:cs typeface="Arial"/>
              </a:rPr>
              <a:t> </a:t>
            </a:r>
            <a:r>
              <a:rPr lang="pl-PL" sz="2400" dirty="0" err="1">
                <a:latin typeface="Arial"/>
                <a:cs typeface="Arial"/>
              </a:rPr>
              <a:t>procesa</a:t>
            </a:r>
            <a:r>
              <a:rPr lang="pl-PL" sz="2400" dirty="0">
                <a:latin typeface="Arial"/>
                <a:cs typeface="Arial"/>
              </a:rPr>
              <a:t> </a:t>
            </a:r>
            <a:r>
              <a:rPr lang="pl-PL" sz="2400" dirty="0" err="1">
                <a:latin typeface="Arial"/>
                <a:cs typeface="Arial"/>
              </a:rPr>
              <a:t>ili</a:t>
            </a:r>
            <a:r>
              <a:rPr lang="pl-PL" sz="2400" dirty="0">
                <a:latin typeface="Arial"/>
                <a:cs typeface="Arial"/>
              </a:rPr>
              <a:t> </a:t>
            </a:r>
            <a:r>
              <a:rPr lang="pl-PL" sz="2400" dirty="0" err="1">
                <a:latin typeface="Arial"/>
                <a:cs typeface="Arial"/>
              </a:rPr>
              <a:t>jednostavno</a:t>
            </a:r>
            <a:r>
              <a:rPr lang="pl-PL" sz="2400" dirty="0">
                <a:latin typeface="Arial"/>
                <a:cs typeface="Arial"/>
              </a:rPr>
              <a:t> </a:t>
            </a:r>
            <a:r>
              <a:rPr lang="pl-PL" sz="2400" dirty="0" err="1">
                <a:latin typeface="Arial"/>
                <a:cs typeface="Arial"/>
              </a:rPr>
              <a:t>boljom</a:t>
            </a:r>
            <a:r>
              <a:rPr lang="pl-PL" sz="2400" dirty="0">
                <a:latin typeface="Arial"/>
                <a:cs typeface="Arial"/>
              </a:rPr>
              <a:t> </a:t>
            </a:r>
            <a:r>
              <a:rPr lang="pl-PL" sz="2400" dirty="0" err="1">
                <a:latin typeface="Arial"/>
                <a:cs typeface="Arial"/>
              </a:rPr>
              <a:t>organizacijom</a:t>
            </a:r>
            <a:r>
              <a:rPr lang="pl-PL" sz="2400" dirty="0">
                <a:latin typeface="Arial"/>
                <a:cs typeface="Arial"/>
              </a:rPr>
              <a:t> </a:t>
            </a:r>
            <a:r>
              <a:rPr lang="pl-PL" sz="2400" dirty="0" err="1" smtClean="0">
                <a:latin typeface="Arial"/>
                <a:cs typeface="Arial"/>
              </a:rPr>
              <a:t>podataka</a:t>
            </a:r>
            <a:endParaRPr lang="ta-IN" sz="2400" dirty="0">
              <a:latin typeface="Arial"/>
              <a:cs typeface="Arial"/>
            </a:endParaRPr>
          </a:p>
          <a:p>
            <a:r>
              <a:rPr lang="pl-PL" sz="2400" dirty="0" err="1" smtClean="0">
                <a:latin typeface="Arial"/>
                <a:cs typeface="Arial"/>
              </a:rPr>
              <a:t>Prednosti</a:t>
            </a:r>
            <a:r>
              <a:rPr lang="pl-PL" sz="2400" dirty="0" smtClean="0">
                <a:latin typeface="Arial"/>
                <a:cs typeface="Arial"/>
              </a:rPr>
              <a:t>:</a:t>
            </a:r>
            <a:r>
              <a:rPr lang="ta-IN" sz="2400" dirty="0" smtClean="0">
                <a:latin typeface="Arial"/>
                <a:cs typeface="Arial"/>
              </a:rPr>
              <a:t> u</a:t>
            </a:r>
            <a:r>
              <a:rPr lang="pl-PL" sz="2400" dirty="0" err="1" smtClean="0">
                <a:latin typeface="Arial"/>
                <a:cs typeface="Arial"/>
              </a:rPr>
              <a:t>šteda</a:t>
            </a:r>
            <a:r>
              <a:rPr lang="pl-PL" sz="2400" dirty="0" smtClean="0">
                <a:latin typeface="Arial"/>
                <a:cs typeface="Arial"/>
              </a:rPr>
              <a:t> </a:t>
            </a:r>
            <a:r>
              <a:rPr lang="pl-PL" sz="2400" dirty="0" err="1">
                <a:latin typeface="Arial"/>
                <a:cs typeface="Arial"/>
              </a:rPr>
              <a:t>vremena</a:t>
            </a:r>
            <a:r>
              <a:rPr lang="pl-PL" sz="2400" dirty="0">
                <a:latin typeface="Arial"/>
                <a:cs typeface="Arial"/>
              </a:rPr>
              <a:t> i </a:t>
            </a:r>
            <a:r>
              <a:rPr lang="pl-PL" sz="2400" dirty="0" err="1" smtClean="0">
                <a:latin typeface="Arial"/>
                <a:cs typeface="Arial"/>
              </a:rPr>
              <a:t>novca</a:t>
            </a:r>
            <a:r>
              <a:rPr lang="ta-IN" sz="2400" dirty="0" smtClean="0">
                <a:latin typeface="Arial"/>
                <a:cs typeface="Arial"/>
              </a:rPr>
              <a:t>, p</a:t>
            </a:r>
            <a:r>
              <a:rPr lang="pl-PL" sz="2400" dirty="0" err="1" smtClean="0">
                <a:latin typeface="Arial"/>
                <a:cs typeface="Arial"/>
              </a:rPr>
              <a:t>rilagodljivost</a:t>
            </a:r>
            <a:r>
              <a:rPr lang="ta-IN" sz="2400" dirty="0" smtClean="0">
                <a:latin typeface="Arial"/>
                <a:cs typeface="Arial"/>
              </a:rPr>
              <a:t>, </a:t>
            </a:r>
            <a:r>
              <a:rPr lang="ta-IN" sz="2400" dirty="0">
                <a:latin typeface="Arial"/>
                <a:cs typeface="Arial"/>
              </a:rPr>
              <a:t>b</a:t>
            </a:r>
            <a:r>
              <a:rPr lang="pl-PL" sz="2400" dirty="0" err="1" smtClean="0">
                <a:latin typeface="Arial"/>
                <a:cs typeface="Arial"/>
              </a:rPr>
              <a:t>olje</a:t>
            </a:r>
            <a:r>
              <a:rPr lang="pl-PL" sz="2400" dirty="0" smtClean="0">
                <a:latin typeface="Arial"/>
                <a:cs typeface="Arial"/>
              </a:rPr>
              <a:t> </a:t>
            </a:r>
            <a:r>
              <a:rPr lang="pl-PL" sz="2400" dirty="0" err="1">
                <a:latin typeface="Arial"/>
                <a:cs typeface="Arial"/>
              </a:rPr>
              <a:t>upravljanje</a:t>
            </a:r>
            <a:r>
              <a:rPr lang="pl-PL" sz="2400" dirty="0">
                <a:latin typeface="Arial"/>
                <a:cs typeface="Arial"/>
              </a:rPr>
              <a:t> </a:t>
            </a:r>
            <a:r>
              <a:rPr lang="pl-PL" sz="2400" dirty="0" err="1" smtClean="0">
                <a:latin typeface="Arial"/>
                <a:cs typeface="Arial"/>
              </a:rPr>
              <a:t>podacima</a:t>
            </a:r>
            <a:r>
              <a:rPr lang="ta-IN" sz="2400" dirty="0" smtClean="0">
                <a:latin typeface="Arial"/>
                <a:cs typeface="Arial"/>
              </a:rPr>
              <a:t>, </a:t>
            </a:r>
            <a:r>
              <a:rPr lang="ta-IN" sz="2400" dirty="0">
                <a:latin typeface="Arial"/>
                <a:cs typeface="Arial"/>
              </a:rPr>
              <a:t>a</a:t>
            </a:r>
            <a:r>
              <a:rPr lang="pl-PL" sz="2400" dirty="0" err="1" smtClean="0">
                <a:latin typeface="Arial"/>
                <a:cs typeface="Arial"/>
              </a:rPr>
              <a:t>utomatizacija</a:t>
            </a:r>
            <a:r>
              <a:rPr lang="pl-PL" sz="2400" dirty="0" smtClean="0">
                <a:latin typeface="Arial"/>
                <a:cs typeface="Arial"/>
              </a:rPr>
              <a:t> </a:t>
            </a:r>
            <a:r>
              <a:rPr lang="pl-PL" sz="2400" dirty="0" err="1">
                <a:latin typeface="Arial"/>
                <a:cs typeface="Arial"/>
              </a:rPr>
              <a:t>ponavljajućih</a:t>
            </a:r>
            <a:r>
              <a:rPr lang="pl-PL" sz="2400" dirty="0">
                <a:latin typeface="Arial"/>
                <a:cs typeface="Arial"/>
              </a:rPr>
              <a:t> </a:t>
            </a:r>
            <a:r>
              <a:rPr lang="pl-PL" sz="2400" dirty="0" err="1" smtClean="0">
                <a:latin typeface="Arial"/>
                <a:cs typeface="Arial"/>
              </a:rPr>
              <a:t>zadataka</a:t>
            </a:r>
            <a:r>
              <a:rPr lang="ta-IN" sz="2400" dirty="0" smtClean="0">
                <a:latin typeface="Arial"/>
                <a:cs typeface="Arial"/>
              </a:rPr>
              <a:t>, </a:t>
            </a:r>
            <a:r>
              <a:rPr lang="ta-IN" sz="2400" dirty="0">
                <a:latin typeface="Arial"/>
                <a:cs typeface="Arial"/>
              </a:rPr>
              <a:t>b</a:t>
            </a:r>
            <a:r>
              <a:rPr lang="pl-PL" sz="2400" dirty="0" err="1" smtClean="0">
                <a:latin typeface="Arial"/>
                <a:cs typeface="Arial"/>
              </a:rPr>
              <a:t>olje</a:t>
            </a:r>
            <a:r>
              <a:rPr lang="pl-PL" sz="2400" dirty="0" smtClean="0">
                <a:latin typeface="Arial"/>
                <a:cs typeface="Arial"/>
              </a:rPr>
              <a:t> </a:t>
            </a:r>
            <a:r>
              <a:rPr lang="pl-PL" sz="2400" dirty="0" err="1">
                <a:latin typeface="Arial"/>
                <a:cs typeface="Arial"/>
              </a:rPr>
              <a:t>korisničko</a:t>
            </a:r>
            <a:r>
              <a:rPr lang="pl-PL" sz="2400" dirty="0">
                <a:latin typeface="Arial"/>
                <a:cs typeface="Arial"/>
              </a:rPr>
              <a:t> </a:t>
            </a:r>
            <a:r>
              <a:rPr lang="pl-PL" sz="2400" dirty="0" err="1">
                <a:latin typeface="Arial"/>
                <a:cs typeface="Arial"/>
              </a:rPr>
              <a:t>iskustvo</a:t>
            </a:r>
            <a:r>
              <a:rPr lang="pl-PL" sz="2400" dirty="0">
                <a:latin typeface="Arial"/>
                <a:cs typeface="Arial"/>
              </a:rPr>
              <a:t> </a:t>
            </a:r>
            <a:r>
              <a:rPr lang="pl-PL" sz="2400" dirty="0" err="1" smtClean="0">
                <a:latin typeface="Arial"/>
                <a:cs typeface="Arial"/>
              </a:rPr>
              <a:t>klijenata</a:t>
            </a:r>
            <a:endParaRPr lang="ta-IN" sz="2400" dirty="0" smtClean="0">
              <a:latin typeface="Arial"/>
              <a:cs typeface="Arial"/>
            </a:endParaRPr>
          </a:p>
          <a:p>
            <a:r>
              <a:rPr lang="ta-IN" sz="2400" dirty="0" smtClean="0">
                <a:latin typeface="Arial"/>
                <a:cs typeface="Arial"/>
              </a:rPr>
              <a:t>Nedostaci: </a:t>
            </a:r>
            <a:r>
              <a:rPr lang="pl-PL" sz="2400" dirty="0" err="1">
                <a:latin typeface="Arial"/>
                <a:cs typeface="Arial"/>
              </a:rPr>
              <a:t>brzina</a:t>
            </a:r>
            <a:r>
              <a:rPr lang="pl-PL" sz="2400" dirty="0">
                <a:latin typeface="Arial"/>
                <a:cs typeface="Arial"/>
              </a:rPr>
              <a:t> </a:t>
            </a:r>
            <a:r>
              <a:rPr lang="pl-PL" sz="2400" dirty="0" smtClean="0">
                <a:latin typeface="Arial"/>
                <a:cs typeface="Arial"/>
              </a:rPr>
              <a:t>rada</a:t>
            </a:r>
            <a:r>
              <a:rPr lang="ta-IN" sz="2400" dirty="0" smtClean="0">
                <a:latin typeface="Arial"/>
                <a:cs typeface="Arial"/>
              </a:rPr>
              <a:t>, neusklađeni standardi, sigurnost na mreži</a:t>
            </a:r>
            <a:endParaRPr lang="en-US" sz="2400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1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dirty="0" smtClean="0"/>
              <a:t>Autentifikacija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>
                <a:latin typeface="Arial"/>
                <a:cs typeface="Arial"/>
              </a:rPr>
              <a:t>Autentikacija</a:t>
            </a:r>
            <a:r>
              <a:rPr lang="pl-PL" dirty="0">
                <a:latin typeface="Arial"/>
                <a:cs typeface="Arial"/>
              </a:rPr>
              <a:t> je proces </a:t>
            </a:r>
            <a:r>
              <a:rPr lang="pl-PL" dirty="0" err="1">
                <a:latin typeface="Arial"/>
                <a:cs typeface="Arial"/>
              </a:rPr>
              <a:t>određivanja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identiteta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nekog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subjekta</a:t>
            </a:r>
            <a:r>
              <a:rPr lang="pl-PL" dirty="0">
                <a:latin typeface="Arial"/>
                <a:cs typeface="Arial"/>
              </a:rPr>
              <a:t>, </a:t>
            </a:r>
            <a:r>
              <a:rPr lang="pl-PL" dirty="0" err="1">
                <a:latin typeface="Arial"/>
                <a:cs typeface="Arial"/>
              </a:rPr>
              <a:t>najčešće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se</a:t>
            </a:r>
            <a:r>
              <a:rPr lang="pl-PL" dirty="0">
                <a:latin typeface="Arial"/>
                <a:cs typeface="Arial"/>
              </a:rPr>
              <a:t> odnosi na </a:t>
            </a:r>
            <a:r>
              <a:rPr lang="pl-PL" dirty="0" err="1">
                <a:latin typeface="Arial"/>
                <a:cs typeface="Arial"/>
              </a:rPr>
              <a:t>fizičku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osobu</a:t>
            </a:r>
            <a:r>
              <a:rPr lang="pl-PL" dirty="0">
                <a:latin typeface="Arial"/>
                <a:cs typeface="Arial"/>
              </a:rPr>
              <a:t>. </a:t>
            </a:r>
            <a:endParaRPr lang="ta-IN" dirty="0" smtClean="0">
              <a:latin typeface="Arial"/>
              <a:cs typeface="Arial"/>
            </a:endParaRPr>
          </a:p>
          <a:p>
            <a:r>
              <a:rPr lang="pl-PL" dirty="0" err="1">
                <a:latin typeface="Arial"/>
                <a:cs typeface="Arial"/>
              </a:rPr>
              <a:t>Autorizacija</a:t>
            </a:r>
            <a:r>
              <a:rPr lang="pl-PL" dirty="0">
                <a:latin typeface="Arial"/>
                <a:cs typeface="Arial"/>
              </a:rPr>
              <a:t> je </a:t>
            </a:r>
            <a:r>
              <a:rPr lang="pl-PL" dirty="0" err="1">
                <a:latin typeface="Arial"/>
                <a:cs typeface="Arial"/>
              </a:rPr>
              <a:t>funkcija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navođenja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prava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pristupa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resursima</a:t>
            </a:r>
            <a:r>
              <a:rPr lang="pl-PL" dirty="0">
                <a:latin typeface="Arial"/>
                <a:cs typeface="Arial"/>
              </a:rPr>
              <a:t>. </a:t>
            </a:r>
            <a:endParaRPr lang="ta-IN" dirty="0" smtClean="0">
              <a:latin typeface="Arial"/>
              <a:cs typeface="Arial"/>
            </a:endParaRPr>
          </a:p>
          <a:p>
            <a:r>
              <a:rPr lang="pl-PL" dirty="0">
                <a:latin typeface="Arial"/>
                <a:cs typeface="Arial"/>
              </a:rPr>
              <a:t>Osim </a:t>
            </a:r>
            <a:r>
              <a:rPr lang="pl-PL" dirty="0" err="1">
                <a:latin typeface="Arial"/>
                <a:cs typeface="Arial"/>
              </a:rPr>
              <a:t>korištenja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i="1" dirty="0">
                <a:latin typeface="Arial"/>
                <a:cs typeface="Arial"/>
              </a:rPr>
              <a:t>ID</a:t>
            </a:r>
            <a:r>
              <a:rPr lang="pl-PL" dirty="0">
                <a:latin typeface="Arial"/>
                <a:cs typeface="Arial"/>
              </a:rPr>
              <a:t>-a i </a:t>
            </a:r>
            <a:r>
              <a:rPr lang="pl-PL" dirty="0" err="1">
                <a:latin typeface="Arial"/>
                <a:cs typeface="Arial"/>
              </a:rPr>
              <a:t>lozinke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uređaja</a:t>
            </a:r>
            <a:r>
              <a:rPr lang="pl-PL" dirty="0">
                <a:latin typeface="Arial"/>
                <a:cs typeface="Arial"/>
              </a:rPr>
              <a:t>, </a:t>
            </a:r>
            <a:r>
              <a:rPr lang="pl-PL" dirty="0" err="1">
                <a:latin typeface="Arial"/>
                <a:cs typeface="Arial"/>
              </a:rPr>
              <a:t>najčešće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se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koristi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autentifikacija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certifikatima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koji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su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dio</a:t>
            </a:r>
            <a:r>
              <a:rPr lang="pl-PL" dirty="0">
                <a:latin typeface="Arial"/>
                <a:cs typeface="Arial"/>
              </a:rPr>
              <a:t> infrastrukturę </a:t>
            </a:r>
            <a:r>
              <a:rPr lang="pl-PL" dirty="0" err="1">
                <a:latin typeface="Arial"/>
                <a:cs typeface="Arial"/>
              </a:rPr>
              <a:t>javnog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ključa</a:t>
            </a:r>
            <a:r>
              <a:rPr lang="pl-PL" dirty="0">
                <a:latin typeface="Arial"/>
                <a:cs typeface="Arial"/>
              </a:rPr>
              <a:t> PKI (</a:t>
            </a:r>
            <a:r>
              <a:rPr lang="pl-PL" i="1" dirty="0">
                <a:latin typeface="Arial"/>
                <a:cs typeface="Arial"/>
              </a:rPr>
              <a:t>Public </a:t>
            </a:r>
            <a:r>
              <a:rPr lang="pl-PL" i="1" dirty="0" err="1">
                <a:latin typeface="Arial"/>
                <a:cs typeface="Arial"/>
              </a:rPr>
              <a:t>Key</a:t>
            </a:r>
            <a:r>
              <a:rPr lang="pl-PL" i="1" dirty="0">
                <a:latin typeface="Arial"/>
                <a:cs typeface="Arial"/>
              </a:rPr>
              <a:t> </a:t>
            </a:r>
            <a:r>
              <a:rPr lang="pl-PL" i="1" dirty="0" err="1">
                <a:latin typeface="Arial"/>
                <a:cs typeface="Arial"/>
              </a:rPr>
              <a:t>Infrastructue</a:t>
            </a:r>
            <a:r>
              <a:rPr lang="pl-PL" dirty="0">
                <a:latin typeface="Arial"/>
                <a:cs typeface="Arial"/>
              </a:rPr>
              <a:t>). </a:t>
            </a:r>
            <a:endParaRPr lang="ta-IN" dirty="0" smtClean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743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dirty="0" smtClean="0"/>
              <a:t>PKI </a:t>
            </a:r>
            <a:r>
              <a:rPr lang="en-US" dirty="0"/>
              <a:t>(Public Key </a:t>
            </a:r>
            <a:r>
              <a:rPr lang="en-US" dirty="0" err="1"/>
              <a:t>Infrastructue</a:t>
            </a:r>
            <a:r>
              <a:rPr lang="en-US" dirty="0"/>
              <a:t>).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latin typeface="Arial"/>
                <a:cs typeface="Arial"/>
              </a:rPr>
              <a:t>U </a:t>
            </a:r>
            <a:r>
              <a:rPr lang="pl-PL" dirty="0" err="1">
                <a:latin typeface="Arial"/>
                <a:cs typeface="Arial"/>
              </a:rPr>
              <a:t>sustavu</a:t>
            </a:r>
            <a:r>
              <a:rPr lang="pl-PL" dirty="0">
                <a:latin typeface="Arial"/>
                <a:cs typeface="Arial"/>
              </a:rPr>
              <a:t> PKI </a:t>
            </a:r>
            <a:r>
              <a:rPr lang="pl-PL" dirty="0" err="1">
                <a:latin typeface="Arial"/>
                <a:cs typeface="Arial"/>
              </a:rPr>
              <a:t>povjerljivost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podataka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se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osigurava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šifriranjem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poruka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odnosno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korištenjem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tajnog</a:t>
            </a:r>
            <a:r>
              <a:rPr lang="pl-PL" dirty="0">
                <a:latin typeface="Arial"/>
                <a:cs typeface="Arial"/>
              </a:rPr>
              <a:t> (</a:t>
            </a:r>
            <a:r>
              <a:rPr lang="pl-PL" i="1" dirty="0" err="1">
                <a:latin typeface="Arial"/>
                <a:cs typeface="Arial"/>
              </a:rPr>
              <a:t>private</a:t>
            </a:r>
            <a:r>
              <a:rPr lang="pl-PL" i="1" dirty="0">
                <a:latin typeface="Arial"/>
                <a:cs typeface="Arial"/>
              </a:rPr>
              <a:t> </a:t>
            </a:r>
            <a:r>
              <a:rPr lang="pl-PL" i="1" dirty="0" err="1">
                <a:latin typeface="Arial"/>
                <a:cs typeface="Arial"/>
              </a:rPr>
              <a:t>key</a:t>
            </a:r>
            <a:r>
              <a:rPr lang="pl-PL" i="1" dirty="0">
                <a:latin typeface="Arial"/>
                <a:cs typeface="Arial"/>
              </a:rPr>
              <a:t>)</a:t>
            </a:r>
            <a:r>
              <a:rPr lang="pl-PL" dirty="0">
                <a:latin typeface="Arial"/>
                <a:cs typeface="Arial"/>
              </a:rPr>
              <a:t> i </a:t>
            </a:r>
            <a:r>
              <a:rPr lang="pl-PL" dirty="0" err="1">
                <a:latin typeface="Arial"/>
                <a:cs typeface="Arial"/>
              </a:rPr>
              <a:t>javnog</a:t>
            </a:r>
            <a:r>
              <a:rPr lang="pl-PL" dirty="0">
                <a:latin typeface="Arial"/>
                <a:cs typeface="Arial"/>
              </a:rPr>
              <a:t> (</a:t>
            </a:r>
            <a:r>
              <a:rPr lang="pl-PL" i="1" dirty="0">
                <a:latin typeface="Arial"/>
                <a:cs typeface="Arial"/>
              </a:rPr>
              <a:t>public </a:t>
            </a:r>
            <a:r>
              <a:rPr lang="pl-PL" i="1" dirty="0" err="1">
                <a:latin typeface="Arial"/>
                <a:cs typeface="Arial"/>
              </a:rPr>
              <a:t>key</a:t>
            </a:r>
            <a:r>
              <a:rPr lang="pl-PL" i="1" dirty="0">
                <a:latin typeface="Arial"/>
                <a:cs typeface="Arial"/>
              </a:rPr>
              <a:t>)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ključa</a:t>
            </a:r>
            <a:r>
              <a:rPr lang="pl-PL" dirty="0">
                <a:latin typeface="Arial"/>
                <a:cs typeface="Arial"/>
              </a:rPr>
              <a:t> u </a:t>
            </a:r>
            <a:r>
              <a:rPr lang="pl-PL" dirty="0" err="1">
                <a:latin typeface="Arial"/>
                <a:cs typeface="Arial"/>
              </a:rPr>
              <a:t>kombinaciji</a:t>
            </a:r>
            <a:r>
              <a:rPr lang="pl-PL" dirty="0">
                <a:latin typeface="Arial"/>
                <a:cs typeface="Arial"/>
              </a:rPr>
              <a:t> s </a:t>
            </a:r>
            <a:r>
              <a:rPr lang="pl-PL" dirty="0" err="1">
                <a:latin typeface="Arial"/>
                <a:cs typeface="Arial"/>
              </a:rPr>
              <a:t>kompleksnim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matematičkim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algoritmom</a:t>
            </a:r>
            <a:r>
              <a:rPr lang="pl-PL" dirty="0">
                <a:latin typeface="Arial"/>
                <a:cs typeface="Arial"/>
              </a:rPr>
              <a:t>.</a:t>
            </a:r>
            <a:endParaRPr lang="en-US" dirty="0">
              <a:latin typeface="Arial"/>
              <a:cs typeface="Arial"/>
            </a:endParaRPr>
          </a:p>
          <a:p>
            <a:endParaRPr lang="en-US" dirty="0"/>
          </a:p>
        </p:txBody>
      </p:sp>
      <p:pic>
        <p:nvPicPr>
          <p:cNvPr id="4" name="Picture 3" descr="slika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385" y="3513892"/>
            <a:ext cx="4782566" cy="289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4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SSO (</a:t>
            </a:r>
            <a:r>
              <a:rPr lang="pl-PL" i="1" dirty="0"/>
              <a:t>Single </a:t>
            </a:r>
            <a:r>
              <a:rPr lang="pl-PL" i="1" dirty="0" err="1"/>
              <a:t>Sign</a:t>
            </a:r>
            <a:r>
              <a:rPr lang="pl-PL" i="1" dirty="0"/>
              <a:t> On</a:t>
            </a:r>
            <a:r>
              <a:rPr lang="pl-PL" dirty="0"/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>
                <a:latin typeface="Arial"/>
                <a:cs typeface="Arial"/>
              </a:rPr>
              <a:t>proces </a:t>
            </a:r>
            <a:r>
              <a:rPr lang="pl-PL" dirty="0" err="1">
                <a:latin typeface="Arial"/>
                <a:cs typeface="Arial"/>
              </a:rPr>
              <a:t>autentifikacije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koji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omogućava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korisniku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predočenje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svojih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akreditacijskih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podataka</a:t>
            </a:r>
            <a:r>
              <a:rPr lang="pl-PL" dirty="0">
                <a:latin typeface="Arial"/>
                <a:cs typeface="Arial"/>
              </a:rPr>
              <a:t> samo </a:t>
            </a:r>
            <a:r>
              <a:rPr lang="pl-PL" dirty="0" err="1">
                <a:latin typeface="Arial"/>
                <a:cs typeface="Arial"/>
              </a:rPr>
              <a:t>jednom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kako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bi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mogao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pristupiti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svim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dozvoljenim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resursima</a:t>
            </a:r>
            <a:r>
              <a:rPr lang="pl-PL" dirty="0">
                <a:latin typeface="Arial"/>
                <a:cs typeface="Arial"/>
              </a:rPr>
              <a:t>.</a:t>
            </a:r>
            <a:r>
              <a:rPr lang="en-US" dirty="0">
                <a:latin typeface="Arial"/>
                <a:cs typeface="Arial"/>
              </a:rPr>
              <a:t> </a:t>
            </a:r>
            <a:endParaRPr lang="ta-IN" dirty="0" smtClean="0">
              <a:latin typeface="Arial"/>
              <a:cs typeface="Arial"/>
            </a:endParaRPr>
          </a:p>
          <a:p>
            <a:r>
              <a:rPr lang="pl-PL" dirty="0" err="1" smtClean="0">
                <a:latin typeface="Arial"/>
                <a:cs typeface="Arial"/>
              </a:rPr>
              <a:t>Prednosti</a:t>
            </a:r>
            <a:r>
              <a:rPr lang="pl-PL" dirty="0" smtClean="0">
                <a:latin typeface="Arial"/>
                <a:cs typeface="Arial"/>
              </a:rPr>
              <a:t>: </a:t>
            </a:r>
            <a:r>
              <a:rPr lang="pl-PL" dirty="0" err="1">
                <a:latin typeface="Arial"/>
                <a:cs typeface="Arial"/>
              </a:rPr>
              <a:t>povećana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produktivnost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korisnika</a:t>
            </a:r>
            <a:r>
              <a:rPr lang="pl-PL" dirty="0">
                <a:latin typeface="Arial"/>
                <a:cs typeface="Arial"/>
              </a:rPr>
              <a:t>, samo jedno </a:t>
            </a:r>
            <a:r>
              <a:rPr lang="pl-PL" dirty="0" err="1">
                <a:latin typeface="Arial"/>
                <a:cs typeface="Arial"/>
              </a:rPr>
              <a:t>korisničko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ime</a:t>
            </a:r>
            <a:r>
              <a:rPr lang="pl-PL" dirty="0">
                <a:latin typeface="Arial"/>
                <a:cs typeface="Arial"/>
              </a:rPr>
              <a:t>/</a:t>
            </a:r>
            <a:r>
              <a:rPr lang="pl-PL" dirty="0" err="1" smtClean="0">
                <a:latin typeface="Arial"/>
                <a:cs typeface="Arial"/>
              </a:rPr>
              <a:t>lozinku</a:t>
            </a:r>
            <a:r>
              <a:rPr lang="pl-PL" dirty="0" smtClean="0">
                <a:latin typeface="Arial"/>
                <a:cs typeface="Arial"/>
              </a:rPr>
              <a:t>, </a:t>
            </a:r>
            <a:r>
              <a:rPr lang="pl-PL" dirty="0" err="1">
                <a:latin typeface="Arial"/>
                <a:cs typeface="Arial"/>
              </a:rPr>
              <a:t>autentifikacija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bazirana</a:t>
            </a:r>
            <a:r>
              <a:rPr lang="pl-PL" dirty="0">
                <a:latin typeface="Arial"/>
                <a:cs typeface="Arial"/>
              </a:rPr>
              <a:t> na </a:t>
            </a:r>
            <a:r>
              <a:rPr lang="pl-PL" dirty="0" err="1">
                <a:latin typeface="Arial"/>
                <a:cs typeface="Arial"/>
              </a:rPr>
              <a:t>jedinstvenoj</a:t>
            </a:r>
            <a:r>
              <a:rPr lang="pl-PL" dirty="0">
                <a:latin typeface="Arial"/>
                <a:cs typeface="Arial"/>
              </a:rPr>
              <a:t> bazi </a:t>
            </a:r>
            <a:r>
              <a:rPr lang="pl-PL" dirty="0" err="1">
                <a:latin typeface="Arial"/>
                <a:cs typeface="Arial"/>
              </a:rPr>
              <a:t>sigurnosnih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podataka</a:t>
            </a:r>
            <a:r>
              <a:rPr lang="pl-PL" dirty="0">
                <a:latin typeface="Arial"/>
                <a:cs typeface="Arial"/>
              </a:rPr>
              <a:t>, </a:t>
            </a:r>
            <a:r>
              <a:rPr lang="pl-PL" dirty="0" err="1">
                <a:latin typeface="Arial"/>
                <a:cs typeface="Arial"/>
              </a:rPr>
              <a:t>propagiranje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sigurnosnih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atributa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kroz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sustav</a:t>
            </a:r>
            <a:endParaRPr lang="ta-IN" dirty="0">
              <a:latin typeface="Arial"/>
              <a:cs typeface="Arial"/>
            </a:endParaRPr>
          </a:p>
          <a:p>
            <a:r>
              <a:rPr lang="ta-IN" dirty="0" smtClean="0">
                <a:latin typeface="Arial"/>
                <a:cs typeface="Arial"/>
              </a:rPr>
              <a:t>Nedostaci: </a:t>
            </a:r>
            <a:r>
              <a:rPr lang="pl-PL" dirty="0" err="1" smtClean="0">
                <a:latin typeface="Arial"/>
                <a:cs typeface="Arial"/>
              </a:rPr>
              <a:t>teška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prilagodba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postojećih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aplikacija</a:t>
            </a:r>
            <a:r>
              <a:rPr lang="pl-PL" dirty="0">
                <a:latin typeface="Arial"/>
                <a:cs typeface="Arial"/>
              </a:rPr>
              <a:t>, jedna </a:t>
            </a:r>
            <a:r>
              <a:rPr lang="pl-PL" dirty="0" err="1">
                <a:latin typeface="Arial"/>
                <a:cs typeface="Arial"/>
              </a:rPr>
              <a:t>točka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smtClean="0">
                <a:latin typeface="Arial"/>
                <a:cs typeface="Arial"/>
              </a:rPr>
              <a:t>napada, </a:t>
            </a:r>
            <a:r>
              <a:rPr lang="pl-PL" dirty="0" err="1">
                <a:latin typeface="Arial"/>
                <a:cs typeface="Arial"/>
              </a:rPr>
              <a:t>ostavljanje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računala</a:t>
            </a:r>
            <a:r>
              <a:rPr lang="pl-PL" dirty="0">
                <a:latin typeface="Arial"/>
                <a:cs typeface="Arial"/>
              </a:rPr>
              <a:t> na </a:t>
            </a:r>
            <a:r>
              <a:rPr lang="pl-PL" dirty="0" err="1">
                <a:latin typeface="Arial"/>
                <a:cs typeface="Arial"/>
              </a:rPr>
              <a:t>kojem</a:t>
            </a:r>
            <a:r>
              <a:rPr lang="pl-PL" dirty="0">
                <a:latin typeface="Arial"/>
                <a:cs typeface="Arial"/>
              </a:rPr>
              <a:t> je </a:t>
            </a:r>
            <a:r>
              <a:rPr lang="pl-PL" dirty="0" err="1">
                <a:latin typeface="Arial"/>
                <a:cs typeface="Arial"/>
              </a:rPr>
              <a:t>obavljena</a:t>
            </a:r>
            <a:r>
              <a:rPr lang="pl-PL" dirty="0">
                <a:latin typeface="Arial"/>
                <a:cs typeface="Arial"/>
              </a:rPr>
              <a:t> SSO </a:t>
            </a:r>
            <a:r>
              <a:rPr lang="pl-PL" dirty="0" err="1">
                <a:latin typeface="Arial"/>
                <a:cs typeface="Arial"/>
              </a:rPr>
              <a:t>prijava</a:t>
            </a:r>
            <a:r>
              <a:rPr lang="pl-PL" dirty="0">
                <a:latin typeface="Arial"/>
                <a:cs typeface="Arial"/>
              </a:rPr>
              <a:t> bez </a:t>
            </a:r>
            <a:r>
              <a:rPr lang="pl-PL" dirty="0" err="1">
                <a:latin typeface="Arial"/>
                <a:cs typeface="Arial"/>
              </a:rPr>
              <a:t>nadzora</a:t>
            </a:r>
            <a:r>
              <a:rPr lang="pl-PL" dirty="0">
                <a:latin typeface="Arial"/>
                <a:cs typeface="Arial"/>
              </a:rPr>
              <a:t> może </a:t>
            </a:r>
            <a:r>
              <a:rPr lang="pl-PL" dirty="0" err="1">
                <a:latin typeface="Arial"/>
                <a:cs typeface="Arial"/>
              </a:rPr>
              <a:t>dovesti</a:t>
            </a:r>
            <a:r>
              <a:rPr lang="pl-PL" dirty="0">
                <a:latin typeface="Arial"/>
                <a:cs typeface="Arial"/>
              </a:rPr>
              <a:t> do </a:t>
            </a:r>
            <a:r>
              <a:rPr lang="pl-PL" dirty="0" err="1">
                <a:latin typeface="Arial"/>
                <a:cs typeface="Arial"/>
              </a:rPr>
              <a:t>kompromitiranja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svih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autoriziranih</a:t>
            </a:r>
            <a:r>
              <a:rPr lang="pl-PL" dirty="0">
                <a:latin typeface="Arial"/>
                <a:cs typeface="Arial"/>
              </a:rPr>
              <a:t> resursa. 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5989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dirty="0" smtClean="0"/>
              <a:t>Pametne kartice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>
                <a:latin typeface="Arial"/>
                <a:cs typeface="Arial"/>
              </a:rPr>
              <a:t>Pametna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ili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i="1" dirty="0">
                <a:latin typeface="Arial"/>
                <a:cs typeface="Arial"/>
              </a:rPr>
              <a:t>smart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kartica</a:t>
            </a:r>
            <a:r>
              <a:rPr lang="pl-PL" dirty="0">
                <a:latin typeface="Arial"/>
                <a:cs typeface="Arial"/>
              </a:rPr>
              <a:t> (</a:t>
            </a:r>
            <a:r>
              <a:rPr lang="pl-PL" dirty="0" err="1">
                <a:latin typeface="Arial"/>
                <a:cs typeface="Arial"/>
              </a:rPr>
              <a:t>engl</a:t>
            </a:r>
            <a:r>
              <a:rPr lang="pl-PL" dirty="0">
                <a:latin typeface="Arial"/>
                <a:cs typeface="Arial"/>
              </a:rPr>
              <a:t>. </a:t>
            </a:r>
            <a:r>
              <a:rPr lang="pl-PL" i="1" dirty="0">
                <a:latin typeface="Arial"/>
                <a:cs typeface="Arial"/>
              </a:rPr>
              <a:t>smart </a:t>
            </a:r>
            <a:r>
              <a:rPr lang="pl-PL" i="1" dirty="0" err="1">
                <a:latin typeface="Arial"/>
                <a:cs typeface="Arial"/>
              </a:rPr>
              <a:t>card</a:t>
            </a:r>
            <a:r>
              <a:rPr lang="pl-PL" dirty="0">
                <a:latin typeface="Arial"/>
                <a:cs typeface="Arial"/>
              </a:rPr>
              <a:t>) je </a:t>
            </a:r>
            <a:r>
              <a:rPr lang="pl-PL" dirty="0" err="1">
                <a:latin typeface="Arial"/>
                <a:cs typeface="Arial"/>
              </a:rPr>
              <a:t>višenamjenska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plastična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kartica</a:t>
            </a:r>
            <a:r>
              <a:rPr lang="pl-PL" dirty="0">
                <a:latin typeface="Arial"/>
                <a:cs typeface="Arial"/>
              </a:rPr>
              <a:t> koja </a:t>
            </a:r>
            <a:r>
              <a:rPr lang="pl-PL" dirty="0" err="1">
                <a:latin typeface="Arial"/>
                <a:cs typeface="Arial"/>
              </a:rPr>
              <a:t>sadrži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elektroničke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komponente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što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joj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omogućuje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razmjenu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podataka</a:t>
            </a:r>
            <a:r>
              <a:rPr lang="pl-PL" dirty="0">
                <a:latin typeface="Arial"/>
                <a:cs typeface="Arial"/>
              </a:rPr>
              <a:t> s </a:t>
            </a:r>
            <a:r>
              <a:rPr lang="pl-PL" dirty="0" err="1">
                <a:latin typeface="Arial"/>
                <a:cs typeface="Arial"/>
              </a:rPr>
              <a:t>okolinom</a:t>
            </a:r>
            <a:r>
              <a:rPr lang="pl-PL" dirty="0">
                <a:latin typeface="Arial"/>
                <a:cs typeface="Arial"/>
              </a:rPr>
              <a:t> </a:t>
            </a:r>
            <a:endParaRPr lang="ta-IN" dirty="0">
              <a:latin typeface="Arial"/>
              <a:cs typeface="Arial"/>
            </a:endParaRPr>
          </a:p>
          <a:p>
            <a:r>
              <a:rPr lang="pl-PL" dirty="0" err="1" smtClean="0">
                <a:latin typeface="Arial"/>
                <a:cs typeface="Arial"/>
              </a:rPr>
              <a:t>Građu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pametnih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kartica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čine</a:t>
            </a:r>
            <a:r>
              <a:rPr lang="pl-PL" dirty="0">
                <a:latin typeface="Arial"/>
                <a:cs typeface="Arial"/>
              </a:rPr>
              <a:t> tri </a:t>
            </a:r>
            <a:r>
              <a:rPr lang="pl-PL" dirty="0" err="1">
                <a:latin typeface="Arial"/>
                <a:cs typeface="Arial"/>
              </a:rPr>
              <a:t>osnovna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elementa</a:t>
            </a:r>
            <a:r>
              <a:rPr lang="pl-PL" dirty="0">
                <a:latin typeface="Arial"/>
                <a:cs typeface="Arial"/>
              </a:rPr>
              <a:t>: mikroprocesor, </a:t>
            </a:r>
            <a:r>
              <a:rPr lang="pl-PL" dirty="0" err="1">
                <a:latin typeface="Arial"/>
                <a:cs typeface="Arial"/>
              </a:rPr>
              <a:t>memorijski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čip</a:t>
            </a:r>
            <a:r>
              <a:rPr lang="pl-PL" dirty="0">
                <a:latin typeface="Arial"/>
                <a:cs typeface="Arial"/>
              </a:rPr>
              <a:t> i </a:t>
            </a:r>
            <a:r>
              <a:rPr lang="pl-PL" dirty="0" err="1">
                <a:latin typeface="Arial"/>
                <a:cs typeface="Arial"/>
              </a:rPr>
              <a:t>sredstva</a:t>
            </a:r>
            <a:r>
              <a:rPr lang="pl-PL" dirty="0">
                <a:latin typeface="Arial"/>
                <a:cs typeface="Arial"/>
              </a:rPr>
              <a:t> koja </a:t>
            </a:r>
            <a:r>
              <a:rPr lang="pl-PL" dirty="0" err="1">
                <a:latin typeface="Arial"/>
                <a:cs typeface="Arial"/>
              </a:rPr>
              <a:t>se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bave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ulazom</a:t>
            </a:r>
            <a:r>
              <a:rPr lang="pl-PL" dirty="0">
                <a:latin typeface="Arial"/>
                <a:cs typeface="Arial"/>
              </a:rPr>
              <a:t> i </a:t>
            </a:r>
            <a:r>
              <a:rPr lang="pl-PL" dirty="0" err="1">
                <a:latin typeface="Arial"/>
                <a:cs typeface="Arial"/>
              </a:rPr>
              <a:t>izlazom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podataka</a:t>
            </a:r>
            <a:r>
              <a:rPr lang="pl-PL" dirty="0">
                <a:latin typeface="Arial"/>
                <a:cs typeface="Arial"/>
              </a:rPr>
              <a:t>. 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4" name="Picture 3" descr="contactsmartcard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179" y="3976089"/>
            <a:ext cx="2941809" cy="246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00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dirty="0" smtClean="0"/>
              <a:t>Vrste pametnih kartica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pl-PL" dirty="0" err="1">
                <a:latin typeface="Arial"/>
                <a:cs typeface="Arial"/>
              </a:rPr>
              <a:t>kontaktne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kartice</a:t>
            </a:r>
            <a:r>
              <a:rPr lang="pl-PL" dirty="0">
                <a:latin typeface="Arial"/>
                <a:cs typeface="Arial"/>
              </a:rPr>
              <a:t> - </a:t>
            </a:r>
            <a:r>
              <a:rPr lang="pl-PL" dirty="0" err="1">
                <a:latin typeface="Arial"/>
                <a:cs typeface="Arial"/>
              </a:rPr>
              <a:t>obično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sadrže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metalne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kontakte</a:t>
            </a:r>
            <a:r>
              <a:rPr lang="pl-PL" dirty="0">
                <a:latin typeface="Arial"/>
                <a:cs typeface="Arial"/>
              </a:rPr>
              <a:t> na </a:t>
            </a:r>
            <a:r>
              <a:rPr lang="pl-PL" dirty="0" err="1">
                <a:latin typeface="Arial"/>
                <a:cs typeface="Arial"/>
              </a:rPr>
              <a:t>površini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kartice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koji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ubačeni</a:t>
            </a:r>
            <a:r>
              <a:rPr lang="pl-PL" dirty="0">
                <a:latin typeface="Arial"/>
                <a:cs typeface="Arial"/>
              </a:rPr>
              <a:t> u </a:t>
            </a:r>
            <a:r>
              <a:rPr lang="pl-PL" dirty="0" err="1">
                <a:latin typeface="Arial"/>
                <a:cs typeface="Arial"/>
              </a:rPr>
              <a:t>čitac</a:t>
            </a:r>
            <a:r>
              <a:rPr lang="pl-PL" dirty="0">
                <a:latin typeface="Arial"/>
                <a:cs typeface="Arial"/>
              </a:rPr>
              <a:t>̌ </a:t>
            </a:r>
            <a:r>
              <a:rPr lang="pl-PL" dirty="0" err="1">
                <a:latin typeface="Arial"/>
                <a:cs typeface="Arial"/>
              </a:rPr>
              <a:t>povezuju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unutrašnjost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kartice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sa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vanjskim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svijetom</a:t>
            </a:r>
            <a:r>
              <a:rPr lang="pl-PL" dirty="0">
                <a:latin typeface="Arial"/>
                <a:cs typeface="Arial"/>
              </a:rPr>
              <a:t>.</a:t>
            </a:r>
            <a:endParaRPr lang="en-US" dirty="0">
              <a:latin typeface="Arial"/>
              <a:cs typeface="Arial"/>
            </a:endParaRPr>
          </a:p>
          <a:p>
            <a:pPr lvl="0"/>
            <a:r>
              <a:rPr lang="pl-PL" dirty="0" smtClean="0">
                <a:latin typeface="Arial"/>
                <a:cs typeface="Arial"/>
              </a:rPr>
              <a:t>be</a:t>
            </a:r>
            <a:r>
              <a:rPr lang="ta-IN" dirty="0" smtClean="0">
                <a:latin typeface="Arial"/>
                <a:cs typeface="Arial"/>
              </a:rPr>
              <a:t>s</a:t>
            </a:r>
            <a:r>
              <a:rPr lang="pl-PL" dirty="0" err="1" smtClean="0">
                <a:latin typeface="Arial"/>
                <a:cs typeface="Arial"/>
              </a:rPr>
              <a:t>kontaktne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kartice</a:t>
            </a:r>
            <a:r>
              <a:rPr lang="pl-PL" dirty="0">
                <a:latin typeface="Arial"/>
                <a:cs typeface="Arial"/>
              </a:rPr>
              <a:t> - </a:t>
            </a:r>
            <a:r>
              <a:rPr lang="pl-PL" dirty="0" err="1">
                <a:latin typeface="Arial"/>
                <a:cs typeface="Arial"/>
              </a:rPr>
              <a:t>koriste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neku</a:t>
            </a:r>
            <a:r>
              <a:rPr lang="pl-PL" dirty="0">
                <a:latin typeface="Arial"/>
                <a:cs typeface="Arial"/>
              </a:rPr>
              <a:t> od </a:t>
            </a:r>
            <a:r>
              <a:rPr lang="pl-PL" dirty="0" err="1">
                <a:latin typeface="Arial"/>
                <a:cs typeface="Arial"/>
              </a:rPr>
              <a:t>bežičnih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tehnologija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prijenosa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podataka</a:t>
            </a:r>
            <a:r>
              <a:rPr lang="pl-PL" dirty="0">
                <a:latin typeface="Arial"/>
                <a:cs typeface="Arial"/>
              </a:rPr>
              <a:t>, </a:t>
            </a:r>
            <a:r>
              <a:rPr lang="pl-PL" dirty="0" err="1">
                <a:latin typeface="Arial"/>
                <a:cs typeface="Arial"/>
              </a:rPr>
              <a:t>što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uvjetuje</a:t>
            </a:r>
            <a:r>
              <a:rPr lang="pl-PL" dirty="0">
                <a:latin typeface="Arial"/>
                <a:cs typeface="Arial"/>
              </a:rPr>
              <a:t> to da </a:t>
            </a:r>
            <a:r>
              <a:rPr lang="pl-PL" dirty="0" err="1">
                <a:latin typeface="Arial"/>
                <a:cs typeface="Arial"/>
              </a:rPr>
              <a:t>se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kartica</a:t>
            </a:r>
            <a:r>
              <a:rPr lang="pl-PL" dirty="0">
                <a:latin typeface="Arial"/>
                <a:cs typeface="Arial"/>
              </a:rPr>
              <a:t> mora </a:t>
            </a:r>
            <a:r>
              <a:rPr lang="pl-PL" dirty="0" err="1">
                <a:latin typeface="Arial"/>
                <a:cs typeface="Arial"/>
              </a:rPr>
              <a:t>nalaziti</a:t>
            </a:r>
            <a:r>
              <a:rPr lang="pl-PL" dirty="0">
                <a:latin typeface="Arial"/>
                <a:cs typeface="Arial"/>
              </a:rPr>
              <a:t> u </a:t>
            </a:r>
            <a:r>
              <a:rPr lang="pl-PL" dirty="0" err="1">
                <a:latin typeface="Arial"/>
                <a:cs typeface="Arial"/>
              </a:rPr>
              <a:t>blizini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uređaja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koji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vrši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upis</a:t>
            </a:r>
            <a:r>
              <a:rPr lang="pl-PL" dirty="0">
                <a:latin typeface="Arial"/>
                <a:cs typeface="Arial"/>
              </a:rPr>
              <a:t>/</a:t>
            </a:r>
            <a:r>
              <a:rPr lang="pl-PL" dirty="0" err="1">
                <a:latin typeface="Arial"/>
                <a:cs typeface="Arial"/>
              </a:rPr>
              <a:t>ispis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podataka</a:t>
            </a:r>
            <a:r>
              <a:rPr lang="pl-PL" dirty="0">
                <a:latin typeface="Arial"/>
                <a:cs typeface="Arial"/>
              </a:rPr>
              <a:t>.</a:t>
            </a:r>
            <a:endParaRPr lang="en-US" dirty="0">
              <a:latin typeface="Arial"/>
              <a:cs typeface="Arial"/>
            </a:endParaRPr>
          </a:p>
          <a:p>
            <a:pPr lvl="0"/>
            <a:r>
              <a:rPr lang="pl-PL" dirty="0">
                <a:latin typeface="Arial"/>
                <a:cs typeface="Arial"/>
              </a:rPr>
              <a:t>Super Smart </a:t>
            </a:r>
            <a:r>
              <a:rPr lang="pl-PL" dirty="0" err="1">
                <a:latin typeface="Arial"/>
                <a:cs typeface="Arial"/>
              </a:rPr>
              <a:t>kartice</a:t>
            </a:r>
            <a:r>
              <a:rPr lang="pl-PL" dirty="0">
                <a:latin typeface="Arial"/>
                <a:cs typeface="Arial"/>
              </a:rPr>
              <a:t> - </a:t>
            </a:r>
            <a:r>
              <a:rPr lang="pl-PL" dirty="0" err="1">
                <a:latin typeface="Arial"/>
                <a:cs typeface="Arial"/>
              </a:rPr>
              <a:t>imaju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integriranu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tipkovnicu</a:t>
            </a:r>
            <a:r>
              <a:rPr lang="pl-PL" dirty="0">
                <a:latin typeface="Arial"/>
                <a:cs typeface="Arial"/>
              </a:rPr>
              <a:t> i mali display i </a:t>
            </a:r>
            <a:r>
              <a:rPr lang="pl-PL" dirty="0" err="1">
                <a:latin typeface="Arial"/>
                <a:cs typeface="Arial"/>
              </a:rPr>
              <a:t>prema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tome</a:t>
            </a:r>
            <a:r>
              <a:rPr lang="pl-PL" dirty="0">
                <a:latin typeface="Arial"/>
                <a:cs typeface="Arial"/>
              </a:rPr>
              <a:t> im </a:t>
            </a:r>
            <a:r>
              <a:rPr lang="pl-PL" dirty="0" err="1">
                <a:latin typeface="Arial"/>
                <a:cs typeface="Arial"/>
              </a:rPr>
              <a:t>nije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potreban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neki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uređaj</a:t>
            </a:r>
            <a:r>
              <a:rPr lang="pl-PL" dirty="0">
                <a:latin typeface="Arial"/>
                <a:cs typeface="Arial"/>
              </a:rPr>
              <a:t> za </a:t>
            </a:r>
            <a:r>
              <a:rPr lang="pl-PL" dirty="0" err="1">
                <a:latin typeface="Arial"/>
                <a:cs typeface="Arial"/>
              </a:rPr>
              <a:t>prijenos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podataka</a:t>
            </a:r>
            <a:r>
              <a:rPr lang="pl-PL" dirty="0">
                <a:latin typeface="Arial"/>
                <a:cs typeface="Arial"/>
              </a:rPr>
              <a:t>, </a:t>
            </a:r>
            <a:r>
              <a:rPr lang="pl-PL" dirty="0" err="1">
                <a:latin typeface="Arial"/>
                <a:cs typeface="Arial"/>
              </a:rPr>
              <a:t>vec</a:t>
            </a:r>
            <a:r>
              <a:rPr lang="pl-PL" dirty="0">
                <a:latin typeface="Arial"/>
                <a:cs typeface="Arial"/>
              </a:rPr>
              <a:t>́ </a:t>
            </a:r>
            <a:r>
              <a:rPr lang="pl-PL" dirty="0" err="1">
                <a:latin typeface="Arial"/>
                <a:cs typeface="Arial"/>
              </a:rPr>
              <a:t>se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podaci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mogu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unijeti</a:t>
            </a:r>
            <a:r>
              <a:rPr lang="pl-PL" dirty="0">
                <a:latin typeface="Arial"/>
                <a:cs typeface="Arial"/>
              </a:rPr>
              <a:t> od </a:t>
            </a:r>
            <a:r>
              <a:rPr lang="pl-PL" dirty="0" err="1">
                <a:latin typeface="Arial"/>
                <a:cs typeface="Arial"/>
              </a:rPr>
              <a:t>strane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korisnika</a:t>
            </a:r>
            <a:r>
              <a:rPr lang="pl-PL" dirty="0">
                <a:latin typeface="Arial"/>
                <a:cs typeface="Arial"/>
              </a:rPr>
              <a:t>. </a:t>
            </a:r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2514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dirty="0" smtClean="0"/>
              <a:t>Mehanizmi sigurnosti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>
                <a:latin typeface="Arial"/>
                <a:cs typeface="Arial"/>
              </a:rPr>
              <a:t>Integritet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podataka</a:t>
            </a:r>
            <a:endParaRPr lang="en-US" dirty="0">
              <a:latin typeface="Arial"/>
              <a:cs typeface="Arial"/>
            </a:endParaRPr>
          </a:p>
          <a:p>
            <a:r>
              <a:rPr lang="pl-PL" dirty="0" err="1">
                <a:latin typeface="Arial"/>
                <a:cs typeface="Arial"/>
              </a:rPr>
              <a:t>Povjerljivost</a:t>
            </a:r>
            <a:r>
              <a:rPr lang="pl-PL" dirty="0">
                <a:latin typeface="Arial"/>
                <a:cs typeface="Arial"/>
              </a:rPr>
              <a:t> / </a:t>
            </a:r>
            <a:r>
              <a:rPr lang="pl-PL" dirty="0" err="1">
                <a:latin typeface="Arial"/>
                <a:cs typeface="Arial"/>
              </a:rPr>
              <a:t>Kriptografija</a:t>
            </a:r>
            <a:endParaRPr lang="en-US" dirty="0">
              <a:latin typeface="Arial"/>
              <a:cs typeface="Arial"/>
            </a:endParaRPr>
          </a:p>
          <a:p>
            <a:r>
              <a:rPr lang="pl-PL" dirty="0" err="1">
                <a:latin typeface="Arial"/>
                <a:cs typeface="Arial"/>
              </a:rPr>
              <a:t>Autorizacija</a:t>
            </a:r>
            <a:endParaRPr lang="en-US" dirty="0">
              <a:latin typeface="Arial"/>
              <a:cs typeface="Arial"/>
            </a:endParaRPr>
          </a:p>
          <a:p>
            <a:r>
              <a:rPr lang="pl-PL" dirty="0" err="1">
                <a:latin typeface="Arial"/>
                <a:cs typeface="Arial"/>
              </a:rPr>
              <a:t>Autentičnost</a:t>
            </a:r>
            <a:endParaRPr lang="en-US" dirty="0">
              <a:latin typeface="Arial"/>
              <a:cs typeface="Arial"/>
            </a:endParaRPr>
          </a:p>
          <a:p>
            <a:endParaRPr lang="ta-IN" dirty="0" smtClean="0"/>
          </a:p>
        </p:txBody>
      </p:sp>
    </p:spTree>
    <p:extLst>
      <p:ext uri="{BB962C8B-B14F-4D97-AF65-F5344CB8AC3E}">
        <p14:creationId xmlns:p14="http://schemas.microsoft.com/office/powerpoint/2010/main" val="2683956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dirty="0" smtClean="0"/>
              <a:t>Tokeni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>
                <a:latin typeface="Arial"/>
                <a:cs typeface="Arial"/>
              </a:rPr>
              <a:t>Token</a:t>
            </a:r>
            <a:r>
              <a:rPr lang="pl-PL" dirty="0">
                <a:latin typeface="Arial"/>
                <a:cs typeface="Arial"/>
              </a:rPr>
              <a:t> je </a:t>
            </a:r>
            <a:r>
              <a:rPr lang="pl-PL" dirty="0" err="1">
                <a:latin typeface="Arial"/>
                <a:cs typeface="Arial"/>
              </a:rPr>
              <a:t>uređaj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nalik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džepnom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kalkulatoru</a:t>
            </a:r>
            <a:r>
              <a:rPr lang="pl-PL" dirty="0">
                <a:latin typeface="Arial"/>
                <a:cs typeface="Arial"/>
              </a:rPr>
              <a:t>. </a:t>
            </a:r>
            <a:r>
              <a:rPr lang="pl-PL" dirty="0" err="1">
                <a:latin typeface="Arial"/>
                <a:cs typeface="Arial"/>
              </a:rPr>
              <a:t>Jedan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se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takav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uređaj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ustupa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klijentu</a:t>
            </a:r>
            <a:r>
              <a:rPr lang="pl-PL" dirty="0">
                <a:latin typeface="Arial"/>
                <a:cs typeface="Arial"/>
              </a:rPr>
              <a:t> na </a:t>
            </a:r>
            <a:r>
              <a:rPr lang="pl-PL" dirty="0" err="1">
                <a:latin typeface="Arial"/>
                <a:cs typeface="Arial"/>
              </a:rPr>
              <a:t>privremeno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korištenje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prilikom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registracije</a:t>
            </a:r>
            <a:r>
              <a:rPr lang="pl-PL" dirty="0">
                <a:latin typeface="Arial"/>
                <a:cs typeface="Arial"/>
              </a:rPr>
              <a:t> za </a:t>
            </a:r>
            <a:r>
              <a:rPr lang="pl-PL" dirty="0" err="1">
                <a:latin typeface="Arial"/>
                <a:cs typeface="Arial"/>
              </a:rPr>
              <a:t>neku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uslugu</a:t>
            </a:r>
            <a:r>
              <a:rPr lang="pl-PL" dirty="0">
                <a:latin typeface="Arial"/>
                <a:cs typeface="Arial"/>
              </a:rPr>
              <a:t>.</a:t>
            </a:r>
            <a:endParaRPr lang="en-US" dirty="0">
              <a:latin typeface="Arial"/>
              <a:cs typeface="Arial"/>
            </a:endParaRPr>
          </a:p>
          <a:p>
            <a:endParaRPr lang="en-US" dirty="0"/>
          </a:p>
        </p:txBody>
      </p:sp>
      <p:pic>
        <p:nvPicPr>
          <p:cNvPr id="4" name="Picture 3" descr="Unknow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310" y="3050522"/>
            <a:ext cx="2153666" cy="314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36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40</TotalTime>
  <Words>620</Words>
  <Application>Microsoft Macintosh PowerPoint</Application>
  <PresentationFormat>On-screen Show (4:3)</PresentationFormat>
  <Paragraphs>55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Pixel</vt:lpstr>
      <vt:lpstr>Autentifikacija kod poslovnih aplikacija</vt:lpstr>
      <vt:lpstr>Poslovne aplikacije</vt:lpstr>
      <vt:lpstr>Autentifikacija</vt:lpstr>
      <vt:lpstr>PKI (Public Key Infrastructue). </vt:lpstr>
      <vt:lpstr>SSO (Single Sign On) </vt:lpstr>
      <vt:lpstr>Pametne kartice</vt:lpstr>
      <vt:lpstr>Vrste pametnih kartica</vt:lpstr>
      <vt:lpstr>Mehanizmi sigurnosti podataka</vt:lpstr>
      <vt:lpstr>Tokeni</vt:lpstr>
      <vt:lpstr>Princip rada tokena </vt:lpstr>
      <vt:lpstr>Tipovi tokena</vt:lpstr>
      <vt:lpstr>Autentifikacija i autorizacija pomoću tokena</vt:lpstr>
      <vt:lpstr>Zaključak</vt:lpstr>
      <vt:lpstr>Hvala Vam na pažnji!</vt:lpstr>
    </vt:vector>
  </TitlesOfParts>
  <Company>TIS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Autentifikacija kod poslovnih apolikacija</dc:title>
  <dc:creator>Kristina Vucenik</dc:creator>
  <cp:lastModifiedBy>Kristina Vucenik</cp:lastModifiedBy>
  <cp:revision>6</cp:revision>
  <dcterms:created xsi:type="dcterms:W3CDTF">2017-05-11T21:36:18Z</dcterms:created>
  <dcterms:modified xsi:type="dcterms:W3CDTF">2017-05-11T23:09:25Z</dcterms:modified>
</cp:coreProperties>
</file>