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a-I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a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a-I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a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B99FDCA-0CBE-EE47-8A0F-418398582F2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844E316-CB8D-2547-A8F5-9D3071FB90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publication.com/irph/ijict_spl/ijictv4n15spl_15.pdf" TargetMode="External"/><Relationship Id="rId4" Type="http://schemas.openxmlformats.org/officeDocument/2006/relationships/hyperlink" Target="http://www.pfst.unist.hr/~ivujovic/stare_stranice/pdf_zip_word/ivo.pdf" TargetMode="External"/><Relationship Id="rId5" Type="http://schemas.openxmlformats.org/officeDocument/2006/relationships/hyperlink" Target="https://www.ijsr.net/archive/v5i2/NOV161529.pdf" TargetMode="External"/><Relationship Id="rId6" Type="http://schemas.openxmlformats.org/officeDocument/2006/relationships/hyperlink" Target="https://hr.wikipedia.org/wiki/Nanotehnologija" TargetMode="External"/><Relationship Id="rId7" Type="http://schemas.openxmlformats.org/officeDocument/2006/relationships/hyperlink" Target="http://www.npr.org/sections/alltechconsidered/2015/11/23/457129179/the-future-of-nanotechnology-and-computers-so-small-you-can-swallow-them" TargetMode="External"/><Relationship Id="rId8" Type="http://schemas.openxmlformats.org/officeDocument/2006/relationships/hyperlink" Target="https://www.fer.unizg.hr/predmet/uu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zonano.com/article.aspx?ArticleID=32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928368"/>
            <a:ext cx="7542212" cy="1013012"/>
          </a:xfrm>
        </p:spPr>
        <p:txBody>
          <a:bodyPr/>
          <a:lstStyle/>
          <a:p>
            <a:r>
              <a:rPr lang="ta-IN" dirty="0" smtClean="0"/>
              <a:t>Nanoznanost u računarstvu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746377"/>
            <a:ext cx="7542212" cy="1030942"/>
          </a:xfrm>
        </p:spPr>
        <p:txBody>
          <a:bodyPr/>
          <a:lstStyle/>
          <a:p>
            <a:r>
              <a:rPr lang="hr-HR" i="1" dirty="0">
                <a:effectLst/>
              </a:rPr>
              <a:t>Kristina Vučenik, Matej Vukosav</a:t>
            </a:r>
            <a:endParaRPr lang="en-US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8" b="-9508"/>
          <a:stretch>
            <a:fillRect/>
          </a:stretch>
        </p:blipFill>
        <p:spPr>
          <a:xfrm>
            <a:off x="310733" y="1202268"/>
            <a:ext cx="8479951" cy="4421707"/>
          </a:xfrm>
        </p:spPr>
      </p:pic>
    </p:spTree>
    <p:extLst>
      <p:ext uri="{BB962C8B-B14F-4D97-AF65-F5344CB8AC3E}">
        <p14:creationId xmlns:p14="http://schemas.microsoft.com/office/powerpoint/2010/main" val="418070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12-12 at 12.33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4" r="-8324"/>
          <a:stretch>
            <a:fillRect/>
          </a:stretch>
        </p:blipFill>
        <p:spPr>
          <a:xfrm>
            <a:off x="401455" y="469308"/>
            <a:ext cx="8476601" cy="5729160"/>
          </a:xfrm>
        </p:spPr>
      </p:pic>
    </p:spTree>
    <p:extLst>
      <p:ext uri="{BB962C8B-B14F-4D97-AF65-F5344CB8AC3E}">
        <p14:creationId xmlns:p14="http://schemas.microsoft.com/office/powerpoint/2010/main" val="332128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Kvantna računala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330998"/>
          </a:xfrm>
        </p:spPr>
        <p:txBody>
          <a:bodyPr>
            <a:noAutofit/>
          </a:bodyPr>
          <a:lstStyle/>
          <a:p>
            <a:r>
              <a:rPr lang="hr-HR" sz="2200" dirty="0">
                <a:effectLst/>
                <a:latin typeface="Arial"/>
                <a:cs typeface="Arial"/>
              </a:rPr>
              <a:t>Novi koncepti temeljeni su na iskorištavanju kvantno-mehaničkih učinaka za postizanje manjih, bržih ili na bilo koji drugi način boljih komponenata. 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r>
              <a:rPr lang="hr-HR" sz="2200" dirty="0" smtClean="0">
                <a:effectLst/>
                <a:latin typeface="Arial"/>
                <a:cs typeface="Arial"/>
              </a:rPr>
              <a:t>Kvantno </a:t>
            </a:r>
            <a:r>
              <a:rPr lang="hr-HR" sz="2200" dirty="0">
                <a:effectLst/>
                <a:latin typeface="Arial"/>
                <a:cs typeface="Arial"/>
              </a:rPr>
              <a:t>računanje i kvantna arhitektura računala slična je klasičnoj arhitekturi, samo neka gledišta računanja su jedinstveni za kvantno područje. Kvantna arhitektura sastoji se od tri glavna dijela: kvantne aritmetičko-logičke jedinice ( engl. </a:t>
            </a:r>
            <a:r>
              <a:rPr lang="hr-HR" sz="2200" i="1" dirty="0">
                <a:effectLst/>
                <a:latin typeface="Arial"/>
                <a:cs typeface="Arial"/>
              </a:rPr>
              <a:t>quantum arithmetic logic unit – ALU </a:t>
            </a:r>
            <a:r>
              <a:rPr lang="hr-HR" sz="2200" dirty="0">
                <a:effectLst/>
                <a:latin typeface="Arial"/>
                <a:cs typeface="Arial"/>
              </a:rPr>
              <a:t>), kvantne memorije i dinamičkog upravljačkog programa (engl. </a:t>
            </a:r>
            <a:r>
              <a:rPr lang="hr-HR" sz="2200" i="1" dirty="0">
                <a:effectLst/>
                <a:latin typeface="Arial"/>
                <a:cs typeface="Arial"/>
              </a:rPr>
              <a:t>dynamic scheduler</a:t>
            </a:r>
            <a:r>
              <a:rPr lang="hr-HR" sz="2200" dirty="0">
                <a:effectLst/>
                <a:latin typeface="Arial"/>
                <a:cs typeface="Arial"/>
              </a:rPr>
              <a:t> ).</a:t>
            </a:r>
            <a:endParaRPr lang="en-US" sz="2200" dirty="0">
              <a:effectLst/>
              <a:latin typeface="Arial"/>
              <a:cs typeface="Arial"/>
            </a:endParaRPr>
          </a:p>
          <a:p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01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0"/>
            <a:ext cx="7581901" cy="1653988"/>
          </a:xfrm>
        </p:spPr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Kvantni bitovi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9042"/>
            <a:ext cx="7581901" cy="3953436"/>
          </a:xfrm>
        </p:spPr>
        <p:txBody>
          <a:bodyPr>
            <a:noAutofit/>
          </a:bodyPr>
          <a:lstStyle/>
          <a:p>
            <a:r>
              <a:rPr lang="hr-HR" sz="2200" dirty="0">
                <a:effectLst/>
                <a:latin typeface="Arial"/>
                <a:cs typeface="Arial"/>
              </a:rPr>
              <a:t>Osnovna građevna jedinica kvantnog računala </a:t>
            </a:r>
            <a:r>
              <a:rPr lang="hr-HR" sz="2200" dirty="0" smtClean="0">
                <a:effectLst/>
                <a:latin typeface="Arial"/>
                <a:cs typeface="Arial"/>
              </a:rPr>
              <a:t>( </a:t>
            </a:r>
            <a:r>
              <a:rPr lang="hr-HR" sz="2200" dirty="0">
                <a:effectLst/>
                <a:latin typeface="Arial"/>
                <a:cs typeface="Arial"/>
              </a:rPr>
              <a:t>engl. </a:t>
            </a:r>
            <a:r>
              <a:rPr lang="hr-HR" sz="2200" i="1" dirty="0">
                <a:effectLst/>
                <a:latin typeface="Arial"/>
                <a:cs typeface="Arial"/>
              </a:rPr>
              <a:t>qubit</a:t>
            </a:r>
            <a:r>
              <a:rPr lang="hr-HR" sz="2200" dirty="0">
                <a:effectLst/>
                <a:latin typeface="Arial"/>
                <a:cs typeface="Arial"/>
              </a:rPr>
              <a:t> ). 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r>
              <a:rPr lang="hr-HR" sz="2200" dirty="0" smtClean="0">
                <a:effectLst/>
                <a:latin typeface="Arial"/>
                <a:cs typeface="Arial"/>
              </a:rPr>
              <a:t>Kvantni </a:t>
            </a:r>
            <a:r>
              <a:rPr lang="hr-HR" sz="2200" dirty="0">
                <a:effectLst/>
                <a:latin typeface="Arial"/>
                <a:cs typeface="Arial"/>
              </a:rPr>
              <a:t>bit možemo ostvariti pomoću jednog atoma, gdje je atom s elektronom u najnižem energetskom stanju “0” kvantni bit, a atom s elektronom u povišenom energetskom stanju (pobuđeno stanje) znači “1” kvantni bit. 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r>
              <a:rPr lang="hr-HR" sz="2200" dirty="0" smtClean="0">
                <a:effectLst/>
                <a:latin typeface="Arial"/>
                <a:cs typeface="Arial"/>
              </a:rPr>
              <a:t>Stanje </a:t>
            </a:r>
            <a:r>
              <a:rPr lang="hr-HR" sz="2200" dirty="0">
                <a:effectLst/>
                <a:latin typeface="Arial"/>
                <a:cs typeface="Arial"/>
              </a:rPr>
              <a:t>sustava </a:t>
            </a:r>
            <a:r>
              <a:rPr lang="hr-HR" sz="2200" dirty="0" smtClean="0">
                <a:effectLst/>
                <a:latin typeface="Arial"/>
                <a:cs typeface="Arial"/>
              </a:rPr>
              <a:t>m</a:t>
            </a:r>
            <a:r>
              <a:rPr lang="ta-IN" sz="2200" dirty="0" smtClean="0">
                <a:effectLst/>
                <a:latin typeface="Arial"/>
                <a:cs typeface="Arial"/>
              </a:rPr>
              <a:t>o</a:t>
            </a:r>
            <a:r>
              <a:rPr lang="hr-HR" sz="2200" dirty="0" smtClean="0">
                <a:effectLst/>
                <a:latin typeface="Arial"/>
                <a:cs typeface="Arial"/>
              </a:rPr>
              <a:t>guće </a:t>
            </a:r>
            <a:r>
              <a:rPr lang="hr-HR" sz="2200" dirty="0">
                <a:effectLst/>
                <a:latin typeface="Arial"/>
                <a:cs typeface="Arial"/>
              </a:rPr>
              <a:t>je </a:t>
            </a:r>
            <a:r>
              <a:rPr lang="hr-HR" sz="2200" dirty="0" smtClean="0">
                <a:effectLst/>
                <a:latin typeface="Arial"/>
                <a:cs typeface="Arial"/>
              </a:rPr>
              <a:t>pro</a:t>
            </a:r>
            <a:r>
              <a:rPr lang="ta-IN" sz="2200" dirty="0" smtClean="0">
                <a:effectLst/>
                <a:latin typeface="Arial"/>
                <a:cs typeface="Arial"/>
              </a:rPr>
              <a:t>m</a:t>
            </a:r>
            <a:r>
              <a:rPr lang="hr-HR" sz="2200" dirty="0" smtClean="0">
                <a:effectLst/>
                <a:latin typeface="Arial"/>
                <a:cs typeface="Arial"/>
              </a:rPr>
              <a:t>ijeniti </a:t>
            </a:r>
            <a:r>
              <a:rPr lang="hr-HR" sz="2200" dirty="0">
                <a:effectLst/>
                <a:latin typeface="Arial"/>
                <a:cs typeface="Arial"/>
              </a:rPr>
              <a:t>pobuđenjem. Na primjer, osvjetljujući vodikov atom fotonima određene valne duljine, moguće je pobuditi ga iz osnovnog stanja u jedno od njegovih karakterističnih pobuđenih stanja. Kvantni bit možemo ostvariti i pomoću spina nuklearne jezgre atoma. </a:t>
            </a:r>
            <a:endParaRPr lang="en-US" sz="2200" dirty="0">
              <a:effectLst/>
              <a:latin typeface="Arial"/>
              <a:cs typeface="Arial"/>
            </a:endParaRPr>
          </a:p>
          <a:p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01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Kvantno računanje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194934"/>
          </a:xfrm>
        </p:spPr>
        <p:txBody>
          <a:bodyPr>
            <a:normAutofit fontScale="92500" lnSpcReduction="10000"/>
          </a:bodyPr>
          <a:lstStyle/>
          <a:p>
            <a:r>
              <a:rPr lang="ta-IN" dirty="0">
                <a:effectLst/>
                <a:latin typeface="Arial"/>
                <a:cs typeface="Arial"/>
              </a:rPr>
              <a:t>R</a:t>
            </a:r>
            <a:r>
              <a:rPr lang="hr-HR" dirty="0" smtClean="0">
                <a:effectLst/>
                <a:latin typeface="Arial"/>
                <a:cs typeface="Arial"/>
              </a:rPr>
              <a:t>ačunanje </a:t>
            </a:r>
            <a:r>
              <a:rPr lang="hr-HR" dirty="0">
                <a:effectLst/>
                <a:latin typeface="Arial"/>
                <a:cs typeface="Arial"/>
              </a:rPr>
              <a:t>uz uporabu sustava čije je ponašanje bitno određeno zakonima kvantne </a:t>
            </a:r>
            <a:r>
              <a:rPr lang="hr-HR" dirty="0" smtClean="0">
                <a:effectLst/>
                <a:latin typeface="Arial"/>
                <a:cs typeface="Arial"/>
              </a:rPr>
              <a:t>teorije. </a:t>
            </a:r>
            <a:r>
              <a:rPr lang="hr-HR" dirty="0">
                <a:effectLst/>
                <a:latin typeface="Arial"/>
                <a:cs typeface="Arial"/>
              </a:rPr>
              <a:t>Kvantno računanje temelji se na načelu superpozicije stanja. U klasičnoj fizici bit može postojati u samo jednom od dva stanja: stanju logičke nule (“0”) ili stanju logičke jedinice (“1”), dok kvantni bit može postojati u oba stanja istovremeno. To omogućuje puno brži rad samog računala. 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hr-HR" dirty="0" smtClean="0">
                <a:effectLst/>
                <a:latin typeface="Arial"/>
                <a:cs typeface="Arial"/>
              </a:rPr>
              <a:t>Naprimjer</a:t>
            </a:r>
            <a:r>
              <a:rPr lang="hr-HR" dirty="0">
                <a:effectLst/>
                <a:latin typeface="Arial"/>
                <a:cs typeface="Arial"/>
              </a:rPr>
              <a:t>, vrijeme računanja faktorizacije za kvantno računalo raste samo razmjerno s brojem znamenaka, dok za klasično računalo raste eksponencijalno s brojem znamenaka.</a:t>
            </a:r>
            <a:endParaRPr lang="en-US" dirty="0">
              <a:effectLst/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9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165" y="243641"/>
            <a:ext cx="9268581" cy="1653988"/>
          </a:xfrm>
        </p:spPr>
        <p:txBody>
          <a:bodyPr/>
          <a:lstStyle/>
          <a:p>
            <a:r>
              <a:rPr lang="ta-IN" sz="4500" dirty="0" smtClean="0">
                <a:latin typeface="Arial"/>
                <a:cs typeface="Arial"/>
              </a:rPr>
              <a:t>Budućnost nanotehnologije u računatsvu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161905"/>
            <a:ext cx="7581901" cy="4293573"/>
          </a:xfrm>
        </p:spPr>
        <p:txBody>
          <a:bodyPr>
            <a:normAutofit fontScale="92500" lnSpcReduction="20000"/>
          </a:bodyPr>
          <a:lstStyle/>
          <a:p>
            <a:r>
              <a:rPr lang="hr-HR" dirty="0">
                <a:effectLst/>
                <a:latin typeface="Arial"/>
                <a:cs typeface="Arial"/>
              </a:rPr>
              <a:t>Istraživači su već kreirali nanometarske tranzistore, diode, releje, logička vrata, spojne vodove - od organskih molekula, ugljikovih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 </a:t>
            </a:r>
            <a:r>
              <a:rPr lang="hr-HR" dirty="0">
                <a:effectLst/>
                <a:latin typeface="Arial"/>
                <a:cs typeface="Arial"/>
              </a:rPr>
              <a:t>i poluvodičkih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</a:t>
            </a:r>
            <a:r>
              <a:rPr lang="hr-HR" dirty="0" smtClean="0">
                <a:effectLst/>
                <a:latin typeface="Arial"/>
                <a:cs typeface="Arial"/>
              </a:rPr>
              <a:t>.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hr-HR" dirty="0" smtClean="0">
                <a:effectLst/>
                <a:latin typeface="Arial"/>
                <a:cs typeface="Arial"/>
              </a:rPr>
              <a:t>Već </a:t>
            </a:r>
            <a:r>
              <a:rPr lang="hr-HR" dirty="0">
                <a:effectLst/>
                <a:latin typeface="Arial"/>
                <a:cs typeface="Arial"/>
              </a:rPr>
              <a:t>su proizvedeni prvi </a:t>
            </a:r>
            <a:r>
              <a:rPr lang="hr-HR" dirty="0" smtClean="0">
                <a:effectLst/>
                <a:latin typeface="Arial"/>
                <a:cs typeface="Arial"/>
              </a:rPr>
              <a:t>svjetleći </a:t>
            </a:r>
            <a:r>
              <a:rPr lang="hr-HR" dirty="0">
                <a:effectLst/>
                <a:latin typeface="Arial"/>
                <a:cs typeface="Arial"/>
              </a:rPr>
              <a:t>uređaji i displeji. 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hr-HR" dirty="0" smtClean="0">
                <a:effectLst/>
                <a:latin typeface="Arial"/>
                <a:cs typeface="Arial"/>
              </a:rPr>
              <a:t>S </a:t>
            </a:r>
            <a:r>
              <a:rPr lang="hr-HR" dirty="0">
                <a:effectLst/>
                <a:latin typeface="Arial"/>
                <a:cs typeface="Arial"/>
              </a:rPr>
              <a:t>obzirom na svojstva,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 </a:t>
            </a:r>
            <a:r>
              <a:rPr lang="hr-HR" dirty="0">
                <a:effectLst/>
                <a:latin typeface="Arial"/>
                <a:cs typeface="Arial"/>
              </a:rPr>
              <a:t>će biti korištene za vođenje velikih struja i kao vodiči </a:t>
            </a:r>
            <a:r>
              <a:rPr lang="hr-HR" dirty="0" smtClean="0">
                <a:effectLst/>
                <a:latin typeface="Arial"/>
                <a:cs typeface="Arial"/>
              </a:rPr>
              <a:t>topline.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ta-IN" dirty="0">
                <a:effectLst/>
                <a:latin typeface="Arial"/>
                <a:cs typeface="Arial"/>
              </a:rPr>
              <a:t>M</a:t>
            </a:r>
            <a:r>
              <a:rPr lang="hr-HR" dirty="0" smtClean="0">
                <a:effectLst/>
                <a:latin typeface="Arial"/>
                <a:cs typeface="Arial"/>
              </a:rPr>
              <a:t>oguća </a:t>
            </a:r>
            <a:r>
              <a:rPr lang="hr-HR" dirty="0">
                <a:effectLst/>
                <a:latin typeface="Arial"/>
                <a:cs typeface="Arial"/>
              </a:rPr>
              <a:t>primjena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 </a:t>
            </a:r>
            <a:r>
              <a:rPr lang="hr-HR" dirty="0">
                <a:effectLst/>
                <a:latin typeface="Arial"/>
                <a:cs typeface="Arial"/>
              </a:rPr>
              <a:t>kod armatura za kompozitne materijale velike čvrstoće i žilavosti, za posebne filtere svjetla, kao katalizatora, kod plastičnih solarnih ćelija, kod laserskih pisača s većom gustoćom točkica.</a:t>
            </a:r>
            <a:endParaRPr lang="en-US" dirty="0">
              <a:effectLst/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0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163654"/>
            <a:ext cx="7581901" cy="1653988"/>
          </a:xfrm>
        </p:spPr>
        <p:txBody>
          <a:bodyPr/>
          <a:lstStyle/>
          <a:p>
            <a:r>
              <a:rPr lang="ta-IN" sz="5700" dirty="0" smtClean="0">
                <a:latin typeface="Arial"/>
                <a:cs typeface="Arial"/>
              </a:rPr>
              <a:t>Hvala Vam na pažnji</a:t>
            </a:r>
            <a:endParaRPr lang="en-US" sz="57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4958774"/>
            <a:ext cx="7581901" cy="87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1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z="5700" dirty="0" smtClean="0">
                <a:latin typeface="Arial"/>
                <a:cs typeface="Arial"/>
              </a:rPr>
              <a:t>Literatura</a:t>
            </a:r>
            <a:endParaRPr lang="en-US" sz="57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Arial"/>
              <a:buChar char="•"/>
            </a:pPr>
            <a:r>
              <a:rPr lang="hr-HR" u="sng" dirty="0" smtClean="0">
                <a:effectLst/>
                <a:hlinkClick r:id="rId2"/>
              </a:rPr>
              <a:t>http</a:t>
            </a:r>
            <a:r>
              <a:rPr lang="hr-HR" u="sng" dirty="0">
                <a:effectLst/>
                <a:hlinkClick r:id="rId2"/>
              </a:rPr>
              <a:t>://www.azonano.com/article.aspx?ArticleID=3251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3"/>
              </a:rPr>
              <a:t>http://www.ripublication.com/irph/ijict_spl/ijictv4n15spl_15.pdf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4"/>
              </a:rPr>
              <a:t>http://www.pfst.unist.hr/~ivujovic/stare_stranice/pdf_zip_word/ivo.pdf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5"/>
              </a:rPr>
              <a:t>https://www.ijsr.net/archive/v5i2/NOV161529.pdf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6"/>
              </a:rPr>
              <a:t>https://hr.wikipedia.org/wiki/Nanotehnologija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7"/>
              </a:rPr>
              <a:t>http://www.npr.org/sections/alltechconsidered/2015/11/23/457129179/the-future-of-nanotechnology-and-computers-so-small-you-can-swallow-them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pPr lvl="0"/>
            <a:r>
              <a:rPr lang="hr-HR" u="sng" dirty="0">
                <a:effectLst/>
                <a:hlinkClick r:id="rId8"/>
              </a:rPr>
              <a:t>https://www.fer.unizg.hr/predmet/uun</a:t>
            </a:r>
            <a:r>
              <a:rPr lang="hr-HR" dirty="0">
                <a:effectLst/>
              </a:rPr>
              <a:t>, prosinac 2016.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2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Uvod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>
                <a:effectLst/>
                <a:latin typeface="Arial"/>
                <a:cs typeface="Arial"/>
              </a:rPr>
              <a:t>Z</a:t>
            </a:r>
            <a:r>
              <a:rPr lang="hr-HR" dirty="0" smtClean="0">
                <a:effectLst/>
                <a:latin typeface="Arial"/>
                <a:cs typeface="Arial"/>
              </a:rPr>
              <a:t>nanost </a:t>
            </a:r>
            <a:r>
              <a:rPr lang="hr-HR" dirty="0">
                <a:effectLst/>
                <a:latin typeface="Arial"/>
                <a:cs typeface="Arial"/>
              </a:rPr>
              <a:t>koja se bavi istraživanjem nanostruktura, materijala čija je barem jedna dimenzija veličine od 1 do 100 </a:t>
            </a:r>
            <a:r>
              <a:rPr lang="hr-HR" dirty="0" smtClean="0">
                <a:effectLst/>
                <a:latin typeface="Arial"/>
                <a:cs typeface="Arial"/>
              </a:rPr>
              <a:t>nm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hr-HR" dirty="0" smtClean="0">
                <a:effectLst/>
                <a:latin typeface="Arial"/>
                <a:cs typeface="Arial"/>
              </a:rPr>
              <a:t>U </a:t>
            </a:r>
            <a:r>
              <a:rPr lang="hr-HR" dirty="0">
                <a:effectLst/>
                <a:latin typeface="Arial"/>
                <a:cs typeface="Arial"/>
              </a:rPr>
              <a:t>računarstvu je to rezultiralo iznimnim smanjivanjem računalnih sklopova, a samim time i računala. </a:t>
            </a:r>
            <a:endParaRPr lang="en-US" dirty="0"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0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200" dirty="0">
                <a:effectLst/>
                <a:latin typeface="Arial"/>
                <a:cs typeface="Arial"/>
              </a:rPr>
              <a:t>Inovacije u računarstvu</a:t>
            </a:r>
            <a:r>
              <a:rPr lang="en-US" sz="5200" dirty="0">
                <a:effectLst/>
                <a:latin typeface="Arial"/>
                <a:cs typeface="Arial"/>
              </a:rPr>
              <a:t> </a:t>
            </a:r>
            <a:endParaRPr lang="en-US" sz="5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436826"/>
          </a:xfrm>
        </p:spPr>
        <p:txBody>
          <a:bodyPr>
            <a:normAutofit fontScale="92500" lnSpcReduction="20000"/>
          </a:bodyPr>
          <a:lstStyle/>
          <a:p>
            <a:r>
              <a:rPr lang="ta-IN" sz="2600" dirty="0" smtClean="0">
                <a:effectLst/>
                <a:latin typeface="Arial"/>
                <a:cs typeface="Arial"/>
              </a:rPr>
              <a:t>Unaprijeđenje raznih komponenti: </a:t>
            </a:r>
            <a:r>
              <a:rPr lang="hr-HR" sz="2600" dirty="0" smtClean="0">
                <a:effectLst/>
                <a:latin typeface="Arial"/>
                <a:cs typeface="Arial"/>
              </a:rPr>
              <a:t>manj</a:t>
            </a:r>
            <a:r>
              <a:rPr lang="ta-IN" sz="2600" dirty="0" smtClean="0">
                <a:effectLst/>
                <a:latin typeface="Arial"/>
                <a:cs typeface="Arial"/>
              </a:rPr>
              <a:t>e</a:t>
            </a:r>
            <a:r>
              <a:rPr lang="hr-HR" sz="2600" dirty="0" smtClean="0">
                <a:effectLst/>
                <a:latin typeface="Arial"/>
                <a:cs typeface="Arial"/>
              </a:rPr>
              <a:t>, </a:t>
            </a:r>
            <a:r>
              <a:rPr lang="hr-HR" sz="2600" dirty="0">
                <a:effectLst/>
                <a:latin typeface="Arial"/>
                <a:cs typeface="Arial"/>
              </a:rPr>
              <a:t>po performansama </a:t>
            </a:r>
            <a:r>
              <a:rPr lang="hr-HR" sz="2600" dirty="0" smtClean="0">
                <a:effectLst/>
                <a:latin typeface="Arial"/>
                <a:cs typeface="Arial"/>
              </a:rPr>
              <a:t>bol</a:t>
            </a:r>
            <a:r>
              <a:rPr lang="ta-IN" sz="2600" dirty="0" smtClean="0">
                <a:effectLst/>
                <a:latin typeface="Arial"/>
                <a:cs typeface="Arial"/>
              </a:rPr>
              <a:t>je</a:t>
            </a:r>
            <a:r>
              <a:rPr lang="hr-HR" sz="2600" dirty="0" smtClean="0">
                <a:effectLst/>
                <a:latin typeface="Arial"/>
                <a:cs typeface="Arial"/>
              </a:rPr>
              <a:t>, </a:t>
            </a:r>
            <a:r>
              <a:rPr lang="hr-HR" sz="2600" dirty="0">
                <a:effectLst/>
                <a:latin typeface="Arial"/>
                <a:cs typeface="Arial"/>
              </a:rPr>
              <a:t>ali nerijetko i </a:t>
            </a:r>
            <a:r>
              <a:rPr lang="hr-HR" sz="2600" dirty="0" smtClean="0">
                <a:effectLst/>
                <a:latin typeface="Arial"/>
                <a:cs typeface="Arial"/>
              </a:rPr>
              <a:t>skuplj</a:t>
            </a:r>
            <a:r>
              <a:rPr lang="ta-IN" sz="2600" dirty="0" smtClean="0">
                <a:effectLst/>
                <a:latin typeface="Arial"/>
                <a:cs typeface="Arial"/>
              </a:rPr>
              <a:t>e.</a:t>
            </a:r>
          </a:p>
          <a:p>
            <a:r>
              <a:rPr lang="hr-HR" sz="2600" dirty="0" smtClean="0">
                <a:effectLst/>
                <a:latin typeface="Arial"/>
                <a:cs typeface="Arial"/>
              </a:rPr>
              <a:t>Nanotranzistori </a:t>
            </a:r>
            <a:r>
              <a:rPr lang="hr-HR" sz="2600" dirty="0">
                <a:effectLst/>
                <a:latin typeface="Arial"/>
                <a:cs typeface="Arial"/>
              </a:rPr>
              <a:t>su brži, snažniji i energetski učinkovitiji. To će uskoro značiti da će se memorija cijelog računala moći spremiti na jedan mali čip. </a:t>
            </a:r>
            <a:endParaRPr lang="en-US" sz="2600" dirty="0">
              <a:effectLst/>
              <a:latin typeface="Arial"/>
              <a:cs typeface="Arial"/>
            </a:endParaRPr>
          </a:p>
          <a:p>
            <a:r>
              <a:rPr lang="hr-HR" sz="2600" dirty="0">
                <a:effectLst/>
                <a:latin typeface="Arial"/>
                <a:cs typeface="Arial"/>
              </a:rPr>
              <a:t>Magnetska memorija s nasumičnim pristupom (MRAM – </a:t>
            </a:r>
            <a:r>
              <a:rPr lang="hr-HR" sz="2600" i="1" dirty="0" smtClean="0">
                <a:effectLst/>
                <a:latin typeface="Arial"/>
                <a:cs typeface="Arial"/>
              </a:rPr>
              <a:t>magnet</a:t>
            </a:r>
            <a:r>
              <a:rPr lang="ta-IN" sz="2600" i="1" dirty="0" smtClean="0">
                <a:effectLst/>
                <a:latin typeface="Arial"/>
                <a:cs typeface="Arial"/>
              </a:rPr>
              <a:t>i</a:t>
            </a:r>
            <a:r>
              <a:rPr lang="ta-IN" sz="2600" i="1" dirty="0">
                <a:effectLst/>
                <a:latin typeface="Arial"/>
                <a:cs typeface="Arial"/>
              </a:rPr>
              <a:t>c</a:t>
            </a:r>
            <a:r>
              <a:rPr lang="hr-HR" sz="2600" i="1" dirty="0" smtClean="0">
                <a:effectLst/>
                <a:latin typeface="Arial"/>
                <a:cs typeface="Arial"/>
              </a:rPr>
              <a:t> </a:t>
            </a:r>
            <a:r>
              <a:rPr lang="hr-HR" sz="2600" i="1" dirty="0">
                <a:effectLst/>
                <a:latin typeface="Arial"/>
                <a:cs typeface="Arial"/>
              </a:rPr>
              <a:t>random access memory</a:t>
            </a:r>
            <a:r>
              <a:rPr lang="hr-HR" sz="2600" dirty="0">
                <a:effectLst/>
                <a:latin typeface="Arial"/>
                <a:cs typeface="Arial"/>
              </a:rPr>
              <a:t> ) izrađena je pomoću nano magnetskih tunela koji mogu brzo i efikasno spremati čak i šifrirane podatke tijekom namjernog ili slučajnog </a:t>
            </a:r>
            <a:r>
              <a:rPr lang="hr-HR" sz="2600" dirty="0" smtClean="0">
                <a:effectLst/>
                <a:latin typeface="Arial"/>
                <a:cs typeface="Arial"/>
              </a:rPr>
              <a:t>ga</a:t>
            </a:r>
            <a:r>
              <a:rPr lang="ta-IN" sz="2600" dirty="0" smtClean="0">
                <a:effectLst/>
                <a:latin typeface="Arial"/>
                <a:cs typeface="Arial"/>
              </a:rPr>
              <a:t>š</a:t>
            </a:r>
            <a:r>
              <a:rPr lang="hr-HR" sz="2600" dirty="0" smtClean="0">
                <a:effectLst/>
                <a:latin typeface="Arial"/>
                <a:cs typeface="Arial"/>
              </a:rPr>
              <a:t>enja </a:t>
            </a:r>
            <a:r>
              <a:rPr lang="hr-HR" sz="2600" dirty="0">
                <a:effectLst/>
                <a:latin typeface="Arial"/>
                <a:cs typeface="Arial"/>
              </a:rPr>
              <a:t>računala.</a:t>
            </a:r>
            <a:endParaRPr lang="en-US" sz="2600" dirty="0">
              <a:effectLst/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200" dirty="0">
                <a:effectLst/>
                <a:latin typeface="Arial"/>
                <a:cs typeface="Arial"/>
              </a:rPr>
              <a:t>Inovacije u računarstvu</a:t>
            </a:r>
            <a:r>
              <a:rPr lang="en-US" sz="5200" dirty="0">
                <a:effectLst/>
                <a:latin typeface="Arial"/>
                <a:cs typeface="Arial"/>
              </a:rPr>
              <a:t> </a:t>
            </a:r>
            <a:endParaRPr lang="en-US" sz="5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451944"/>
          </a:xfrm>
        </p:spPr>
        <p:txBody>
          <a:bodyPr>
            <a:normAutofit lnSpcReduction="10000"/>
          </a:bodyPr>
          <a:lstStyle/>
          <a:p>
            <a:r>
              <a:rPr lang="hr-HR" dirty="0">
                <a:effectLst/>
                <a:latin typeface="Arial"/>
                <a:cs typeface="Arial"/>
              </a:rPr>
              <a:t>Ekrani mnogih televizora, laptopa, mobitela, digitalnih kamera i drugih uređaja sadrže folije od polimernih struktura nano veličina poznatih kao organske svjetlosne diode (OLED - </a:t>
            </a:r>
            <a:r>
              <a:rPr lang="hr-HR" i="1" dirty="0">
                <a:effectLst/>
                <a:latin typeface="Arial"/>
                <a:cs typeface="Arial"/>
              </a:rPr>
              <a:t>organic light-emitting diodes</a:t>
            </a:r>
            <a:r>
              <a:rPr lang="hr-HR" dirty="0">
                <a:effectLst/>
                <a:latin typeface="Arial"/>
                <a:cs typeface="Arial"/>
              </a:rPr>
              <a:t> ). Takvi ekrani nude </a:t>
            </a:r>
            <a:r>
              <a:rPr lang="hr-HR" dirty="0" smtClean="0">
                <a:effectLst/>
                <a:latin typeface="Arial"/>
                <a:cs typeface="Arial"/>
              </a:rPr>
              <a:t>svjetlije </a:t>
            </a:r>
            <a:r>
              <a:rPr lang="hr-HR" dirty="0">
                <a:effectLst/>
                <a:latin typeface="Arial"/>
                <a:cs typeface="Arial"/>
              </a:rPr>
              <a:t>i jasnije slike iz bilo kojeg kuta gledanja, lakši su, imaju bolju gustoću slike, troše manje energije i dulje traju.</a:t>
            </a:r>
            <a:endParaRPr lang="en-US" dirty="0">
              <a:effectLst/>
              <a:latin typeface="Arial"/>
              <a:cs typeface="Arial"/>
            </a:endParaRPr>
          </a:p>
          <a:p>
            <a:r>
              <a:rPr lang="hr-HR" dirty="0">
                <a:effectLst/>
                <a:latin typeface="Arial"/>
                <a:cs typeface="Arial"/>
              </a:rPr>
              <a:t>Još neki od primjera su: </a:t>
            </a:r>
            <a:r>
              <a:rPr lang="hr-HR" i="1" dirty="0">
                <a:effectLst/>
                <a:latin typeface="Arial"/>
                <a:cs typeface="Arial"/>
              </a:rPr>
              <a:t>flash</a:t>
            </a:r>
            <a:r>
              <a:rPr lang="hr-HR" dirty="0">
                <a:effectLst/>
                <a:latin typeface="Arial"/>
                <a:cs typeface="Arial"/>
              </a:rPr>
              <a:t> memorija čipova za iPod nano, antibakterijske presvlake za miševe i tipkovnice te mobitele, pametne kartice...</a:t>
            </a:r>
            <a:endParaRPr lang="en-US" dirty="0">
              <a:effectLst/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4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225024"/>
            <a:ext cx="7581901" cy="1653988"/>
          </a:xfrm>
        </p:spPr>
        <p:txBody>
          <a:bodyPr/>
          <a:lstStyle/>
          <a:p>
            <a:r>
              <a:rPr lang="hr-HR" dirty="0">
                <a:effectLst/>
                <a:latin typeface="Arial"/>
                <a:cs typeface="Arial"/>
              </a:rPr>
              <a:t>Mooreov zakon</a:t>
            </a:r>
            <a:r>
              <a:rPr lang="en-US" dirty="0">
                <a:effectLst/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391537"/>
            <a:ext cx="7581901" cy="5003467"/>
          </a:xfrm>
        </p:spPr>
        <p:txBody>
          <a:bodyPr>
            <a:noAutofit/>
          </a:bodyPr>
          <a:lstStyle/>
          <a:p>
            <a:r>
              <a:rPr lang="ta-IN" sz="2200" dirty="0" smtClean="0">
                <a:effectLst/>
                <a:latin typeface="Arial"/>
                <a:cs typeface="Arial"/>
              </a:rPr>
              <a:t>O</a:t>
            </a:r>
            <a:r>
              <a:rPr lang="hr-HR" sz="2200" dirty="0" smtClean="0">
                <a:effectLst/>
                <a:latin typeface="Arial"/>
                <a:cs typeface="Arial"/>
              </a:rPr>
              <a:t>pisuje povećavanje broja tranzistora na čipu t</a:t>
            </a:r>
            <a:r>
              <a:rPr lang="ta-IN" sz="2200" dirty="0" smtClean="0">
                <a:effectLst/>
                <a:latin typeface="Arial"/>
                <a:cs typeface="Arial"/>
              </a:rPr>
              <a:t>ije</a:t>
            </a:r>
            <a:r>
              <a:rPr lang="hr-HR" sz="2200" dirty="0" smtClean="0">
                <a:effectLst/>
                <a:latin typeface="Arial"/>
                <a:cs typeface="Arial"/>
              </a:rPr>
              <a:t>kom vremena i glasi: "broj tranzistora koji se po najpovoljnijoj cijeni mogu smjestiti na čip udvostručava otprilike svake dvije godine". 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r>
              <a:rPr lang="hr-HR" sz="2200" dirty="0" smtClean="0">
                <a:effectLst/>
                <a:latin typeface="Arial"/>
                <a:cs typeface="Arial"/>
              </a:rPr>
              <a:t>Ime je dobio po Gordonu Mooreu, jednom od suosnivača tvrtke Intel koji je tu rečenicu napisao u radu koji je objavio u časopisu Electronics iz 19. travnja 1965. godine. 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r>
              <a:rPr lang="hr-HR" sz="2200" dirty="0" smtClean="0">
                <a:effectLst/>
                <a:latin typeface="Arial"/>
                <a:cs typeface="Arial"/>
              </a:rPr>
              <a:t>Još jedna formulacija Mooreovog zakona odnosi se na RAM (engl. </a:t>
            </a:r>
            <a:r>
              <a:rPr lang="hr-HR" sz="2200" i="1" dirty="0" smtClean="0">
                <a:effectLst/>
                <a:latin typeface="Arial"/>
                <a:cs typeface="Arial"/>
              </a:rPr>
              <a:t>random access memory</a:t>
            </a:r>
            <a:r>
              <a:rPr lang="hr-HR" sz="2200" dirty="0" smtClean="0">
                <a:effectLst/>
                <a:latin typeface="Arial"/>
                <a:cs typeface="Arial"/>
              </a:rPr>
              <a:t>)</a:t>
            </a:r>
            <a:r>
              <a:rPr lang="ta-IN" sz="2200" dirty="0" smtClean="0">
                <a:effectLst/>
                <a:latin typeface="Arial"/>
                <a:cs typeface="Arial"/>
              </a:rPr>
              <a:t>: </a:t>
            </a:r>
            <a:r>
              <a:rPr lang="hr-HR" sz="2200" dirty="0" smtClean="0">
                <a:effectLst/>
                <a:latin typeface="Arial"/>
                <a:cs typeface="Arial"/>
              </a:rPr>
              <a:t>kapacitet radne memorije povećava</a:t>
            </a:r>
            <a:r>
              <a:rPr lang="ta-IN" sz="2200" dirty="0" smtClean="0">
                <a:effectLst/>
                <a:latin typeface="Arial"/>
                <a:cs typeface="Arial"/>
              </a:rPr>
              <a:t> se</a:t>
            </a:r>
            <a:r>
              <a:rPr lang="hr-HR" sz="2200" dirty="0" smtClean="0">
                <a:effectLst/>
                <a:latin typeface="Arial"/>
                <a:cs typeface="Arial"/>
              </a:rPr>
              <a:t> jednakom brzinom kao i procesorska snaga.</a:t>
            </a:r>
            <a:endParaRPr lang="ta-IN" sz="2200" dirty="0" smtClean="0">
              <a:effectLst/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5249759"/>
            <a:ext cx="7581901" cy="1653988"/>
          </a:xfrm>
        </p:spPr>
        <p:txBody>
          <a:bodyPr/>
          <a:lstStyle/>
          <a:p>
            <a:r>
              <a:rPr lang="hr-HR" sz="2400" dirty="0">
                <a:effectLst/>
                <a:latin typeface="Arial"/>
                <a:cs typeface="Arial"/>
              </a:rPr>
              <a:t> Ovaj zakon neće trajati beskonačno dugo jer će tehnologija u jednom momentu dosegnuti granicu koju nameću fizički zakoni.</a:t>
            </a:r>
            <a:r>
              <a:rPr lang="en-US" sz="2400" dirty="0">
                <a:effectLst/>
                <a:latin typeface="Arial"/>
                <a:cs typeface="Arial"/>
              </a:rPr>
              <a:t/>
            </a:r>
            <a:br>
              <a:rPr lang="en-US" sz="2400" dirty="0">
                <a:effectLst/>
                <a:latin typeface="Arial"/>
                <a:cs typeface="Arial"/>
              </a:rPr>
            </a:br>
            <a:endParaRPr lang="en-US" sz="2400" dirty="0"/>
          </a:p>
        </p:txBody>
      </p:sp>
      <p:pic>
        <p:nvPicPr>
          <p:cNvPr id="4" name="Content Placeholder 3" descr="moores_law_of_exponential_growt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" b="4586"/>
          <a:stretch>
            <a:fillRect/>
          </a:stretch>
        </p:blipFill>
        <p:spPr>
          <a:xfrm>
            <a:off x="779462" y="302364"/>
            <a:ext cx="7581901" cy="4732394"/>
          </a:xfrm>
        </p:spPr>
      </p:pic>
    </p:spTree>
    <p:extLst>
      <p:ext uri="{BB962C8B-B14F-4D97-AF65-F5344CB8AC3E}">
        <p14:creationId xmlns:p14="http://schemas.microsoft.com/office/powerpoint/2010/main" val="339126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455296"/>
            <a:ext cx="7581901" cy="1653988"/>
          </a:xfrm>
        </p:spPr>
        <p:txBody>
          <a:bodyPr/>
          <a:lstStyle/>
          <a:p>
            <a:r>
              <a:rPr lang="hr-HR" sz="5400" dirty="0" smtClean="0">
                <a:effectLst/>
                <a:latin typeface="Arial"/>
                <a:cs typeface="Arial"/>
              </a:rPr>
              <a:t>Promjena </a:t>
            </a:r>
            <a:r>
              <a:rPr lang="hr-HR" sz="5400" dirty="0">
                <a:effectLst/>
                <a:latin typeface="Arial"/>
                <a:cs typeface="Arial"/>
              </a:rPr>
              <a:t>građe komponenti računala </a:t>
            </a:r>
            <a:r>
              <a:rPr lang="en-US" sz="5400" dirty="0">
                <a:effectLst/>
                <a:latin typeface="Arial"/>
                <a:cs typeface="Arial"/>
              </a:rPr>
              <a:t/>
            </a:r>
            <a:br>
              <a:rPr lang="en-US" sz="5400" dirty="0">
                <a:effectLst/>
                <a:latin typeface="Arial"/>
                <a:cs typeface="Arial"/>
              </a:rPr>
            </a:b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588008"/>
          </a:xfrm>
        </p:spPr>
        <p:txBody>
          <a:bodyPr>
            <a:normAutofit fontScale="92500"/>
          </a:bodyPr>
          <a:lstStyle/>
          <a:p>
            <a:r>
              <a:rPr lang="ta-IN" dirty="0" smtClean="0">
                <a:latin typeface="Arial"/>
                <a:cs typeface="Arial"/>
              </a:rPr>
              <a:t>Silikonski čipovi</a:t>
            </a:r>
          </a:p>
          <a:p>
            <a:pPr lvl="1"/>
            <a:r>
              <a:rPr lang="ta-IN" dirty="0">
                <a:effectLst/>
                <a:latin typeface="Arial"/>
                <a:cs typeface="Arial"/>
              </a:rPr>
              <a:t>G</a:t>
            </a:r>
            <a:r>
              <a:rPr lang="hr-HR" dirty="0" smtClean="0">
                <a:effectLst/>
                <a:latin typeface="Arial"/>
                <a:cs typeface="Arial"/>
              </a:rPr>
              <a:t>otovo čisti komad silikona, obično manji od jednog centimetra kvadratnog </a:t>
            </a:r>
            <a:r>
              <a:rPr lang="hr-HR" dirty="0">
                <a:effectLst/>
                <a:latin typeface="Arial"/>
                <a:cs typeface="Arial"/>
              </a:rPr>
              <a:t>i debljine pola milimetra. </a:t>
            </a:r>
            <a:endParaRPr lang="ta-IN" dirty="0" smtClean="0">
              <a:effectLst/>
              <a:latin typeface="Arial"/>
              <a:cs typeface="Arial"/>
            </a:endParaRPr>
          </a:p>
          <a:p>
            <a:pPr lvl="1"/>
            <a:r>
              <a:rPr lang="hr-HR" dirty="0" smtClean="0">
                <a:effectLst/>
                <a:latin typeface="Arial"/>
                <a:cs typeface="Arial"/>
              </a:rPr>
              <a:t>Sadrži </a:t>
            </a:r>
            <a:r>
              <a:rPr lang="hr-HR" dirty="0">
                <a:effectLst/>
                <a:latin typeface="Arial"/>
                <a:cs typeface="Arial"/>
              </a:rPr>
              <a:t>stotine tisuća </a:t>
            </a:r>
            <a:r>
              <a:rPr lang="hr-HR" dirty="0" smtClean="0">
                <a:effectLst/>
                <a:latin typeface="Arial"/>
                <a:cs typeface="Arial"/>
              </a:rPr>
              <a:t>vrlo </a:t>
            </a:r>
            <a:r>
              <a:rPr lang="hr-HR" dirty="0">
                <a:effectLst/>
                <a:latin typeface="Arial"/>
                <a:cs typeface="Arial"/>
              </a:rPr>
              <a:t>malih električnih krugova, većinom tranzistora</a:t>
            </a:r>
            <a:r>
              <a:rPr lang="hr-HR" dirty="0" smtClean="0">
                <a:effectLst/>
                <a:latin typeface="Arial"/>
                <a:cs typeface="Arial"/>
              </a:rPr>
              <a:t>.</a:t>
            </a:r>
            <a:endParaRPr lang="ta-IN" dirty="0" smtClean="0">
              <a:effectLst/>
              <a:latin typeface="Arial"/>
              <a:cs typeface="Arial"/>
            </a:endParaRPr>
          </a:p>
          <a:p>
            <a:pPr lvl="1"/>
            <a:r>
              <a:rPr lang="hr-HR" dirty="0" smtClean="0">
                <a:effectLst/>
                <a:latin typeface="Arial"/>
                <a:cs typeface="Arial"/>
              </a:rPr>
              <a:t>Razlog </a:t>
            </a:r>
            <a:r>
              <a:rPr lang="hr-HR" dirty="0">
                <a:effectLst/>
                <a:latin typeface="Arial"/>
                <a:cs typeface="Arial"/>
              </a:rPr>
              <a:t>korištenja silikona kao gradivnog materijala za čipove je lakša ( a time i jeftinija ) izrada od bilo kojeg drugog materijala</a:t>
            </a:r>
            <a:r>
              <a:rPr lang="hr-HR" dirty="0" smtClean="0">
                <a:effectLst/>
                <a:latin typeface="Arial"/>
                <a:cs typeface="Arial"/>
              </a:rPr>
              <a:t>.</a:t>
            </a:r>
            <a:endParaRPr lang="ta-IN" dirty="0" smtClean="0">
              <a:effectLst/>
              <a:latin typeface="Arial"/>
              <a:cs typeface="Arial"/>
            </a:endParaRPr>
          </a:p>
          <a:p>
            <a:pPr lvl="1"/>
            <a:r>
              <a:rPr lang="hr-HR" dirty="0" smtClean="0">
                <a:effectLst/>
                <a:latin typeface="Arial"/>
                <a:cs typeface="Arial"/>
              </a:rPr>
              <a:t>Međutim </a:t>
            </a:r>
            <a:r>
              <a:rPr lang="hr-HR" dirty="0">
                <a:effectLst/>
                <a:latin typeface="Arial"/>
                <a:cs typeface="Arial"/>
              </a:rPr>
              <a:t>silikon ima neka određena ograničenja što se tiče mogućnosti izrade vrlo malih čipova i zbog toga je došlo do potrebe za novim materijalom – </a:t>
            </a:r>
            <a:r>
              <a:rPr lang="hr-HR" dirty="0" smtClean="0">
                <a:effectLst/>
                <a:latin typeface="Arial"/>
                <a:cs typeface="Arial"/>
              </a:rPr>
              <a:t>nanocjevčicama </a:t>
            </a:r>
            <a:r>
              <a:rPr lang="hr-HR" dirty="0">
                <a:effectLst/>
                <a:latin typeface="Arial"/>
                <a:cs typeface="Arial"/>
              </a:rPr>
              <a:t>od karbonskih vlakana.</a:t>
            </a:r>
            <a:endParaRPr lang="en-US" dirty="0">
              <a:effectLst/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69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253062"/>
          </a:xfrm>
        </p:spPr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Nanocjevčice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23476"/>
            <a:ext cx="7581901" cy="3900893"/>
          </a:xfrm>
        </p:spPr>
        <p:txBody>
          <a:bodyPr>
            <a:normAutofit lnSpcReduction="10000"/>
          </a:bodyPr>
          <a:lstStyle/>
          <a:p>
            <a:r>
              <a:rPr lang="ta-IN" dirty="0">
                <a:effectLst/>
                <a:latin typeface="Arial"/>
                <a:cs typeface="Arial"/>
              </a:rPr>
              <a:t>S</a:t>
            </a:r>
            <a:r>
              <a:rPr lang="hr-HR" dirty="0" smtClean="0">
                <a:effectLst/>
                <a:latin typeface="Arial"/>
                <a:cs typeface="Arial"/>
              </a:rPr>
              <a:t>trukture </a:t>
            </a:r>
            <a:r>
              <a:rPr lang="hr-HR" dirty="0">
                <a:effectLst/>
                <a:latin typeface="Arial"/>
                <a:cs typeface="Arial"/>
              </a:rPr>
              <a:t>koje se grade od ugljika. </a:t>
            </a:r>
            <a:r>
              <a:rPr lang="ta-IN" dirty="0" smtClean="0">
                <a:effectLst/>
                <a:latin typeface="Arial"/>
                <a:cs typeface="Arial"/>
              </a:rPr>
              <a:t>Njegova bitna </a:t>
            </a:r>
            <a:r>
              <a:rPr lang="hr-HR" dirty="0" smtClean="0">
                <a:effectLst/>
                <a:latin typeface="Arial"/>
                <a:cs typeface="Arial"/>
              </a:rPr>
              <a:t>kemijska </a:t>
            </a:r>
            <a:r>
              <a:rPr lang="hr-HR" dirty="0">
                <a:effectLst/>
                <a:latin typeface="Arial"/>
                <a:cs typeface="Arial"/>
              </a:rPr>
              <a:t>osobina </a:t>
            </a:r>
            <a:r>
              <a:rPr lang="ta-IN" dirty="0" smtClean="0">
                <a:effectLst/>
                <a:latin typeface="Arial"/>
                <a:cs typeface="Arial"/>
              </a:rPr>
              <a:t>je </a:t>
            </a:r>
            <a:r>
              <a:rPr lang="hr-HR" dirty="0" smtClean="0">
                <a:effectLst/>
                <a:latin typeface="Arial"/>
                <a:cs typeface="Arial"/>
              </a:rPr>
              <a:t>da </a:t>
            </a:r>
            <a:r>
              <a:rPr lang="hr-HR" dirty="0">
                <a:effectLst/>
                <a:latin typeface="Arial"/>
                <a:cs typeface="Arial"/>
              </a:rPr>
              <a:t>se veže s drugim ugljikovim atomima na raznolike načine. Ovo omogućuje postojanje stabilnih, strukturalno različitih objekata sačinjenih isključivo od ugljika. </a:t>
            </a:r>
            <a:endParaRPr lang="en-US" dirty="0">
              <a:effectLst/>
              <a:latin typeface="Arial"/>
              <a:cs typeface="Arial"/>
            </a:endParaRPr>
          </a:p>
          <a:p>
            <a:r>
              <a:rPr lang="hr-HR" dirty="0" smtClean="0">
                <a:effectLst/>
                <a:latin typeface="Arial"/>
                <a:cs typeface="Arial"/>
              </a:rPr>
              <a:t>Njihov </a:t>
            </a:r>
            <a:r>
              <a:rPr lang="hr-HR" dirty="0">
                <a:effectLst/>
                <a:latin typeface="Arial"/>
                <a:cs typeface="Arial"/>
              </a:rPr>
              <a:t>naziv dolazi od njihove veličine jer je promjer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 </a:t>
            </a:r>
            <a:r>
              <a:rPr lang="hr-HR" dirty="0">
                <a:effectLst/>
                <a:latin typeface="Arial"/>
                <a:cs typeface="Arial"/>
              </a:rPr>
              <a:t>nekoliko nanometara, dok dužina može iznositi i nekoliko centimetara. Ugljikove </a:t>
            </a:r>
            <a:r>
              <a:rPr lang="hr-HR" dirty="0" smtClean="0">
                <a:effectLst/>
                <a:latin typeface="Arial"/>
                <a:cs typeface="Arial"/>
              </a:rPr>
              <a:t>nanoc</a:t>
            </a:r>
            <a:r>
              <a:rPr lang="ta-IN" dirty="0" smtClean="0">
                <a:effectLst/>
                <a:latin typeface="Arial"/>
                <a:cs typeface="Arial"/>
              </a:rPr>
              <a:t>i</a:t>
            </a:r>
            <a:r>
              <a:rPr lang="hr-HR" dirty="0" smtClean="0">
                <a:effectLst/>
                <a:latin typeface="Arial"/>
                <a:cs typeface="Arial"/>
              </a:rPr>
              <a:t>jevi </a:t>
            </a:r>
            <a:r>
              <a:rPr lang="hr-HR" dirty="0">
                <a:effectLst/>
                <a:latin typeface="Arial"/>
                <a:cs typeface="Arial"/>
              </a:rPr>
              <a:t>otkrio je Sumio Iijima 1991.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4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79463" y="468904"/>
            <a:ext cx="7581900" cy="5608637"/>
          </a:xfrm>
        </p:spPr>
        <p:txBody>
          <a:bodyPr/>
          <a:lstStyle/>
          <a:p>
            <a:r>
              <a:rPr lang="hr-HR" dirty="0" smtClean="0">
                <a:effectLst/>
                <a:latin typeface="Arial"/>
                <a:cs typeface="Arial"/>
              </a:rPr>
              <a:t>Nanocjevi</a:t>
            </a:r>
            <a:r>
              <a:rPr lang="ta-IN" dirty="0" smtClean="0">
                <a:effectLst/>
                <a:latin typeface="Arial"/>
                <a:cs typeface="Arial"/>
              </a:rPr>
              <a:t>čice</a:t>
            </a:r>
            <a:r>
              <a:rPr lang="hr-HR" dirty="0" smtClean="0">
                <a:effectLst/>
                <a:latin typeface="Arial"/>
                <a:cs typeface="Arial"/>
              </a:rPr>
              <a:t> </a:t>
            </a:r>
            <a:r>
              <a:rPr lang="hr-HR" dirty="0">
                <a:effectLst/>
                <a:latin typeface="Arial"/>
                <a:cs typeface="Arial"/>
              </a:rPr>
              <a:t>su izgrađene samo od atoma ugljika koji su raspoređeni u šesterokutnu ravnu mrežu koja u čvorovima ima atome. Mreža je savijena u sićušnu cijev. Cijevi mogu imati jednu ili više stijenki, mogu biti usukane ili ravne, mogu biti odlični vodiči ili poluvodiči.</a:t>
            </a:r>
            <a:r>
              <a:rPr lang="en-US" dirty="0">
                <a:effectLst/>
                <a:latin typeface="Arial"/>
                <a:cs typeface="Arial"/>
              </a:rPr>
              <a:t> 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hr-HR" dirty="0">
                <a:effectLst/>
                <a:latin typeface="Arial"/>
                <a:cs typeface="Arial"/>
              </a:rPr>
              <a:t>Postoje tri tipa nanocjevčica: fotelje ( engl. </a:t>
            </a:r>
            <a:r>
              <a:rPr lang="hr-HR" i="1" dirty="0">
                <a:effectLst/>
                <a:latin typeface="Arial"/>
                <a:cs typeface="Arial"/>
              </a:rPr>
              <a:t>armchair</a:t>
            </a:r>
            <a:r>
              <a:rPr lang="hr-HR" dirty="0">
                <a:effectLst/>
                <a:latin typeface="Arial"/>
                <a:cs typeface="Arial"/>
              </a:rPr>
              <a:t> ), cik-cak ( engl. </a:t>
            </a:r>
            <a:r>
              <a:rPr lang="hr-HR" i="1" dirty="0">
                <a:effectLst/>
                <a:latin typeface="Arial"/>
                <a:cs typeface="Arial"/>
              </a:rPr>
              <a:t>zig-zag</a:t>
            </a:r>
            <a:r>
              <a:rPr lang="hr-HR" dirty="0">
                <a:effectLst/>
                <a:latin typeface="Arial"/>
                <a:cs typeface="Arial"/>
              </a:rPr>
              <a:t> ) i kiralne ( engl. </a:t>
            </a:r>
            <a:r>
              <a:rPr lang="hr-HR" i="1" dirty="0">
                <a:effectLst/>
                <a:latin typeface="Arial"/>
                <a:cs typeface="Arial"/>
              </a:rPr>
              <a:t>intermediate</a:t>
            </a:r>
            <a:r>
              <a:rPr lang="hr-HR" dirty="0">
                <a:effectLst/>
                <a:latin typeface="Arial"/>
                <a:cs typeface="Arial"/>
              </a:rPr>
              <a:t> ). Dobili su ime prema obliku poprečnog prstena ugljikovih atoma. Razlikuju se prema kutu kiralnosti, za fotelju kut je 30°, cik-cak 0°, a za kiralne između 0° i 30°.</a:t>
            </a:r>
            <a:r>
              <a:rPr lang="en-US" dirty="0">
                <a:effectLst/>
                <a:latin typeface="Arial"/>
                <a:cs typeface="Arial"/>
              </a:rPr>
              <a:t> </a:t>
            </a:r>
            <a:endParaRPr lang="ta-IN" dirty="0" smtClean="0">
              <a:effectLst/>
              <a:latin typeface="Arial"/>
              <a:cs typeface="Arial"/>
            </a:endParaRPr>
          </a:p>
          <a:p>
            <a:r>
              <a:rPr lang="ta-IN" dirty="0" smtClean="0">
                <a:effectLst/>
                <a:latin typeface="Arial"/>
                <a:cs typeface="Arial"/>
              </a:rPr>
              <a:t>Izrađuju se procesom litografije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4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99</TotalTime>
  <Words>1121</Words>
  <Application>Microsoft Macintosh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Nanoznanost u računarstvu</vt:lpstr>
      <vt:lpstr>Uvod</vt:lpstr>
      <vt:lpstr>Inovacije u računarstvu </vt:lpstr>
      <vt:lpstr>Inovacije u računarstvu </vt:lpstr>
      <vt:lpstr>Mooreov zakon </vt:lpstr>
      <vt:lpstr> Ovaj zakon neće trajati beskonačno dugo jer će tehnologija u jednom momentu dosegnuti granicu koju nameću fizički zakoni. </vt:lpstr>
      <vt:lpstr>Promjena građe komponenti računala  </vt:lpstr>
      <vt:lpstr>Nanocjevčice</vt:lpstr>
      <vt:lpstr>PowerPoint Presentation</vt:lpstr>
      <vt:lpstr>PowerPoint Presentation</vt:lpstr>
      <vt:lpstr>PowerPoint Presentation</vt:lpstr>
      <vt:lpstr>Kvantna računala</vt:lpstr>
      <vt:lpstr>Kvantni bitovi</vt:lpstr>
      <vt:lpstr>Kvantno računanje</vt:lpstr>
      <vt:lpstr>Budućnost nanotehnologije u računatsvu</vt:lpstr>
      <vt:lpstr>Hvala Vam na pažnji</vt:lpstr>
      <vt:lpstr>Literatura</vt:lpstr>
    </vt:vector>
  </TitlesOfParts>
  <Company>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Nanoznanost u računarstvu</dc:title>
  <dc:creator>Kristina Vucenik</dc:creator>
  <cp:lastModifiedBy>Kristina Vucenik</cp:lastModifiedBy>
  <cp:revision>10</cp:revision>
  <dcterms:created xsi:type="dcterms:W3CDTF">2016-12-12T11:17:20Z</dcterms:created>
  <dcterms:modified xsi:type="dcterms:W3CDTF">2016-12-12T13:07:59Z</dcterms:modified>
</cp:coreProperties>
</file>