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81" r:id="rId12"/>
    <p:sldId id="282" r:id="rId13"/>
    <p:sldId id="265" r:id="rId14"/>
    <p:sldId id="283" r:id="rId15"/>
    <p:sldId id="284" r:id="rId16"/>
    <p:sldId id="285" r:id="rId17"/>
    <p:sldId id="266" r:id="rId18"/>
    <p:sldId id="286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immyreilly.azurewebsites.net/python-pip-virtualenv-installation-on-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Lenguaje_de_programaci%C3%B3n_interpretado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es.wikipedia.org/wiki/Int%C3%A9rprete_(inform%C3%A1tica)" TargetMode="External"/><Relationship Id="rId7" Type="http://schemas.openxmlformats.org/officeDocument/2006/relationships/hyperlink" Target="https://es.wikipedia.org/wiki/Programaci%C3%B3n_funcional" TargetMode="External"/><Relationship Id="rId12" Type="http://schemas.openxmlformats.org/officeDocument/2006/relationships/hyperlink" Target="https://es.wikipedia.org/wiki/Pa%C3%ADses_Bajos" TargetMode="External"/><Relationship Id="rId2" Type="http://schemas.openxmlformats.org/officeDocument/2006/relationships/hyperlink" Target="https://es.wikipedia.org/wiki/Lenguaj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ogramaci%C3%B3n_imperativa" TargetMode="External"/><Relationship Id="rId11" Type="http://schemas.openxmlformats.org/officeDocument/2006/relationships/hyperlink" Target="https://es.wikipedia.org/wiki/Guido_van_Rossum" TargetMode="External"/><Relationship Id="rId5" Type="http://schemas.openxmlformats.org/officeDocument/2006/relationships/hyperlink" Target="https://es.wikipedia.org/wiki/Programaci%C3%B3n_orientada_a_objetos" TargetMode="External"/><Relationship Id="rId10" Type="http://schemas.openxmlformats.org/officeDocument/2006/relationships/hyperlink" Target="https://es.wikipedia.org/wiki/Multiplataforma" TargetMode="External"/><Relationship Id="rId4" Type="http://schemas.openxmlformats.org/officeDocument/2006/relationships/hyperlink" Target="https://es.wikipedia.org/wiki/Lenguaje_de_programaci%C3%B3n_multiparadigma" TargetMode="External"/><Relationship Id="rId9" Type="http://schemas.openxmlformats.org/officeDocument/2006/relationships/hyperlink" Target="https://es.wikipedia.org/wiki/Tipado_din%C3%A1mico" TargetMode="External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rivative.ca/wiki099/index.php?title=Introduction_to_Python_Tutorial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TD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Kike</a:t>
            </a:r>
            <a:r>
              <a:rPr lang="es-ES" dirty="0" smtClean="0"/>
              <a:t> Ramírez</a:t>
            </a:r>
          </a:p>
          <a:p>
            <a:r>
              <a:rPr lang="es-ES" dirty="0" smtClean="0"/>
              <a:t>Barcelona, mayo 2018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Variables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Declaración de variables (</a:t>
            </a:r>
            <a:r>
              <a:rPr lang="es-ES" dirty="0" err="1" smtClean="0"/>
              <a:t>tipado</a:t>
            </a:r>
            <a:r>
              <a:rPr lang="es-ES" dirty="0" smtClean="0"/>
              <a:t> dinámico!!).</a:t>
            </a:r>
          </a:p>
          <a:p>
            <a:pPr lvl="1"/>
            <a:r>
              <a:rPr lang="es-ES" dirty="0" smtClean="0"/>
              <a:t>Concatenar variables </a:t>
            </a:r>
            <a:r>
              <a:rPr lang="es-ES" dirty="0" err="1" smtClean="0"/>
              <a:t>string</a:t>
            </a:r>
            <a:endParaRPr lang="es-ES" dirty="0" smtClean="0"/>
          </a:p>
          <a:p>
            <a:pPr lvl="1"/>
            <a:r>
              <a:rPr lang="es-ES" dirty="0" smtClean="0"/>
              <a:t>Variables Globales vs Variables Locales</a:t>
            </a:r>
          </a:p>
          <a:p>
            <a:pPr lvl="1"/>
            <a:r>
              <a:rPr lang="es-ES" dirty="0" err="1" smtClean="0"/>
              <a:t>Deleting</a:t>
            </a:r>
            <a:r>
              <a:rPr lang="es-ES" dirty="0" smtClean="0"/>
              <a:t>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r>
              <a:rPr lang="en-US" sz="2200" dirty="0" smtClean="0"/>
              <a:t>Replace</a:t>
            </a:r>
          </a:p>
          <a:p>
            <a:r>
              <a:rPr lang="en-US" sz="2200" dirty="0" smtClean="0"/>
              <a:t>Join</a:t>
            </a:r>
          </a:p>
          <a:p>
            <a:r>
              <a:rPr lang="en-US" sz="2200" dirty="0" smtClean="0"/>
              <a:t>Split</a:t>
            </a:r>
          </a:p>
          <a:p>
            <a:r>
              <a:rPr lang="en-US" sz="2200" dirty="0" smtClean="0"/>
              <a:t>Reverse</a:t>
            </a:r>
          </a:p>
          <a:p>
            <a:r>
              <a:rPr lang="en-US" sz="2200" dirty="0" smtClean="0"/>
              <a:t>Uppercase</a:t>
            </a:r>
          </a:p>
          <a:p>
            <a:r>
              <a:rPr lang="en-US" sz="2200" dirty="0" smtClean="0"/>
              <a:t>Lowercase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400" b="1" dirty="0" smtClean="0"/>
              <a:t>Python does not support a character type</a:t>
            </a:r>
            <a:r>
              <a:rPr lang="en-US" sz="2400" dirty="0" smtClean="0"/>
              <a:t>, these are treated as strings of length one, also considered as substring.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28596" y="2428868"/>
          <a:ext cx="8286812" cy="425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3000398"/>
                <a:gridCol w="2786080"/>
                <a:gridCol w="1357326"/>
              </a:tblGrid>
              <a:tr h="27063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 dirty="0" err="1"/>
                        <a:t>Operator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Description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Example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aseline="0"/>
                    </a:p>
                  </a:txBody>
                  <a:tcPr anchor="ctr"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Slice- it gives the letter from the given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a[1] will give "u" from the word Guru as such ( 0=G, 1=u, 2=r and 3=u)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x[1]</a:t>
                      </a:r>
                    </a:p>
                  </a:txBody>
                  <a:tcPr/>
                </a:tc>
              </a:tr>
              <a:tr h="60059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[ :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Range slice-it gives the characters from the given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 [1:3] it will give "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" from the word Guru. Remember it will not consider 0 which is G, it will consider word after that is 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x[1:3]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u is present in word Guru and hence it will give 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 baseline="0"/>
                        <a:t>x="Guru" print "u" in x </a:t>
                      </a:r>
                    </a:p>
                  </a:txBody>
                  <a:tcPr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is not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l not present in word Guru and hence it will give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x="Guru" print "l" not in x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Raw string suppresses actual meaning of escape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Print r'\n' prints \n and print R'/n' prints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aseline="0" dirty="0"/>
                    </a:p>
                  </a:txBody>
                  <a:tcPr/>
                </a:tc>
              </a:tr>
              <a:tr h="86752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% - Used for string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%r - It insert the canonical string representation of the object (i.e., repr(o)) %s- It insert the presentation string representation of the object (i.e., str(o)) %d- it will format a number for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The output of this code will be "guru 99".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name = 'guru' number = 99 </a:t>
                      </a:r>
                      <a:r>
                        <a:rPr lang="en-US" sz="1000" baseline="0" dirty="0" err="1"/>
                        <a:t>print'%s</a:t>
                      </a:r>
                      <a:r>
                        <a:rPr lang="en-US" sz="1000" baseline="0" dirty="0"/>
                        <a:t> %d' % (</a:t>
                      </a:r>
                      <a:r>
                        <a:rPr lang="en-US" sz="1000" baseline="0" dirty="0" err="1"/>
                        <a:t>name,number</a:t>
                      </a:r>
                      <a:r>
                        <a:rPr lang="en-US" sz="1000" baseline="0" dirty="0"/>
                        <a:t>)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It concatenates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concatenate strings and gives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</a:t>
                      </a:r>
                      <a:r>
                        <a:rPr lang="es-ES" sz="1000" baseline="0" dirty="0" err="1"/>
                        <a:t>x+y</a:t>
                      </a:r>
                      <a:endParaRPr lang="es-ES" sz="1000" baseline="0" dirty="0"/>
                    </a:p>
                  </a:txBody>
                  <a:tcPr/>
                </a:tc>
              </a:tr>
              <a:tr h="27063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prints the character twice.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x*2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 err="1" smtClean="0"/>
              <a:t>Tuplas</a:t>
            </a:r>
            <a:r>
              <a:rPr lang="es-ES" dirty="0" smtClean="0"/>
              <a:t> (</a:t>
            </a:r>
            <a:r>
              <a:rPr lang="es-ES" dirty="0" err="1" smtClean="0"/>
              <a:t>Tuples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just like a list of a sequence of immutable python objects. The difference between list and </a:t>
            </a:r>
            <a:r>
              <a:rPr lang="en-US" dirty="0" err="1" smtClean="0"/>
              <a:t>tuple</a:t>
            </a:r>
            <a:r>
              <a:rPr lang="en-US" dirty="0" smtClean="0"/>
              <a:t> is that list are declared in square brackets and can be changed while </a:t>
            </a:r>
            <a:r>
              <a:rPr lang="en-US" b="1" dirty="0" err="1" smtClean="0"/>
              <a:t>tuple</a:t>
            </a:r>
            <a:r>
              <a:rPr lang="en-US" b="1" dirty="0" smtClean="0"/>
              <a:t> is declared in parentheses</a:t>
            </a:r>
            <a:r>
              <a:rPr lang="en-US" dirty="0" smtClean="0"/>
              <a:t> and cannot be changed. However, you can take portions of existing </a:t>
            </a:r>
            <a:r>
              <a:rPr lang="en-US" dirty="0" err="1" smtClean="0"/>
              <a:t>tuples</a:t>
            </a:r>
            <a:r>
              <a:rPr lang="en-US" dirty="0" smtClean="0"/>
              <a:t> to make new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600" dirty="0" smtClean="0"/>
              <a:t>Packing and Unpacking</a:t>
            </a:r>
          </a:p>
          <a:p>
            <a:pPr lvl="1"/>
            <a:r>
              <a:rPr lang="en-US" sz="2600" dirty="0" smtClean="0"/>
              <a:t>Comparing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Using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as keys in dictionaries</a:t>
            </a:r>
          </a:p>
          <a:p>
            <a:pPr lvl="1"/>
            <a:r>
              <a:rPr lang="en-US" sz="2600" dirty="0" smtClean="0"/>
              <a:t>Deleting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Slicing of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Built-in functions with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Advantages of </a:t>
            </a:r>
            <a:r>
              <a:rPr lang="en-US" sz="2600" dirty="0" err="1" smtClean="0"/>
              <a:t>tuple</a:t>
            </a:r>
            <a:r>
              <a:rPr lang="en-US" sz="2600" dirty="0" smtClean="0"/>
              <a:t> over list</a:t>
            </a:r>
          </a:p>
          <a:p>
            <a:pPr lvl="1">
              <a:buNone/>
            </a:pPr>
            <a:endParaRPr lang="en-US" sz="2600" dirty="0" smtClean="0"/>
          </a:p>
          <a:p>
            <a:pPr>
              <a:buNone/>
            </a:pPr>
            <a:r>
              <a:rPr lang="en-US" b="1" dirty="0" smtClean="0"/>
              <a:t>Advantages of </a:t>
            </a:r>
            <a:r>
              <a:rPr lang="en-US" b="1" dirty="0" err="1" smtClean="0"/>
              <a:t>tuple</a:t>
            </a:r>
            <a:r>
              <a:rPr lang="en-US" b="1" dirty="0" smtClean="0"/>
              <a:t> over list</a:t>
            </a:r>
          </a:p>
          <a:p>
            <a:r>
              <a:rPr lang="en-US" dirty="0" smtClean="0"/>
              <a:t>Iterating through </a:t>
            </a:r>
            <a:r>
              <a:rPr lang="en-US" dirty="0" err="1" smtClean="0"/>
              <a:t>tuple</a:t>
            </a:r>
            <a:r>
              <a:rPr lang="en-US" dirty="0" smtClean="0"/>
              <a:t> is faster than with list, since </a:t>
            </a:r>
            <a:r>
              <a:rPr lang="en-US" dirty="0" err="1" smtClean="0"/>
              <a:t>tuples</a:t>
            </a:r>
            <a:r>
              <a:rPr lang="en-US" dirty="0" smtClean="0"/>
              <a:t> are immutable.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that consist of immutable elements can be used as key for dictionary, which is not possible with list</a:t>
            </a:r>
          </a:p>
          <a:p>
            <a:r>
              <a:rPr lang="en-US" dirty="0" smtClean="0"/>
              <a:t>If you have data that is immutable, implementing it as </a:t>
            </a:r>
            <a:r>
              <a:rPr lang="en-US" dirty="0" err="1" smtClean="0"/>
              <a:t>tuple</a:t>
            </a:r>
            <a:r>
              <a:rPr lang="en-US" dirty="0" smtClean="0"/>
              <a:t> will guarantee that it remains write-protected</a:t>
            </a:r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Dictionaries are another example of a data structure. A dictionary is used to map or associate things you want to store the keys you need to get them. A dictionary in Python is just like a dictionary in the real world. Python Dictionary are defined into two elements Keys and Values.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Keys will be a single element</a:t>
            </a:r>
          </a:p>
          <a:p>
            <a:r>
              <a:rPr lang="en-US" dirty="0" smtClean="0"/>
              <a:t>Values can be a list or list within a list, numbers, etc.</a:t>
            </a:r>
          </a:p>
          <a:p>
            <a:endParaRPr lang="en-US" dirty="0" smtClean="0"/>
          </a:p>
          <a:p>
            <a:r>
              <a:rPr lang="en-US" dirty="0" smtClean="0"/>
              <a:t>Python Dictionary Methods</a:t>
            </a:r>
          </a:p>
          <a:p>
            <a:r>
              <a:rPr lang="en-US" dirty="0" smtClean="0"/>
              <a:t>Copying dictionary</a:t>
            </a:r>
          </a:p>
          <a:p>
            <a:r>
              <a:rPr lang="en-US" dirty="0" smtClean="0"/>
              <a:t>Updating Dictionary</a:t>
            </a:r>
          </a:p>
          <a:p>
            <a:r>
              <a:rPr lang="en-US" dirty="0" smtClean="0"/>
              <a:t>Delete Keys from the dictionary</a:t>
            </a:r>
          </a:p>
          <a:p>
            <a:r>
              <a:rPr lang="en-US" dirty="0" smtClean="0"/>
              <a:t>Dictionary items() Method</a:t>
            </a:r>
          </a:p>
          <a:p>
            <a:r>
              <a:rPr lang="en-US" dirty="0" smtClean="0"/>
              <a:t>Sorting the Dictionary</a:t>
            </a:r>
          </a:p>
          <a:p>
            <a:r>
              <a:rPr lang="en-US" dirty="0" smtClean="0"/>
              <a:t>Python Dictionary in-built Functions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len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Variable Types</a:t>
            </a:r>
          </a:p>
          <a:p>
            <a:r>
              <a:rPr lang="en-US" dirty="0" smtClean="0"/>
              <a:t>Python List </a:t>
            </a:r>
            <a:r>
              <a:rPr lang="en-US" dirty="0" err="1" smtClean="0"/>
              <a:t>cmp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52" y="2643182"/>
          <a:ext cx="6096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 dirty="0" err="1"/>
                        <a:t>Method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Syntax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copy()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Copy the entire dictionary to new 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dict.copy()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Update a dictionary by adding a new entry or a key-value pair to an</a:t>
                      </a:r>
                      <a:br>
                        <a:rPr lang="en-US" sz="1000" baseline="0"/>
                      </a:br>
                      <a:r>
                        <a:rPr lang="en-US" sz="1000" baseline="0"/>
                        <a:t>existing entry or by deleting an existing entry.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Dict.update([other])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items()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Returns a list of tuple pairs (Keys, Value)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dictionary.items()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You can sort the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dictionary.sort()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Gives the number of pairs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len(dict)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Compare values and keys of two dictionaries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cmp(dict1, dict2)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Make a dictionary into a printable string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 dirty="0" err="1"/>
                        <a:t>Str</a:t>
                      </a:r>
                      <a:r>
                        <a:rPr lang="es-ES" sz="1000" baseline="0" dirty="0"/>
                        <a:t>(</a:t>
                      </a:r>
                      <a:r>
                        <a:rPr lang="es-ES" sz="1000" baseline="0" dirty="0" err="1"/>
                        <a:t>dict</a:t>
                      </a:r>
                      <a:r>
                        <a:rPr lang="es-ES" sz="1000" baseline="0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Operadores básicos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1538" y="2428868"/>
          <a:ext cx="7072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baseline="0" dirty="0"/>
                        <a:t>Operators (Decreasing order of precedence)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baseline="0"/>
                        <a:t>Meaning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Exponent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*, /, //,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Multiplication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Floor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Modulus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+,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Addition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Subtraction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&lt;= &lt;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Comparison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= %= /= //= -= += *= **=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Assignment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is is 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Identity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in not 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Membership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not or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Logical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Funciones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Las </a:t>
            </a:r>
            <a:r>
              <a:rPr lang="es-ES" b="1" dirty="0" smtClean="0"/>
              <a:t>funciones</a:t>
            </a:r>
            <a:r>
              <a:rPr lang="es-ES" dirty="0" smtClean="0"/>
              <a:t> en programación en general, también llamadas p</a:t>
            </a:r>
            <a:r>
              <a:rPr lang="es-ES" dirty="0" smtClean="0"/>
              <a:t>rocedimientos o métodos se usan para </a:t>
            </a:r>
            <a:r>
              <a:rPr lang="es-ES" b="1" dirty="0" smtClean="0"/>
              <a:t>“encapsular” un trozo de código </a:t>
            </a:r>
            <a:r>
              <a:rPr lang="es-ES" dirty="0" smtClean="0"/>
              <a:t>que luego podremos </a:t>
            </a:r>
            <a:r>
              <a:rPr lang="es-ES" b="1" dirty="0" smtClean="0"/>
              <a:t>reutilizar</a:t>
            </a:r>
            <a:r>
              <a:rPr lang="es-ES" dirty="0" smtClean="0"/>
              <a:t> en distintas partes del programa.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Facilitan:</a:t>
            </a:r>
          </a:p>
          <a:p>
            <a:pPr marL="514350" indent="-514350">
              <a:buAutoNum type="arabicParenR"/>
            </a:pPr>
            <a:r>
              <a:rPr lang="es-ES" dirty="0" smtClean="0"/>
              <a:t>Limpieza y legibilidad.</a:t>
            </a:r>
          </a:p>
          <a:p>
            <a:pPr marL="514350" indent="-514350">
              <a:buAutoNum type="arabicParenR"/>
            </a:pPr>
            <a:r>
              <a:rPr lang="es-ES" dirty="0" smtClean="0"/>
              <a:t>Menor probabilidad de errores.</a:t>
            </a:r>
          </a:p>
          <a:p>
            <a:pPr marL="514350" indent="-514350">
              <a:buAutoNum type="arabicParenR"/>
            </a:pPr>
            <a:r>
              <a:rPr lang="es-ES" dirty="0" smtClean="0"/>
              <a:t>Mejor </a:t>
            </a:r>
            <a:r>
              <a:rPr lang="es-ES" dirty="0" err="1" smtClean="0"/>
              <a:t>reeditabilidad</a:t>
            </a:r>
            <a:r>
              <a:rPr lang="es-ES" dirty="0" smtClean="0"/>
              <a:t> del código.</a:t>
            </a:r>
          </a:p>
          <a:p>
            <a:pPr marL="514350" indent="-514350">
              <a:buAutoNum type="arabicParenR"/>
            </a:pPr>
            <a:r>
              <a:rPr lang="es-ES" dirty="0" smtClean="0"/>
              <a:t>Utiliza siempre nombres descriptivos que faciliten entender su utilidad.</a:t>
            </a:r>
          </a:p>
          <a:p>
            <a:pPr marL="514350" indent="-514350">
              <a:buAutoNum type="arabicParenR"/>
            </a:pPr>
            <a:r>
              <a:rPr lang="es-ES" dirty="0" smtClean="0"/>
              <a:t>En general, si en cualquier lenguaje, en cualquier programa de cualquier tipo podemos encontrar 2 segmentos de código exactamente iguales es señal de un código pobre -&gt; Utiliza siempre funciones!!!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Funciones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Declaración y ejecución de funciones.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Indentado</a:t>
            </a:r>
            <a:r>
              <a:rPr lang="es-ES" dirty="0" smtClean="0"/>
              <a:t> – espaciado.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Retorno de valores vs funciones puras.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Paso de parámetros.</a:t>
            </a:r>
            <a:endParaRPr lang="es-ES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Sentencias “</a:t>
            </a:r>
            <a:r>
              <a:rPr lang="es-ES" dirty="0" err="1" smtClean="0"/>
              <a:t>If</a:t>
            </a:r>
            <a:r>
              <a:rPr lang="es-ES" dirty="0" smtClean="0"/>
              <a:t> – </a:t>
            </a:r>
            <a:r>
              <a:rPr lang="es-ES" dirty="0" err="1" smtClean="0"/>
              <a:t>Else</a:t>
            </a:r>
            <a:r>
              <a:rPr lang="es-ES" dirty="0" smtClean="0"/>
              <a:t>”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Las sentencias condicionales, en general en cualquier lenguaje de programación, presentan dos alternativas o “caminos” para ejecutar. La opción seleccionada depende de la evaluación de una comparación “Booleana” (verdadero – falso).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/>
              <a:t>expression: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Statement1</a:t>
            </a:r>
          </a:p>
          <a:p>
            <a:pPr>
              <a:buNone/>
            </a:pPr>
            <a:r>
              <a:rPr lang="en-US" dirty="0" smtClean="0"/>
              <a:t>Else: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Statement2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ocurre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cumple</a:t>
            </a:r>
            <a:r>
              <a:rPr lang="en-US" dirty="0" smtClean="0"/>
              <a:t> la </a:t>
            </a:r>
            <a:r>
              <a:rPr lang="en-US" dirty="0" err="1" smtClean="0"/>
              <a:t>condición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ELSE?</a:t>
            </a:r>
          </a:p>
          <a:p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ELIF?</a:t>
            </a:r>
          </a:p>
          <a:p>
            <a:r>
              <a:rPr lang="en-US" dirty="0" smtClean="0"/>
              <a:t>“PYTHONIZA”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!!</a:t>
            </a:r>
          </a:p>
          <a:p>
            <a:r>
              <a:rPr lang="en-US" dirty="0" err="1" smtClean="0"/>
              <a:t>Sentencias</a:t>
            </a:r>
            <a:r>
              <a:rPr lang="en-US" dirty="0" smtClean="0"/>
              <a:t> IF </a:t>
            </a:r>
            <a:r>
              <a:rPr lang="en-US" dirty="0" err="1" smtClean="0"/>
              <a:t>anidadas</a:t>
            </a:r>
            <a:endParaRPr lang="en-US" dirty="0" smtClean="0"/>
          </a:p>
          <a:p>
            <a:r>
              <a:rPr lang="en-US" dirty="0" err="1" smtClean="0"/>
              <a:t>Sentencias</a:t>
            </a:r>
            <a:r>
              <a:rPr lang="en-US" dirty="0" smtClean="0"/>
              <a:t> SWITCH,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endParaRPr lang="en-U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- Nombre del curso: </a:t>
            </a:r>
            <a:endParaRPr lang="es-ES" dirty="0" smtClean="0"/>
          </a:p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</a:t>
            </a:r>
            <a:r>
              <a:rPr lang="es-ES" dirty="0" err="1" smtClean="0"/>
              <a:t>Touch-Designer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b="1" dirty="0" smtClean="0"/>
              <a:t>- Horario: </a:t>
            </a:r>
            <a:endParaRPr lang="es-ES" dirty="0" smtClean="0"/>
          </a:p>
          <a:p>
            <a:r>
              <a:rPr lang="es-ES" dirty="0" smtClean="0"/>
              <a:t>Sábado 12 de mayo de 10 a 19h (8h, con una parada para comer de una hora?)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- Objetivo:</a:t>
            </a:r>
            <a:r>
              <a:rPr lang="es-ES" dirty="0" smtClean="0"/>
              <a:t> 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Este curso de Introducción a PYTHON para usuarios de </a:t>
            </a:r>
            <a:r>
              <a:rPr lang="es-ES" dirty="0" err="1" smtClean="0"/>
              <a:t>Touch</a:t>
            </a:r>
            <a:r>
              <a:rPr lang="es-ES" dirty="0" smtClean="0"/>
              <a:t> </a:t>
            </a:r>
            <a:r>
              <a:rPr lang="es-ES" dirty="0" err="1" smtClean="0"/>
              <a:t>Designer</a:t>
            </a:r>
            <a:r>
              <a:rPr lang="es-ES" dirty="0" smtClean="0"/>
              <a:t> está orientado a aquellas personas que ya tienen una experiencia previa con la herramienta, pero que desean ir un paso más allá mediante la programación a medida de scripts PYTHON.</a:t>
            </a:r>
          </a:p>
          <a:p>
            <a:r>
              <a:rPr lang="es-ES" dirty="0" smtClean="0"/>
              <a:t>Los alumnos adquirirán un conocimiento básico-global del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su historia, características, instalación, etc. mediante un recorrido por sus partes más esenciales. El curso está orientado a personas que no tienen ninguna experiencia previa en la programación, con continuas mini-prácticas que harán que el alumno practique e interiorice cada concepto presentado.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Bucles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Programación Orientada a Objetos: </a:t>
            </a:r>
          </a:p>
          <a:p>
            <a:pPr lvl="1"/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Objetos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Gestión de excepciones: </a:t>
            </a:r>
          </a:p>
          <a:p>
            <a:pPr lvl="1"/>
            <a:r>
              <a:rPr lang="es-ES" dirty="0" smtClean="0"/>
              <a:t>Try/Catch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Entrada/Salida de Archivos</a:t>
            </a:r>
          </a:p>
          <a:p>
            <a:pPr lvl="1"/>
            <a:r>
              <a:rPr lang="es-ES" dirty="0" smtClean="0"/>
              <a:t>IO Module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Importar y usar módulos externos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 Proyecto 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Posibles ampliaciones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Otros recursos e </a:t>
            </a:r>
            <a:r>
              <a:rPr lang="es-ES" dirty="0" err="1" smtClean="0"/>
              <a:t>info</a:t>
            </a:r>
            <a:r>
              <a:rPr lang="es-ES" dirty="0" smtClean="0"/>
              <a:t> necesaria.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¿Qué es GIT?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GUI vs GIT </a:t>
            </a:r>
            <a:r>
              <a:rPr lang="es-ES" dirty="0" err="1" smtClean="0"/>
              <a:t>Bash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vs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TD v099 usa </a:t>
            </a:r>
            <a:r>
              <a:rPr lang="es-ES" dirty="0" err="1" smtClean="0"/>
              <a:t>Python</a:t>
            </a:r>
            <a:r>
              <a:rPr lang="es-ES" dirty="0" smtClean="0"/>
              <a:t> v3.5.X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PIP?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Gestor de paquetes para PYTHON. </a:t>
            </a:r>
          </a:p>
          <a:p>
            <a:pPr algn="ctr">
              <a:buNone/>
            </a:pPr>
            <a:r>
              <a:rPr lang="es-ES" dirty="0" smtClean="0"/>
              <a:t>La mejor forma de instalar módulos.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Añadir al </a:t>
            </a:r>
            <a:r>
              <a:rPr lang="es-ES" dirty="0" err="1" smtClean="0"/>
              <a:t>Path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C:\Users\USERNAME\AppDataLocal\Programs\Python\Python35\Scripts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r>
              <a:rPr lang="es-ES" dirty="0" smtClean="0"/>
              <a:t> (10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Historia y características (20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Primeros pasos con TD +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en los scripts TEXPORT/DAT. (45 minutos)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Fundamentos de PYTHON: (5 horas)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Variables, constantes.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básicos de datos.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Funciones.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 smtClean="0"/>
              <a:t>Iteradores</a:t>
            </a:r>
            <a:r>
              <a:rPr lang="es-ES" dirty="0" smtClean="0"/>
              <a:t>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Flujo de programa.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especiales de datos: listas, </a:t>
            </a:r>
            <a:r>
              <a:rPr lang="es-ES" dirty="0" err="1" smtClean="0"/>
              <a:t>tuplas</a:t>
            </a:r>
            <a:r>
              <a:rPr lang="es-ES" dirty="0" smtClean="0"/>
              <a:t>, diccionarios.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Objetos y clases.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Gestión de excepciones: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Entrada/Salida de archivos. Ejercicios prácticos.</a:t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Importando módulos externos. (1 hora)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Mini-proyecto final (45 minutos).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Entornos Virtuales en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¿Qué ocurre cuando tenemos distintos scripts que necesitan distintas versiones de ciertos módulos?</a:t>
            </a:r>
          </a:p>
          <a:p>
            <a:pPr algn="ctr">
              <a:buNone/>
            </a:pPr>
            <a:r>
              <a:rPr lang="es-ES" dirty="0" smtClean="0"/>
              <a:t>Sufrimiento -&gt; Usa entornos virtuales</a:t>
            </a:r>
          </a:p>
          <a:p>
            <a:pPr algn="ctr">
              <a:buNone/>
            </a:pPr>
            <a:r>
              <a:rPr lang="es-ES" dirty="0" smtClean="0"/>
              <a:t>¡¡SIEMPRE!!</a:t>
            </a:r>
          </a:p>
          <a:p>
            <a:pPr algn="ctr">
              <a:buNone/>
            </a:pPr>
            <a:r>
              <a:rPr lang="es-ES" sz="1800" dirty="0" smtClean="0">
                <a:hlinkClick r:id="rId2"/>
              </a:rPr>
              <a:t>http://timmyreilly.azurewebsites.net/python-pip-virtualenv-installation-on-windows/</a:t>
            </a:r>
            <a:endParaRPr lang="es-ES" sz="1800" dirty="0" smtClean="0"/>
          </a:p>
          <a:p>
            <a:pPr algn="ctr"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&amp;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Tscript</a:t>
            </a:r>
            <a:r>
              <a:rPr lang="es-ES" dirty="0" smtClean="0"/>
              <a:t> vs 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ES" dirty="0" smtClean="0"/>
              <a:t>¿Desde cuando?</a:t>
            </a:r>
          </a:p>
          <a:p>
            <a:r>
              <a:rPr lang="es-ES" dirty="0" err="1" smtClean="0"/>
              <a:t>PROs</a:t>
            </a:r>
            <a:r>
              <a:rPr lang="es-ES" dirty="0" smtClean="0"/>
              <a:t> y </a:t>
            </a:r>
            <a:r>
              <a:rPr lang="es-ES" dirty="0" err="1" smtClean="0"/>
              <a:t>CONs</a:t>
            </a:r>
            <a:r>
              <a:rPr lang="es-ES" dirty="0" smtClean="0"/>
              <a:t> de usar </a:t>
            </a:r>
            <a:r>
              <a:rPr lang="es-ES" dirty="0" err="1" smtClean="0"/>
              <a:t>Python</a:t>
            </a:r>
            <a:r>
              <a:rPr lang="es-ES" dirty="0" smtClean="0"/>
              <a:t> vs TD Puro.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</a:t>
            </a:r>
            <a:br>
              <a:rPr lang="es-ES" dirty="0" smtClean="0"/>
            </a:br>
            <a:r>
              <a:rPr lang="es-ES" dirty="0" smtClean="0"/>
              <a:t>(Fuente: </a:t>
            </a:r>
            <a:r>
              <a:rPr lang="es-ES" dirty="0" err="1" smtClean="0"/>
              <a:t>Wikipedia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err="1" smtClean="0"/>
              <a:t>Python</a:t>
            </a:r>
            <a:r>
              <a:rPr lang="es-ES" dirty="0" smtClean="0"/>
              <a:t> es un </a:t>
            </a:r>
            <a:r>
              <a:rPr lang="es-ES" dirty="0" smtClean="0">
                <a:hlinkClick r:id="rId2" tooltip="Lenguaje de programación"/>
              </a:rPr>
              <a:t>lenguaje de programación</a:t>
            </a:r>
            <a:r>
              <a:rPr lang="es-ES" dirty="0" smtClean="0"/>
              <a:t> </a:t>
            </a:r>
            <a:r>
              <a:rPr lang="es-ES" dirty="0" smtClean="0">
                <a:hlinkClick r:id="rId3" tooltip="Intérprete (informática)"/>
              </a:rPr>
              <a:t>interpretado</a:t>
            </a:r>
            <a:r>
              <a:rPr lang="es-ES" dirty="0" smtClean="0"/>
              <a:t> cuya filosofía hace hincapié en una sintaxis que favorezca un código legible.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b="1" dirty="0" smtClean="0"/>
              <a:t>Características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dirty="0" smtClean="0"/>
              <a:t> </a:t>
            </a:r>
          </a:p>
          <a:p>
            <a:r>
              <a:rPr lang="es-ES" dirty="0" err="1" smtClean="0">
                <a:hlinkClick r:id="rId4" tooltip="Lenguaje de programación multiparadigma"/>
              </a:rPr>
              <a:t>Multiparadigma</a:t>
            </a:r>
            <a:r>
              <a:rPr lang="es-ES" dirty="0" smtClean="0"/>
              <a:t>, ya que soporta:</a:t>
            </a:r>
          </a:p>
          <a:p>
            <a:pPr lvl="1"/>
            <a:r>
              <a:rPr lang="es-ES" dirty="0" smtClean="0">
                <a:hlinkClick r:id="rId5" tooltip="Programación orientada a objetos"/>
              </a:rPr>
              <a:t>Orientación a objetos</a:t>
            </a:r>
            <a:endParaRPr lang="es-ES" dirty="0" smtClean="0"/>
          </a:p>
          <a:p>
            <a:pPr lvl="1"/>
            <a:r>
              <a:rPr lang="es-ES" dirty="0" smtClean="0">
                <a:hlinkClick r:id="rId6" tooltip="Programación imperativa"/>
              </a:rPr>
              <a:t>Programación imperativa</a:t>
            </a:r>
            <a:r>
              <a:rPr lang="es-ES" dirty="0" smtClean="0"/>
              <a:t> </a:t>
            </a:r>
          </a:p>
          <a:p>
            <a:pPr lvl="1"/>
            <a:r>
              <a:rPr lang="es-ES" dirty="0" smtClean="0">
                <a:hlinkClick r:id="rId7" tooltip="Programación funcional"/>
              </a:rPr>
              <a:t>Programación funcional</a:t>
            </a:r>
            <a:r>
              <a:rPr lang="es-ES" dirty="0" smtClean="0"/>
              <a:t>.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Es un </a:t>
            </a:r>
            <a:r>
              <a:rPr lang="es-ES" dirty="0" smtClean="0">
                <a:hlinkClick r:id="rId8" tooltip="Lenguaje de programación interpretado"/>
              </a:rPr>
              <a:t>lenguaje interpretado</a:t>
            </a:r>
            <a:r>
              <a:rPr lang="es-ES" dirty="0" smtClean="0"/>
              <a:t>, </a:t>
            </a:r>
          </a:p>
          <a:p>
            <a:r>
              <a:rPr lang="es-ES" dirty="0" smtClean="0"/>
              <a:t>Usa </a:t>
            </a:r>
            <a:r>
              <a:rPr lang="es-ES" dirty="0" err="1" smtClean="0">
                <a:hlinkClick r:id="rId9" tooltip="Tipado dinámico"/>
              </a:rPr>
              <a:t>tipado</a:t>
            </a:r>
            <a:r>
              <a:rPr lang="es-ES" dirty="0" smtClean="0">
                <a:hlinkClick r:id="rId9" tooltip="Tipado dinámico"/>
              </a:rPr>
              <a:t> dinámico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 </a:t>
            </a:r>
            <a:r>
              <a:rPr lang="es-ES" dirty="0" smtClean="0">
                <a:hlinkClick r:id="rId10" tooltip="Multiplataforma"/>
              </a:rPr>
              <a:t>multiplataforma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Python</a:t>
            </a:r>
            <a:r>
              <a:rPr lang="es-ES" dirty="0" smtClean="0"/>
              <a:t> fue creado a finales de los ochenta​ por </a:t>
            </a:r>
            <a:r>
              <a:rPr lang="es-ES" dirty="0" smtClean="0">
                <a:hlinkClick r:id="rId11" tooltip="Guido van Rossum"/>
              </a:rPr>
              <a:t>Guido van </a:t>
            </a:r>
            <a:r>
              <a:rPr lang="es-ES" dirty="0" err="1" smtClean="0">
                <a:hlinkClick r:id="rId11" tooltip="Guido van Rossum"/>
              </a:rPr>
              <a:t>Rossum</a:t>
            </a:r>
            <a:r>
              <a:rPr lang="es-ES" dirty="0" smtClean="0"/>
              <a:t> en el Centro para las Matemáticas y la Informática (CWI, </a:t>
            </a:r>
            <a:r>
              <a:rPr lang="es-ES" dirty="0" err="1" smtClean="0"/>
              <a:t>Centrum</a:t>
            </a:r>
            <a:r>
              <a:rPr lang="es-ES" dirty="0" smtClean="0"/>
              <a:t> </a:t>
            </a:r>
            <a:r>
              <a:rPr lang="es-ES" dirty="0" err="1" smtClean="0"/>
              <a:t>Wiskunde</a:t>
            </a:r>
            <a:r>
              <a:rPr lang="es-ES" dirty="0" smtClean="0"/>
              <a:t> &amp; </a:t>
            </a:r>
            <a:r>
              <a:rPr lang="es-ES" dirty="0" err="1" smtClean="0"/>
              <a:t>Informatica</a:t>
            </a:r>
            <a:r>
              <a:rPr lang="es-ES" dirty="0" smtClean="0"/>
              <a:t>), en los </a:t>
            </a:r>
            <a:r>
              <a:rPr lang="es-ES" dirty="0" smtClean="0">
                <a:hlinkClick r:id="rId12" tooltip="Países Bajos"/>
              </a:rPr>
              <a:t>Países Bajos</a:t>
            </a:r>
            <a:r>
              <a:rPr lang="es-ES" dirty="0" smtClean="0"/>
              <a:t>. Su nombre proviene de la afición de su creador por los MONTY PYTHON.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GUIDO VAN ROSSUM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472" y="4357694"/>
            <a:ext cx="4250562" cy="2000264"/>
          </a:xfrm>
          <a:prstGeom prst="rect">
            <a:avLst/>
          </a:prstGeom>
        </p:spPr>
      </p:pic>
      <p:pic>
        <p:nvPicPr>
          <p:cNvPr id="9" name="8 Imagen" descr="MontyPython2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7752" y="4357693"/>
            <a:ext cx="3571900" cy="2009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ZEN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Bello es mejor que feo.</a:t>
            </a:r>
          </a:p>
          <a:p>
            <a:r>
              <a:rPr lang="es-ES" dirty="0" smtClean="0"/>
              <a:t>Explícito es mejor que implícito.</a:t>
            </a:r>
          </a:p>
          <a:p>
            <a:r>
              <a:rPr lang="es-ES" dirty="0" smtClean="0"/>
              <a:t>Simple es mejor que complejo.</a:t>
            </a:r>
          </a:p>
          <a:p>
            <a:r>
              <a:rPr lang="es-ES" dirty="0" smtClean="0"/>
              <a:t>Complejo es mejor que complicado.</a:t>
            </a:r>
          </a:p>
          <a:p>
            <a:r>
              <a:rPr lang="es-ES" dirty="0" smtClean="0"/>
              <a:t>Plano es mejor que anidado.</a:t>
            </a:r>
          </a:p>
          <a:p>
            <a:r>
              <a:rPr lang="es-ES" dirty="0" smtClean="0"/>
              <a:t>Disperso es mejor que denso.</a:t>
            </a:r>
          </a:p>
          <a:p>
            <a:r>
              <a:rPr lang="es-ES" dirty="0" smtClean="0"/>
              <a:t>La legibilidad cuenta.</a:t>
            </a:r>
          </a:p>
          <a:p>
            <a:r>
              <a:rPr lang="es-ES" dirty="0" smtClean="0"/>
              <a:t>Los casos especiales no son tan especiales como para quebrantar las reglas.</a:t>
            </a:r>
          </a:p>
          <a:p>
            <a:r>
              <a:rPr lang="es-ES" dirty="0" smtClean="0"/>
              <a:t>Lo práctico gana a lo puro.</a:t>
            </a:r>
          </a:p>
          <a:p>
            <a:r>
              <a:rPr lang="es-ES" dirty="0" smtClean="0"/>
              <a:t>Los errores nunca deberían dejarse pasar silenciosamente.</a:t>
            </a:r>
          </a:p>
          <a:p>
            <a:r>
              <a:rPr lang="es-ES" dirty="0" smtClean="0"/>
              <a:t>A menos que hayan sido silenciados explícitamente.</a:t>
            </a:r>
          </a:p>
          <a:p>
            <a:r>
              <a:rPr lang="es-ES" dirty="0" smtClean="0"/>
              <a:t>Frente a la ambigüedad, rechaza la tentación de adivinar.</a:t>
            </a:r>
          </a:p>
          <a:p>
            <a:r>
              <a:rPr lang="es-ES" dirty="0" smtClean="0"/>
              <a:t>Debería haber una -y preferiblemente sólo una- manera obvia de hacerlo.</a:t>
            </a:r>
          </a:p>
          <a:p>
            <a:r>
              <a:rPr lang="es-ES" dirty="0" smtClean="0"/>
              <a:t>Aunque esa manera puede no ser obvia al principio a menos que usted sea holandés.</a:t>
            </a:r>
            <a:r>
              <a:rPr lang="es-ES" baseline="30000" dirty="0" smtClean="0">
                <a:hlinkClick r:id="rId2"/>
              </a:rPr>
              <a:t>15</a:t>
            </a:r>
            <a:r>
              <a:rPr lang="es-ES" dirty="0" smtClean="0"/>
              <a:t>​</a:t>
            </a:r>
          </a:p>
          <a:p>
            <a:r>
              <a:rPr lang="es-ES" dirty="0" smtClean="0"/>
              <a:t>Ahora es mejor que nunca.</a:t>
            </a:r>
          </a:p>
          <a:p>
            <a:r>
              <a:rPr lang="es-ES" dirty="0" smtClean="0"/>
              <a:t>Aunque </a:t>
            </a:r>
            <a:r>
              <a:rPr lang="es-ES" i="1" dirty="0" smtClean="0"/>
              <a:t>nunca</a:t>
            </a:r>
            <a:r>
              <a:rPr lang="es-ES" dirty="0" smtClean="0"/>
              <a:t> es a menudo mejor que </a:t>
            </a:r>
            <a:r>
              <a:rPr lang="es-ES" i="1" dirty="0" smtClean="0"/>
              <a:t>ya mismo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la implementación es difícil de explicar, es una mala idea.</a:t>
            </a:r>
          </a:p>
          <a:p>
            <a:r>
              <a:rPr lang="es-ES" dirty="0" smtClean="0"/>
              <a:t>Si la implementación es fácil de explicar, puede que sea una buena idea.</a:t>
            </a:r>
          </a:p>
          <a:p>
            <a:r>
              <a:rPr lang="es-ES" dirty="0" smtClean="0"/>
              <a:t>Los espacios de nombres (</a:t>
            </a:r>
            <a:r>
              <a:rPr lang="es-ES" i="1" dirty="0" err="1" smtClean="0"/>
              <a:t>namespaces</a:t>
            </a:r>
            <a:r>
              <a:rPr lang="es-ES" dirty="0" smtClean="0"/>
              <a:t>) son una gran idea ¡Hagamos más de esas cosas!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r>
              <a:rPr lang="es-ES" dirty="0" smtClean="0"/>
              <a:t> 3.5.4 (3.5.5 no tiene instaladores y no añade funcionalidad):</a:t>
            </a:r>
          </a:p>
          <a:p>
            <a:pPr lvl="1"/>
            <a:r>
              <a:rPr lang="es-ES" sz="2500" dirty="0" smtClean="0">
                <a:hlinkClick r:id="rId2"/>
              </a:rPr>
              <a:t>https://www.python.org/downloads/release/python-354/</a:t>
            </a:r>
          </a:p>
          <a:p>
            <a:pPr>
              <a:buNone/>
            </a:pPr>
            <a:endParaRPr lang="es-ES" sz="1800" dirty="0" smtClean="0">
              <a:hlinkClick r:id="rId2"/>
            </a:endParaRPr>
          </a:p>
          <a:p>
            <a:r>
              <a:rPr lang="es-ES" dirty="0" smtClean="0"/>
              <a:t>Instalación de un IDE (Sublime </a:t>
            </a:r>
            <a:r>
              <a:rPr lang="es-ES" dirty="0" err="1" smtClean="0"/>
              <a:t>Text</a:t>
            </a:r>
            <a:r>
              <a:rPr lang="es-ES" dirty="0" smtClean="0"/>
              <a:t>):</a:t>
            </a:r>
          </a:p>
          <a:p>
            <a:pPr lvl="1"/>
            <a:r>
              <a:rPr lang="es-ES" sz="2500" dirty="0" smtClean="0">
                <a:hlinkClick r:id="rId2"/>
              </a:rPr>
              <a:t>https://www.sublimetext.com/3</a:t>
            </a:r>
            <a:endParaRPr lang="es-ES" sz="2500" dirty="0" smtClean="0">
              <a:hlinkClick r:id="rId3"/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Instalación de </a:t>
            </a:r>
            <a:r>
              <a:rPr lang="es-ES" dirty="0" err="1" smtClean="0"/>
              <a:t>plugins</a:t>
            </a:r>
            <a:r>
              <a:rPr lang="es-ES" dirty="0" smtClean="0"/>
              <a:t> para el IDE.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Control</a:t>
            </a:r>
          </a:p>
          <a:p>
            <a:pPr lvl="1"/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Palette</a:t>
            </a:r>
            <a:r>
              <a:rPr lang="es-ES" dirty="0" smtClean="0"/>
              <a:t> -&gt; “</a:t>
            </a:r>
            <a:r>
              <a:rPr lang="es-ES" dirty="0" err="1" smtClean="0"/>
              <a:t>Package</a:t>
            </a:r>
            <a:r>
              <a:rPr lang="es-ES" dirty="0" smtClean="0"/>
              <a:t> Control </a:t>
            </a:r>
            <a:r>
              <a:rPr lang="es-ES" dirty="0" err="1" smtClean="0"/>
              <a:t>Install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“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”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Configuración de TD (necesario para importar módulos externos).</a:t>
            </a:r>
          </a:p>
          <a:p>
            <a:pPr lvl="1"/>
            <a:r>
              <a:rPr lang="es-ES" sz="2900" dirty="0" smtClean="0"/>
              <a:t>Enlace:</a:t>
            </a:r>
            <a:r>
              <a:rPr lang="es-ES" sz="2900" dirty="0" smtClean="0">
                <a:hlinkClick r:id="rId3"/>
              </a:rPr>
              <a:t> </a:t>
            </a:r>
            <a:r>
              <a:rPr lang="es-ES" dirty="0" smtClean="0">
                <a:hlinkClick r:id="rId3"/>
              </a:rPr>
              <a:t>http://www.derivative.ca/wiki099/index.php?title=Introduction_to_Python_Tutorial#Importing_Modules</a:t>
            </a:r>
            <a:endParaRPr lang="es-ES" dirty="0" smtClean="0"/>
          </a:p>
          <a:p>
            <a:pPr lvl="1"/>
            <a:r>
              <a:rPr lang="es-ES" dirty="0" smtClean="0"/>
              <a:t>Configurar Sublime como “Default Editor”.</a:t>
            </a:r>
          </a:p>
          <a:p>
            <a:pPr lvl="1"/>
            <a:r>
              <a:rPr lang="es-ES" dirty="0" smtClean="0"/>
              <a:t>Configurar </a:t>
            </a:r>
            <a:r>
              <a:rPr lang="es-ES" dirty="0" err="1" smtClean="0"/>
              <a:t>Python</a:t>
            </a:r>
            <a:r>
              <a:rPr lang="es-ES" dirty="0" smtClean="0"/>
              <a:t> Module </a:t>
            </a:r>
            <a:r>
              <a:rPr lang="es-ES" dirty="0" err="1" smtClean="0"/>
              <a:t>Path</a:t>
            </a:r>
            <a:r>
              <a:rPr lang="es-ES" dirty="0" smtClean="0"/>
              <a:t> en TD.</a:t>
            </a:r>
          </a:p>
          <a:p>
            <a:pPr lvl="2">
              <a:buNone/>
            </a:pPr>
            <a:r>
              <a:rPr lang="es-ES" dirty="0" smtClean="0"/>
              <a:t>Por defecto: “C:\Users\USERNAME\AppData\Local\Programs\Python\Python35\Lib\site-packages”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Stand-</a:t>
            </a:r>
            <a:r>
              <a:rPr lang="es-ES" dirty="0" err="1" smtClean="0"/>
              <a:t>Alone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desde la ventana de comandos.</a:t>
            </a:r>
          </a:p>
          <a:p>
            <a:endParaRPr lang="es-ES" dirty="0" smtClean="0"/>
          </a:p>
          <a:p>
            <a:r>
              <a:rPr lang="es-ES" dirty="0" smtClean="0"/>
              <a:t>Estructura típica de un script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Recursos disponibles.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TD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vs Local (Pros &amp; </a:t>
            </a:r>
            <a:r>
              <a:rPr lang="es-ES" dirty="0" err="1" smtClean="0"/>
              <a:t>Cons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en un DAT.</a:t>
            </a:r>
          </a:p>
          <a:p>
            <a:r>
              <a:rPr lang="es-ES" dirty="0" smtClean="0"/>
              <a:t>Consola en </a:t>
            </a:r>
            <a:r>
              <a:rPr lang="es-ES" dirty="0" err="1" smtClean="0"/>
              <a:t>TextPort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</TotalTime>
  <Words>1372</Words>
  <Application>Microsoft Office PowerPoint</Application>
  <PresentationFormat>Presentación en pantalla (4:3)</PresentationFormat>
  <Paragraphs>324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Origen</vt:lpstr>
      <vt:lpstr>Introducción a Python para usuarios de TD</vt:lpstr>
      <vt:lpstr>Agenda</vt:lpstr>
      <vt:lpstr>Contenidos</vt:lpstr>
      <vt:lpstr>Touch Designer &amp; Python</vt:lpstr>
      <vt:lpstr>¿Qué es Python?  (Fuente: Wikipedia)</vt:lpstr>
      <vt:lpstr>El ZEN de Python</vt:lpstr>
      <vt:lpstr>Primeros Pasos</vt:lpstr>
      <vt:lpstr>Ejecutar Python Stand-Alone</vt:lpstr>
      <vt:lpstr>Python en TD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Módulos Externos</vt:lpstr>
      <vt:lpstr>Mini Proyecto Final</vt:lpstr>
      <vt:lpstr>ANEXO</vt:lpstr>
      <vt:lpstr>Usando GIT</vt:lpstr>
      <vt:lpstr>Versiones de Python</vt:lpstr>
      <vt:lpstr>¿Qué es PIP?</vt:lpstr>
      <vt:lpstr>Entornos Virtuales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 para usuarios de TD</dc:title>
  <dc:creator>LAU</dc:creator>
  <cp:lastModifiedBy>LAU</cp:lastModifiedBy>
  <cp:revision>38</cp:revision>
  <dcterms:created xsi:type="dcterms:W3CDTF">2018-05-05T00:32:25Z</dcterms:created>
  <dcterms:modified xsi:type="dcterms:W3CDTF">2018-05-11T18:10:12Z</dcterms:modified>
</cp:coreProperties>
</file>