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8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6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timmyreilly.azurewebsites.net/python-pip-virtualenv-installation-on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Lenguaje_de_programaci%C3%B3n_interpretado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es.wikipedia.org/wiki/Int%C3%A9rprete_(inform%C3%A1tica)" TargetMode="External"/><Relationship Id="rId7" Type="http://schemas.openxmlformats.org/officeDocument/2006/relationships/hyperlink" Target="https://es.wikipedia.org/wiki/Programaci%C3%B3n_funcional" TargetMode="External"/><Relationship Id="rId12" Type="http://schemas.openxmlformats.org/officeDocument/2006/relationships/hyperlink" Target="https://es.wikipedia.org/wiki/Pa%C3%ADses_Bajos" TargetMode="External"/><Relationship Id="rId2" Type="http://schemas.openxmlformats.org/officeDocument/2006/relationships/hyperlink" Target="https://es.wikipedia.org/wiki/Lenguaj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ogramaci%C3%B3n_imperativa" TargetMode="External"/><Relationship Id="rId11" Type="http://schemas.openxmlformats.org/officeDocument/2006/relationships/hyperlink" Target="https://es.wikipedia.org/wiki/Guido_van_Rossum" TargetMode="External"/><Relationship Id="rId5" Type="http://schemas.openxmlformats.org/officeDocument/2006/relationships/hyperlink" Target="https://es.wikipedia.org/wiki/Programaci%C3%B3n_orientada_a_objetos" TargetMode="External"/><Relationship Id="rId10" Type="http://schemas.openxmlformats.org/officeDocument/2006/relationships/hyperlink" Target="https://es.wikipedia.org/wiki/Multiplataforma" TargetMode="External"/><Relationship Id="rId4" Type="http://schemas.openxmlformats.org/officeDocument/2006/relationships/hyperlink" Target="https://es.wikipedia.org/wiki/Lenguaje_de_programaci%C3%B3n_multiparadigma" TargetMode="External"/><Relationship Id="rId9" Type="http://schemas.openxmlformats.org/officeDocument/2006/relationships/hyperlink" Target="https://es.wikipedia.org/wiki/Tipado_din%C3%A1mico" TargetMode="External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rivative.ca/wiki099/index.php?title=Introduction_to_Python_Tutorial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TD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Kike</a:t>
            </a:r>
            <a:r>
              <a:rPr lang="es-ES" dirty="0" smtClean="0"/>
              <a:t> Ramírez</a:t>
            </a:r>
          </a:p>
          <a:p>
            <a:r>
              <a:rPr lang="es-ES" dirty="0" smtClean="0"/>
              <a:t>Barcelona, mayo 2018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Variables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Declaración de variables (</a:t>
            </a:r>
            <a:r>
              <a:rPr lang="es-ES" dirty="0" err="1" smtClean="0"/>
              <a:t>tipado</a:t>
            </a:r>
            <a:r>
              <a:rPr lang="es-ES" dirty="0" smtClean="0"/>
              <a:t> dinámico!!).</a:t>
            </a:r>
          </a:p>
          <a:p>
            <a:pPr lvl="1"/>
            <a:r>
              <a:rPr lang="es-ES" dirty="0" smtClean="0"/>
              <a:t>Concatenar variables </a:t>
            </a:r>
            <a:r>
              <a:rPr lang="es-ES" dirty="0" err="1" smtClean="0"/>
              <a:t>string</a:t>
            </a:r>
            <a:endParaRPr lang="es-ES" dirty="0" smtClean="0"/>
          </a:p>
          <a:p>
            <a:pPr lvl="1"/>
            <a:r>
              <a:rPr lang="es-ES" dirty="0" smtClean="0"/>
              <a:t>Variables Globales vs Variables Locales</a:t>
            </a:r>
          </a:p>
          <a:p>
            <a:pPr lvl="1"/>
            <a:r>
              <a:rPr lang="es-ES" dirty="0" err="1" smtClean="0"/>
              <a:t>Deleting</a:t>
            </a:r>
            <a:r>
              <a:rPr lang="es-ES" smtClean="0"/>
              <a:t> variables</a:t>
            </a:r>
            <a:endParaRPr lang="es-E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</a:p>
          <a:p>
            <a:r>
              <a:rPr lang="es-ES" dirty="0" smtClean="0"/>
              <a:t>Constantes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básicos de datos.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Iteradores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Flujo de Programa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especiales de datos: </a:t>
            </a:r>
          </a:p>
          <a:p>
            <a:pPr lvl="1"/>
            <a:r>
              <a:rPr lang="es-ES" dirty="0" smtClean="0"/>
              <a:t>Listas</a:t>
            </a:r>
          </a:p>
          <a:p>
            <a:pPr lvl="1"/>
            <a:r>
              <a:rPr lang="es-ES" dirty="0" err="1" smtClean="0"/>
              <a:t>Tuplas</a:t>
            </a:r>
            <a:endParaRPr lang="es-ES" dirty="0" smtClean="0"/>
          </a:p>
          <a:p>
            <a:pPr lvl="1"/>
            <a:r>
              <a:rPr lang="es-ES" dirty="0" smtClean="0"/>
              <a:t>Diccionarios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Orientada a Objetos: </a:t>
            </a:r>
          </a:p>
          <a:p>
            <a:pPr lvl="1"/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Objetos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excepciones: </a:t>
            </a:r>
          </a:p>
          <a:p>
            <a:pPr lvl="1"/>
            <a:r>
              <a:rPr lang="es-ES" dirty="0" smtClean="0"/>
              <a:t>Try/Catch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Entrada/Salida de Archivos</a:t>
            </a:r>
          </a:p>
          <a:p>
            <a:pPr lvl="1"/>
            <a:r>
              <a:rPr lang="es-ES" dirty="0" smtClean="0"/>
              <a:t>IO 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smtClean="0"/>
              <a:t>- Nombre del curso: </a:t>
            </a:r>
            <a:endParaRPr lang="es-ES" dirty="0" smtClean="0"/>
          </a:p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</a:t>
            </a:r>
            <a:r>
              <a:rPr lang="es-ES" dirty="0" err="1" smtClean="0"/>
              <a:t>Touch-Designer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b="1" dirty="0" smtClean="0"/>
              <a:t>- Horario: </a:t>
            </a:r>
            <a:endParaRPr lang="es-ES" dirty="0" smtClean="0"/>
          </a:p>
          <a:p>
            <a:r>
              <a:rPr lang="es-ES" dirty="0" smtClean="0"/>
              <a:t>Sábado 12 de mayo de 10 a 19h (8h, con una parada para comer de una hora?)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- Objetivo:</a:t>
            </a:r>
            <a:r>
              <a:rPr lang="es-ES" dirty="0" smtClean="0"/>
              <a:t> 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Este curso de Introducción a PYTHON para usuarios de </a:t>
            </a:r>
            <a:r>
              <a:rPr lang="es-ES" dirty="0" err="1" smtClean="0"/>
              <a:t>Touch</a:t>
            </a:r>
            <a:r>
              <a:rPr lang="es-ES" dirty="0" smtClean="0"/>
              <a:t> </a:t>
            </a:r>
            <a:r>
              <a:rPr lang="es-ES" dirty="0" err="1" smtClean="0"/>
              <a:t>Designer</a:t>
            </a:r>
            <a:r>
              <a:rPr lang="es-ES" dirty="0" smtClean="0"/>
              <a:t> está orientado a aquellas personas que ya tienen una experiencia previa con la herramienta, pero que desean ir un paso más allá mediante la programación a medida de scripts PYTHON.</a:t>
            </a:r>
          </a:p>
          <a:p>
            <a:r>
              <a:rPr lang="es-ES" dirty="0" smtClean="0"/>
              <a:t>Los alumnos adquirirán un conocimiento básico-global del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su historia, características, instalación, etc. mediante un recorrido por sus partes más esenciales. El curso está orientado a personas que no tienen ninguna experiencia previa en la programación, con continuas mini-prácticas que harán que el alumno practique e interiorice cada concepto presentado.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Importar y usar módulos externos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 Proyecto 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Posibles ampliaciones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Otros recursos e </a:t>
            </a:r>
            <a:r>
              <a:rPr lang="es-ES" dirty="0" err="1" smtClean="0"/>
              <a:t>info</a:t>
            </a:r>
            <a:r>
              <a:rPr lang="es-ES" dirty="0" smtClean="0"/>
              <a:t> necesaria.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GIT?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GUI vs GIT </a:t>
            </a:r>
            <a:r>
              <a:rPr lang="es-ES" dirty="0" err="1" smtClean="0"/>
              <a:t>Bash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vs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TD v099 usa </a:t>
            </a:r>
            <a:r>
              <a:rPr lang="es-ES" dirty="0" err="1" smtClean="0"/>
              <a:t>Python</a:t>
            </a:r>
            <a:r>
              <a:rPr lang="es-ES" dirty="0" smtClean="0"/>
              <a:t> v3.5.X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PIP?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Gestor de paquetes para PYTHON. </a:t>
            </a:r>
          </a:p>
          <a:p>
            <a:pPr algn="ctr">
              <a:buNone/>
            </a:pPr>
            <a:r>
              <a:rPr lang="es-ES" dirty="0" smtClean="0"/>
              <a:t>La mejor forma de instalar módulos.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Añadir al </a:t>
            </a:r>
            <a:r>
              <a:rPr lang="es-ES" dirty="0" err="1" smtClean="0"/>
              <a:t>Path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C:\Users\USERNAME\AppDataLocal\Programs\Python\Python35\Scripts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</a:t>
            </a:r>
            <a:endParaRPr lang="es-E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Entornos Virtuales en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¿Qué ocurre cuando tenemos distintos scripts que necesitan distintas versiones de ciertos módulos?</a:t>
            </a:r>
          </a:p>
          <a:p>
            <a:pPr algn="ctr">
              <a:buNone/>
            </a:pPr>
            <a:r>
              <a:rPr lang="es-ES" dirty="0" smtClean="0"/>
              <a:t>Sufrimiento -&gt; Usa entornos virtuales</a:t>
            </a:r>
          </a:p>
          <a:p>
            <a:pPr algn="ctr">
              <a:buNone/>
            </a:pPr>
            <a:r>
              <a:rPr lang="es-ES" dirty="0" smtClean="0"/>
              <a:t>¡¡SIEMPRE!!</a:t>
            </a:r>
          </a:p>
          <a:p>
            <a:pPr algn="ctr">
              <a:buNone/>
            </a:pPr>
            <a:r>
              <a:rPr lang="es-ES" sz="1800" dirty="0" smtClean="0">
                <a:hlinkClick r:id="rId2"/>
              </a:rPr>
              <a:t>http://timmyreilly.azurewebsites.net/python-pip-virtualenv-installation-on-windows/</a:t>
            </a:r>
            <a:endParaRPr lang="es-ES" sz="1800" dirty="0" smtClean="0"/>
          </a:p>
          <a:p>
            <a:pPr algn="ctr"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r>
              <a:rPr lang="es-ES" dirty="0" smtClean="0"/>
              <a:t> (10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Historia y características (20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Primeros pasos con TD +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en los scripts TEXPORT/DAT. (45 minutos)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Fundamentos de PYTHON: (5 horas)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Variables, constantes.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básicos de datos.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Funciones.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 smtClean="0"/>
              <a:t>Iteradores</a:t>
            </a:r>
            <a:r>
              <a:rPr lang="es-ES" dirty="0" smtClean="0"/>
              <a:t>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Flujo de programa.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especiales de datos: listas, </a:t>
            </a:r>
            <a:r>
              <a:rPr lang="es-ES" dirty="0" err="1" smtClean="0"/>
              <a:t>tuplas</a:t>
            </a:r>
            <a:r>
              <a:rPr lang="es-ES" dirty="0" smtClean="0"/>
              <a:t>, diccionarios.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Objetos y clases.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Gestión de excepciones: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Entrada/Salida de archivos. Ejercicios prácticos.</a:t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Importando módulos externos. (1 hora)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Mini-proyecto final (45 minutos).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&amp;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Tscript</a:t>
            </a:r>
            <a:r>
              <a:rPr lang="es-ES" dirty="0" smtClean="0"/>
              <a:t> vs 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ES" dirty="0" smtClean="0"/>
              <a:t>¿Desde cuando?</a:t>
            </a:r>
          </a:p>
          <a:p>
            <a:r>
              <a:rPr lang="es-ES" dirty="0" err="1" smtClean="0"/>
              <a:t>PROs</a:t>
            </a:r>
            <a:r>
              <a:rPr lang="es-ES" dirty="0" smtClean="0"/>
              <a:t> y </a:t>
            </a:r>
            <a:r>
              <a:rPr lang="es-ES" dirty="0" err="1" smtClean="0"/>
              <a:t>CONs</a:t>
            </a:r>
            <a:r>
              <a:rPr lang="es-ES" dirty="0" smtClean="0"/>
              <a:t> de usar </a:t>
            </a:r>
            <a:r>
              <a:rPr lang="es-ES" dirty="0" err="1" smtClean="0"/>
              <a:t>Python</a:t>
            </a:r>
            <a:r>
              <a:rPr lang="es-ES" dirty="0" smtClean="0"/>
              <a:t> vs TD Puro.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</a:t>
            </a:r>
            <a:br>
              <a:rPr lang="es-ES" dirty="0" smtClean="0"/>
            </a:br>
            <a:r>
              <a:rPr lang="es-ES" dirty="0" smtClean="0"/>
              <a:t>(Fuente: </a:t>
            </a:r>
            <a:r>
              <a:rPr lang="es-ES" dirty="0" err="1" smtClean="0"/>
              <a:t>Wikipedia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err="1" smtClean="0"/>
              <a:t>Python</a:t>
            </a:r>
            <a:r>
              <a:rPr lang="es-ES" dirty="0" smtClean="0"/>
              <a:t> es un </a:t>
            </a:r>
            <a:r>
              <a:rPr lang="es-ES" dirty="0" smtClean="0">
                <a:hlinkClick r:id="rId2" tooltip="Lenguaje de programación"/>
              </a:rPr>
              <a:t>lenguaje de programación</a:t>
            </a:r>
            <a:r>
              <a:rPr lang="es-ES" dirty="0" smtClean="0"/>
              <a:t> </a:t>
            </a:r>
            <a:r>
              <a:rPr lang="es-ES" dirty="0" smtClean="0">
                <a:hlinkClick r:id="rId3" tooltip="Intérprete (informática)"/>
              </a:rPr>
              <a:t>interpretado</a:t>
            </a:r>
            <a:r>
              <a:rPr lang="es-ES" dirty="0" smtClean="0"/>
              <a:t> cuya filosofía hace hincapié en una sintaxis </a:t>
            </a:r>
            <a:r>
              <a:rPr lang="es-ES" dirty="0" smtClean="0"/>
              <a:t>que favorezca </a:t>
            </a:r>
            <a:r>
              <a:rPr lang="es-ES" dirty="0" smtClean="0"/>
              <a:t>un código legible.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b="1" dirty="0" smtClean="0"/>
              <a:t>Características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dirty="0" smtClean="0"/>
              <a:t> </a:t>
            </a:r>
            <a:endParaRPr lang="es-ES" dirty="0" smtClean="0"/>
          </a:p>
          <a:p>
            <a:r>
              <a:rPr lang="es-ES" dirty="0" err="1" smtClean="0">
                <a:hlinkClick r:id="rId4" tooltip="Lenguaje de programación multiparadigma"/>
              </a:rPr>
              <a:t>M</a:t>
            </a:r>
            <a:r>
              <a:rPr lang="es-ES" dirty="0" err="1" smtClean="0">
                <a:hlinkClick r:id="rId4" tooltip="Lenguaje de programación multiparadigma"/>
              </a:rPr>
              <a:t>ultiparadigma</a:t>
            </a:r>
            <a:r>
              <a:rPr lang="es-ES" dirty="0" smtClean="0"/>
              <a:t>, </a:t>
            </a:r>
            <a:r>
              <a:rPr lang="es-ES" dirty="0" smtClean="0"/>
              <a:t>ya que soporta:</a:t>
            </a:r>
          </a:p>
          <a:p>
            <a:pPr lvl="1"/>
            <a:r>
              <a:rPr lang="es-ES" dirty="0" smtClean="0">
                <a:hlinkClick r:id="rId5" tooltip="Programación orientada a objetos"/>
              </a:rPr>
              <a:t>O</a:t>
            </a:r>
            <a:r>
              <a:rPr lang="es-ES" dirty="0" smtClean="0">
                <a:hlinkClick r:id="rId5" tooltip="Programación orientada a objetos"/>
              </a:rPr>
              <a:t>rientación </a:t>
            </a:r>
            <a:r>
              <a:rPr lang="es-ES" dirty="0" smtClean="0">
                <a:hlinkClick r:id="rId5" tooltip="Programación orientada a objetos"/>
              </a:rPr>
              <a:t>a </a:t>
            </a:r>
            <a:r>
              <a:rPr lang="es-ES" dirty="0" smtClean="0">
                <a:hlinkClick r:id="rId5" tooltip="Programación orientada a objetos"/>
              </a:rPr>
              <a:t>objetos</a:t>
            </a:r>
            <a:endParaRPr lang="es-ES" dirty="0" smtClean="0"/>
          </a:p>
          <a:p>
            <a:pPr lvl="1"/>
            <a:r>
              <a:rPr lang="es-ES" dirty="0" smtClean="0">
                <a:hlinkClick r:id="rId6" tooltip="Programación imperativa"/>
              </a:rPr>
              <a:t>P</a:t>
            </a:r>
            <a:r>
              <a:rPr lang="es-ES" dirty="0" smtClean="0">
                <a:hlinkClick r:id="rId6" tooltip="Programación imperativa"/>
              </a:rPr>
              <a:t>rogramación </a:t>
            </a:r>
            <a:r>
              <a:rPr lang="es-ES" dirty="0" smtClean="0">
                <a:hlinkClick r:id="rId6" tooltip="Programación imperativa"/>
              </a:rPr>
              <a:t>imperativa</a:t>
            </a:r>
            <a:r>
              <a:rPr lang="es-ES" dirty="0" smtClean="0"/>
              <a:t> </a:t>
            </a:r>
            <a:endParaRPr lang="es-ES" dirty="0" smtClean="0"/>
          </a:p>
          <a:p>
            <a:pPr lvl="1"/>
            <a:r>
              <a:rPr lang="es-ES" dirty="0" smtClean="0">
                <a:hlinkClick r:id="rId7" tooltip="Programación funcional"/>
              </a:rPr>
              <a:t>P</a:t>
            </a:r>
            <a:r>
              <a:rPr lang="es-ES" dirty="0" smtClean="0">
                <a:hlinkClick r:id="rId7" tooltip="Programación funcional"/>
              </a:rPr>
              <a:t>rogramación </a:t>
            </a:r>
            <a:r>
              <a:rPr lang="es-ES" dirty="0" smtClean="0">
                <a:hlinkClick r:id="rId7" tooltip="Programación funcional"/>
              </a:rPr>
              <a:t>funcional</a:t>
            </a:r>
            <a:r>
              <a:rPr lang="es-ES" dirty="0" smtClean="0"/>
              <a:t>. 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 smtClean="0"/>
              <a:t>un </a:t>
            </a:r>
            <a:r>
              <a:rPr lang="es-ES" dirty="0" smtClean="0">
                <a:hlinkClick r:id="rId8" tooltip="Lenguaje de programación interpretado"/>
              </a:rPr>
              <a:t>lenguaje interpretado</a:t>
            </a:r>
            <a:r>
              <a:rPr lang="es-ES" dirty="0" smtClean="0"/>
              <a:t>, </a:t>
            </a:r>
            <a:endParaRPr lang="es-ES" dirty="0" smtClean="0"/>
          </a:p>
          <a:p>
            <a:r>
              <a:rPr lang="es-ES" dirty="0" smtClean="0"/>
              <a:t>U</a:t>
            </a:r>
            <a:r>
              <a:rPr lang="es-ES" dirty="0" smtClean="0"/>
              <a:t>sa</a:t>
            </a:r>
            <a:r>
              <a:rPr lang="es-ES" dirty="0" smtClean="0"/>
              <a:t> </a:t>
            </a:r>
            <a:r>
              <a:rPr lang="es-ES" dirty="0" err="1" smtClean="0">
                <a:hlinkClick r:id="rId9" tooltip="Tipado dinámico"/>
              </a:rPr>
              <a:t>tipado</a:t>
            </a:r>
            <a:r>
              <a:rPr lang="es-ES" dirty="0" smtClean="0">
                <a:hlinkClick r:id="rId9" tooltip="Tipado dinámico"/>
              </a:rPr>
              <a:t> </a:t>
            </a:r>
            <a:r>
              <a:rPr lang="es-ES" dirty="0" smtClean="0">
                <a:hlinkClick r:id="rId9" tooltip="Tipado dinámico"/>
              </a:rPr>
              <a:t>dinámico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</a:t>
            </a:r>
            <a:r>
              <a:rPr lang="es-ES" dirty="0" smtClean="0"/>
              <a:t>s</a:t>
            </a:r>
            <a:r>
              <a:rPr lang="es-ES" dirty="0" smtClean="0"/>
              <a:t> </a:t>
            </a:r>
            <a:r>
              <a:rPr lang="es-ES" dirty="0" smtClean="0">
                <a:hlinkClick r:id="rId10" tooltip="Multiplataforma"/>
              </a:rPr>
              <a:t>multiplataforma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Python</a:t>
            </a:r>
            <a:r>
              <a:rPr lang="es-ES" dirty="0" smtClean="0"/>
              <a:t> fue creado a finales de los </a:t>
            </a:r>
            <a:r>
              <a:rPr lang="es-ES" dirty="0" smtClean="0"/>
              <a:t>ochenta​ </a:t>
            </a:r>
            <a:r>
              <a:rPr lang="es-ES" dirty="0" smtClean="0"/>
              <a:t>por </a:t>
            </a:r>
            <a:r>
              <a:rPr lang="es-ES" dirty="0" smtClean="0">
                <a:hlinkClick r:id="rId11" tooltip="Guido van Rossum"/>
              </a:rPr>
              <a:t>Guido van </a:t>
            </a:r>
            <a:r>
              <a:rPr lang="es-ES" dirty="0" err="1" smtClean="0">
                <a:hlinkClick r:id="rId11" tooltip="Guido van Rossum"/>
              </a:rPr>
              <a:t>Rossum</a:t>
            </a:r>
            <a:r>
              <a:rPr lang="es-ES" dirty="0" smtClean="0"/>
              <a:t> en el Centro para las Matemáticas y la Informática (CWI, </a:t>
            </a:r>
            <a:r>
              <a:rPr lang="es-ES" dirty="0" err="1" smtClean="0"/>
              <a:t>Centrum</a:t>
            </a:r>
            <a:r>
              <a:rPr lang="es-ES" dirty="0" smtClean="0"/>
              <a:t> </a:t>
            </a:r>
            <a:r>
              <a:rPr lang="es-ES" dirty="0" err="1" smtClean="0"/>
              <a:t>Wiskunde</a:t>
            </a:r>
            <a:r>
              <a:rPr lang="es-ES" dirty="0" smtClean="0"/>
              <a:t> &amp; </a:t>
            </a:r>
            <a:r>
              <a:rPr lang="es-ES" dirty="0" err="1" smtClean="0"/>
              <a:t>Informatica</a:t>
            </a:r>
            <a:r>
              <a:rPr lang="es-ES" dirty="0" smtClean="0"/>
              <a:t>), en los </a:t>
            </a:r>
            <a:r>
              <a:rPr lang="es-ES" dirty="0" smtClean="0">
                <a:hlinkClick r:id="rId12" tooltip="Países Bajos"/>
              </a:rPr>
              <a:t>Países </a:t>
            </a:r>
            <a:r>
              <a:rPr lang="es-ES" dirty="0" smtClean="0">
                <a:hlinkClick r:id="rId12" tooltip="Países Bajos"/>
              </a:rPr>
              <a:t>Bajos</a:t>
            </a:r>
            <a:r>
              <a:rPr lang="es-ES" dirty="0" smtClean="0"/>
              <a:t>. Su nombre proviene de la afición de su creador por los MONTY PYTHON.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GUIDO VAN ROSSUM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472" y="4357694"/>
            <a:ext cx="4250562" cy="2000264"/>
          </a:xfrm>
          <a:prstGeom prst="rect">
            <a:avLst/>
          </a:prstGeom>
        </p:spPr>
      </p:pic>
      <p:pic>
        <p:nvPicPr>
          <p:cNvPr id="9" name="8 Imagen" descr="MontyPython2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2" y="4357693"/>
            <a:ext cx="3571900" cy="2009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ZEN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Bello es mejor que feo.</a:t>
            </a:r>
          </a:p>
          <a:p>
            <a:r>
              <a:rPr lang="es-ES" dirty="0" smtClean="0"/>
              <a:t>Explícito es mejor que implícito.</a:t>
            </a:r>
          </a:p>
          <a:p>
            <a:r>
              <a:rPr lang="es-ES" dirty="0" smtClean="0"/>
              <a:t>Simple es mejor que complejo.</a:t>
            </a:r>
          </a:p>
          <a:p>
            <a:r>
              <a:rPr lang="es-ES" dirty="0" smtClean="0"/>
              <a:t>Complejo es mejor que complicado.</a:t>
            </a:r>
          </a:p>
          <a:p>
            <a:r>
              <a:rPr lang="es-ES" dirty="0" smtClean="0"/>
              <a:t>Plano es mejor que anidado.</a:t>
            </a:r>
          </a:p>
          <a:p>
            <a:r>
              <a:rPr lang="es-ES" dirty="0" smtClean="0"/>
              <a:t>Disperso es mejor que denso.</a:t>
            </a:r>
          </a:p>
          <a:p>
            <a:r>
              <a:rPr lang="es-ES" dirty="0" smtClean="0"/>
              <a:t>La legibilidad cuenta.</a:t>
            </a:r>
          </a:p>
          <a:p>
            <a:r>
              <a:rPr lang="es-ES" dirty="0" smtClean="0"/>
              <a:t>Los casos especiales no son tan especiales como para quebrantar las reglas.</a:t>
            </a:r>
          </a:p>
          <a:p>
            <a:r>
              <a:rPr lang="es-ES" dirty="0" smtClean="0"/>
              <a:t>Lo práctico gana a lo puro.</a:t>
            </a:r>
          </a:p>
          <a:p>
            <a:r>
              <a:rPr lang="es-ES" dirty="0" smtClean="0"/>
              <a:t>Los errores nunca deberían dejarse pasar silenciosamente.</a:t>
            </a:r>
          </a:p>
          <a:p>
            <a:r>
              <a:rPr lang="es-ES" dirty="0" smtClean="0"/>
              <a:t>A menos que hayan sido silenciados explícitamente.</a:t>
            </a:r>
          </a:p>
          <a:p>
            <a:r>
              <a:rPr lang="es-ES" dirty="0" smtClean="0"/>
              <a:t>Frente a la ambigüedad, rechaza la tentación de adivinar.</a:t>
            </a:r>
          </a:p>
          <a:p>
            <a:r>
              <a:rPr lang="es-ES" dirty="0" smtClean="0"/>
              <a:t>Debería haber una -y preferiblemente sólo una- manera obvia de hacerlo.</a:t>
            </a:r>
          </a:p>
          <a:p>
            <a:r>
              <a:rPr lang="es-ES" dirty="0" smtClean="0"/>
              <a:t>Aunque esa manera puede no ser obvia al principio a menos que usted sea holandés.</a:t>
            </a:r>
            <a:r>
              <a:rPr lang="es-ES" baseline="30000" dirty="0" smtClean="0">
                <a:hlinkClick r:id="rId2"/>
              </a:rPr>
              <a:t>15</a:t>
            </a:r>
            <a:r>
              <a:rPr lang="es-ES" dirty="0" smtClean="0"/>
              <a:t>​</a:t>
            </a:r>
          </a:p>
          <a:p>
            <a:r>
              <a:rPr lang="es-ES" dirty="0" smtClean="0"/>
              <a:t>Ahora es mejor que nunca.</a:t>
            </a:r>
          </a:p>
          <a:p>
            <a:r>
              <a:rPr lang="es-ES" dirty="0" smtClean="0"/>
              <a:t>Aunque </a:t>
            </a:r>
            <a:r>
              <a:rPr lang="es-ES" i="1" dirty="0" smtClean="0"/>
              <a:t>nunca</a:t>
            </a:r>
            <a:r>
              <a:rPr lang="es-ES" dirty="0" smtClean="0"/>
              <a:t> es a menudo mejor que </a:t>
            </a:r>
            <a:r>
              <a:rPr lang="es-ES" i="1" dirty="0" smtClean="0"/>
              <a:t>ya mismo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la implementación es difícil de explicar, es una mala idea.</a:t>
            </a:r>
          </a:p>
          <a:p>
            <a:r>
              <a:rPr lang="es-ES" dirty="0" smtClean="0"/>
              <a:t>Si la implementación es fácil de explicar, puede que sea una buena idea.</a:t>
            </a:r>
          </a:p>
          <a:p>
            <a:r>
              <a:rPr lang="es-ES" dirty="0" smtClean="0"/>
              <a:t>Los espacios de nombres (</a:t>
            </a:r>
            <a:r>
              <a:rPr lang="es-ES" i="1" dirty="0" err="1" smtClean="0"/>
              <a:t>namespaces</a:t>
            </a:r>
            <a:r>
              <a:rPr lang="es-ES" dirty="0" smtClean="0"/>
              <a:t>) son una gran idea ¡Hagamos más de esas cosas!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r>
              <a:rPr lang="es-ES" dirty="0" smtClean="0"/>
              <a:t> 3.5.4 (3.5.5 no tiene instaladores y no añade funcionalidad):</a:t>
            </a:r>
          </a:p>
          <a:p>
            <a:pPr lvl="1"/>
            <a:r>
              <a:rPr lang="es-ES" sz="2500" dirty="0" smtClean="0">
                <a:hlinkClick r:id="rId2"/>
              </a:rPr>
              <a:t>https://www.python.org/downloads/release/python-354/</a:t>
            </a:r>
          </a:p>
          <a:p>
            <a:pPr>
              <a:buNone/>
            </a:pPr>
            <a:endParaRPr lang="es-ES" sz="1800" dirty="0" smtClean="0">
              <a:hlinkClick r:id="rId2"/>
            </a:endParaRPr>
          </a:p>
          <a:p>
            <a:r>
              <a:rPr lang="es-ES" dirty="0" smtClean="0"/>
              <a:t>Instalación de un IDE (Sublime </a:t>
            </a:r>
            <a:r>
              <a:rPr lang="es-ES" dirty="0" err="1" smtClean="0"/>
              <a:t>Text</a:t>
            </a:r>
            <a:r>
              <a:rPr lang="es-ES" dirty="0" smtClean="0"/>
              <a:t>):</a:t>
            </a:r>
          </a:p>
          <a:p>
            <a:pPr lvl="1"/>
            <a:r>
              <a:rPr lang="es-ES" sz="2500" dirty="0" smtClean="0">
                <a:hlinkClick r:id="rId2"/>
              </a:rPr>
              <a:t>https://www.sublimetext.com/3</a:t>
            </a:r>
            <a:endParaRPr lang="es-ES" sz="2500" dirty="0" smtClean="0">
              <a:hlinkClick r:id="rId3"/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Instalación de </a:t>
            </a:r>
            <a:r>
              <a:rPr lang="es-ES" dirty="0" err="1" smtClean="0"/>
              <a:t>plugins</a:t>
            </a:r>
            <a:r>
              <a:rPr lang="es-ES" dirty="0" smtClean="0"/>
              <a:t> para el IDE.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Control</a:t>
            </a:r>
          </a:p>
          <a:p>
            <a:pPr lvl="1"/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Palette</a:t>
            </a:r>
            <a:r>
              <a:rPr lang="es-ES" dirty="0" smtClean="0"/>
              <a:t> -&gt; “</a:t>
            </a:r>
            <a:r>
              <a:rPr lang="es-ES" dirty="0" err="1" smtClean="0"/>
              <a:t>Package</a:t>
            </a:r>
            <a:r>
              <a:rPr lang="es-ES" dirty="0" smtClean="0"/>
              <a:t> Control </a:t>
            </a:r>
            <a:r>
              <a:rPr lang="es-ES" dirty="0" err="1" smtClean="0"/>
              <a:t>Install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“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”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Configuración de TD (necesario para importar módulos externos).</a:t>
            </a:r>
          </a:p>
          <a:p>
            <a:pPr lvl="1"/>
            <a:r>
              <a:rPr lang="es-ES" sz="2900" dirty="0" smtClean="0"/>
              <a:t>Enlace:</a:t>
            </a:r>
            <a:r>
              <a:rPr lang="es-ES" sz="2900" dirty="0" smtClean="0">
                <a:hlinkClick r:id="rId3"/>
              </a:rPr>
              <a:t> </a:t>
            </a:r>
            <a:r>
              <a:rPr lang="es-ES" dirty="0" smtClean="0">
                <a:hlinkClick r:id="rId3"/>
              </a:rPr>
              <a:t>http://www.derivative.ca/wiki099/index.php?title=Introduction_to_Python_Tutorial#Importing_Modules</a:t>
            </a:r>
            <a:endParaRPr lang="es-ES" dirty="0" smtClean="0"/>
          </a:p>
          <a:p>
            <a:pPr lvl="1"/>
            <a:r>
              <a:rPr lang="es-ES" dirty="0" smtClean="0"/>
              <a:t>Configurar Sublime como “Default Editor”.</a:t>
            </a:r>
          </a:p>
          <a:p>
            <a:pPr lvl="1"/>
            <a:r>
              <a:rPr lang="es-ES" dirty="0" smtClean="0"/>
              <a:t>Configurar </a:t>
            </a:r>
            <a:r>
              <a:rPr lang="es-ES" dirty="0" err="1" smtClean="0"/>
              <a:t>Python</a:t>
            </a:r>
            <a:r>
              <a:rPr lang="es-ES" dirty="0" smtClean="0"/>
              <a:t> Module </a:t>
            </a:r>
            <a:r>
              <a:rPr lang="es-ES" dirty="0" err="1" smtClean="0"/>
              <a:t>Path</a:t>
            </a:r>
            <a:r>
              <a:rPr lang="es-ES" dirty="0" smtClean="0"/>
              <a:t> en TD.</a:t>
            </a:r>
          </a:p>
          <a:p>
            <a:pPr lvl="2">
              <a:buNone/>
            </a:pPr>
            <a:r>
              <a:rPr lang="es-ES" dirty="0" smtClean="0"/>
              <a:t>Por defecto: “C:\Users\USERNAME\AppData\Local\Programs\Python\Python35\Lib\site-packages”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Stand-</a:t>
            </a:r>
            <a:r>
              <a:rPr lang="es-ES" dirty="0" err="1" smtClean="0"/>
              <a:t>Alone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desde la ventana de comandos.</a:t>
            </a:r>
          </a:p>
          <a:p>
            <a:endParaRPr lang="es-ES" dirty="0" smtClean="0"/>
          </a:p>
          <a:p>
            <a:r>
              <a:rPr lang="es-ES" dirty="0" smtClean="0"/>
              <a:t>Estructura típica de un script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Recursos disponibles.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TD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vs Local (Pros &amp; </a:t>
            </a:r>
            <a:r>
              <a:rPr lang="es-ES" dirty="0" err="1" smtClean="0"/>
              <a:t>Cons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en un DAT.</a:t>
            </a:r>
          </a:p>
          <a:p>
            <a:r>
              <a:rPr lang="es-ES" dirty="0" smtClean="0"/>
              <a:t>Consola en </a:t>
            </a:r>
            <a:r>
              <a:rPr lang="es-ES" dirty="0" err="1" smtClean="0"/>
              <a:t>TextPort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546</Words>
  <Application>Microsoft Office PowerPoint</Application>
  <PresentationFormat>Presentación en pantalla (4:3)</PresentationFormat>
  <Paragraphs>169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Introducción a Python para usuarios de TD</vt:lpstr>
      <vt:lpstr>Agenda</vt:lpstr>
      <vt:lpstr>Contenidos</vt:lpstr>
      <vt:lpstr>Touch Designer &amp; Python</vt:lpstr>
      <vt:lpstr>¿Qué es Python?  (Fuente: Wikipedia)</vt:lpstr>
      <vt:lpstr>El ZEN de Python</vt:lpstr>
      <vt:lpstr>Primeros Pasos</vt:lpstr>
      <vt:lpstr>Ejecutar Python Stand-Alone</vt:lpstr>
      <vt:lpstr>Python en TD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Módulos Externos</vt:lpstr>
      <vt:lpstr>Mini Proyecto Final</vt:lpstr>
      <vt:lpstr>ANEXO</vt:lpstr>
      <vt:lpstr>Usando GIT</vt:lpstr>
      <vt:lpstr>Versiones de Python</vt:lpstr>
      <vt:lpstr>¿Qué es PIP?</vt:lpstr>
      <vt:lpstr>Entornos Virtuales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 para usuarios de TD</dc:title>
  <dc:creator>LAU</dc:creator>
  <cp:lastModifiedBy>VISA-2017-06</cp:lastModifiedBy>
  <cp:revision>26</cp:revision>
  <dcterms:created xsi:type="dcterms:W3CDTF">2018-05-05T00:32:25Z</dcterms:created>
  <dcterms:modified xsi:type="dcterms:W3CDTF">2018-05-11T09:56:43Z</dcterms:modified>
</cp:coreProperties>
</file>