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80" r:id="rId7"/>
    <p:sldId id="261" r:id="rId8"/>
    <p:sldId id="262" r:id="rId9"/>
    <p:sldId id="263" r:id="rId10"/>
    <p:sldId id="264" r:id="rId11"/>
    <p:sldId id="281" r:id="rId12"/>
    <p:sldId id="282" r:id="rId13"/>
    <p:sldId id="265" r:id="rId14"/>
    <p:sldId id="283" r:id="rId15"/>
    <p:sldId id="284" r:id="rId16"/>
    <p:sldId id="285" r:id="rId17"/>
    <p:sldId id="266" r:id="rId18"/>
    <p:sldId id="286" r:id="rId19"/>
    <p:sldId id="267" r:id="rId20"/>
    <p:sldId id="268" r:id="rId21"/>
    <p:sldId id="270" r:id="rId22"/>
    <p:sldId id="271" r:id="rId23"/>
    <p:sldId id="272" r:id="rId24"/>
    <p:sldId id="273" r:id="rId25"/>
    <p:sldId id="274" r:id="rId26"/>
    <p:sldId id="275" r:id="rId27"/>
    <p:sldId id="279" r:id="rId28"/>
    <p:sldId id="276" r:id="rId29"/>
    <p:sldId id="277" r:id="rId30"/>
    <p:sldId id="278" r:id="rId31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1" name="20 Rectángulo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32 Rectángulo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21 Rectángulo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31 Rectángulo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5" name="4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12/05/2018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28" name="27 Conector recto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Conector recto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Triángulo isósceles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python-class-objects-object-oriented-programming-oop-s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timmyreilly.azurewebsites.net/python-pip-virtualenv-installation-on-windo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Lenguaje_de_programaci%C3%B3n_interpretado" TargetMode="External"/><Relationship Id="rId13" Type="http://schemas.openxmlformats.org/officeDocument/2006/relationships/image" Target="../media/image2.jpeg"/><Relationship Id="rId3" Type="http://schemas.openxmlformats.org/officeDocument/2006/relationships/hyperlink" Target="https://es.wikipedia.org/wiki/Int%C3%A9rprete_(inform%C3%A1tica)" TargetMode="External"/><Relationship Id="rId7" Type="http://schemas.openxmlformats.org/officeDocument/2006/relationships/hyperlink" Target="https://es.wikipedia.org/wiki/Programaci%C3%B3n_funcional" TargetMode="External"/><Relationship Id="rId12" Type="http://schemas.openxmlformats.org/officeDocument/2006/relationships/hyperlink" Target="https://es.wikipedia.org/wiki/Pa%C3%ADses_Bajos" TargetMode="External"/><Relationship Id="rId2" Type="http://schemas.openxmlformats.org/officeDocument/2006/relationships/hyperlink" Target="https://es.wikipedia.org/wiki/Lenguaje_de_programaci%C3%B3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s.wikipedia.org/wiki/Programaci%C3%B3n_imperativa" TargetMode="External"/><Relationship Id="rId11" Type="http://schemas.openxmlformats.org/officeDocument/2006/relationships/hyperlink" Target="https://es.wikipedia.org/wiki/Guido_van_Rossum" TargetMode="External"/><Relationship Id="rId5" Type="http://schemas.openxmlformats.org/officeDocument/2006/relationships/hyperlink" Target="https://es.wikipedia.org/wiki/Programaci%C3%B3n_orientada_a_objetos" TargetMode="External"/><Relationship Id="rId10" Type="http://schemas.openxmlformats.org/officeDocument/2006/relationships/hyperlink" Target="https://es.wikipedia.org/wiki/Multiplataforma" TargetMode="External"/><Relationship Id="rId4" Type="http://schemas.openxmlformats.org/officeDocument/2006/relationships/hyperlink" Target="https://es.wikipedia.org/wiki/Lenguaje_de_programaci%C3%B3n_multiparadigma" TargetMode="External"/><Relationship Id="rId9" Type="http://schemas.openxmlformats.org/officeDocument/2006/relationships/hyperlink" Target="https://es.wikipedia.org/wiki/Tipado_din%C3%A1mico" TargetMode="External"/><Relationship Id="rId1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s.wikipedia.org/wiki/Pyth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rivative.ca/wiki099/index.php?title=Introduction_to_Python_Tutorial" TargetMode="External"/><Relationship Id="rId2" Type="http://schemas.openxmlformats.org/officeDocument/2006/relationships/hyperlink" Target="https://www.sublimetext.com/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Introducción a </a:t>
            </a:r>
            <a:r>
              <a:rPr lang="es-ES" dirty="0" err="1" smtClean="0"/>
              <a:t>Python</a:t>
            </a:r>
            <a:r>
              <a:rPr lang="es-ES" dirty="0" smtClean="0"/>
              <a:t> para usuarios de TD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err="1" smtClean="0"/>
              <a:t>Kike</a:t>
            </a:r>
            <a:r>
              <a:rPr lang="es-ES" dirty="0" smtClean="0"/>
              <a:t> Ramírez</a:t>
            </a:r>
          </a:p>
          <a:p>
            <a:r>
              <a:rPr lang="es-ES" dirty="0" smtClean="0"/>
              <a:t>Barcelona, mayo 2018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Variables</a:t>
            </a:r>
            <a:r>
              <a:rPr lang="es-ES" dirty="0"/>
              <a:t> </a:t>
            </a:r>
            <a:r>
              <a:rPr lang="es-ES" dirty="0" smtClean="0"/>
              <a:t>en </a:t>
            </a:r>
            <a:r>
              <a:rPr lang="es-ES" dirty="0" err="1" smtClean="0"/>
              <a:t>Python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  <a:p>
            <a:pPr lvl="1"/>
            <a:r>
              <a:rPr lang="es-ES" dirty="0" smtClean="0"/>
              <a:t>Declaración de variables (</a:t>
            </a:r>
            <a:r>
              <a:rPr lang="es-ES" dirty="0" err="1" smtClean="0"/>
              <a:t>tipado</a:t>
            </a:r>
            <a:r>
              <a:rPr lang="es-ES" dirty="0" smtClean="0"/>
              <a:t> dinámico!!).</a:t>
            </a:r>
          </a:p>
          <a:p>
            <a:pPr lvl="1"/>
            <a:r>
              <a:rPr lang="es-ES" dirty="0" smtClean="0"/>
              <a:t>Concatenar variables </a:t>
            </a:r>
            <a:r>
              <a:rPr lang="es-ES" dirty="0" err="1" smtClean="0"/>
              <a:t>string</a:t>
            </a:r>
            <a:endParaRPr lang="es-ES" dirty="0" smtClean="0"/>
          </a:p>
          <a:p>
            <a:pPr lvl="1"/>
            <a:r>
              <a:rPr lang="es-ES" dirty="0" smtClean="0"/>
              <a:t>Variables Globales vs Variables Locales</a:t>
            </a:r>
          </a:p>
          <a:p>
            <a:pPr lvl="1"/>
            <a:r>
              <a:rPr lang="es-ES" dirty="0" err="1" smtClean="0"/>
              <a:t>Deleting</a:t>
            </a:r>
            <a:r>
              <a:rPr lang="es-ES" dirty="0" smtClean="0"/>
              <a:t> variables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Cadenas de texto (</a:t>
            </a:r>
            <a:r>
              <a:rPr lang="es-ES" dirty="0" err="1" smtClean="0"/>
              <a:t>strings</a:t>
            </a:r>
            <a:r>
              <a:rPr lang="es-ES" dirty="0" smtClean="0"/>
              <a:t>) in </a:t>
            </a:r>
            <a:r>
              <a:rPr lang="es-ES" dirty="0" err="1" smtClean="0"/>
              <a:t>Python</a:t>
            </a:r>
            <a:r>
              <a:rPr lang="es-ES" dirty="0" smtClean="0"/>
              <a:t>:</a:t>
            </a:r>
          </a:p>
          <a:p>
            <a:r>
              <a:rPr lang="en-US" sz="2200" dirty="0" smtClean="0"/>
              <a:t>Replace</a:t>
            </a:r>
          </a:p>
          <a:p>
            <a:r>
              <a:rPr lang="en-US" sz="2200" dirty="0" smtClean="0"/>
              <a:t>Join</a:t>
            </a:r>
          </a:p>
          <a:p>
            <a:r>
              <a:rPr lang="en-US" sz="2200" dirty="0" smtClean="0"/>
              <a:t>Split</a:t>
            </a:r>
          </a:p>
          <a:p>
            <a:r>
              <a:rPr lang="en-US" sz="2200" dirty="0" smtClean="0"/>
              <a:t>Reverse</a:t>
            </a:r>
          </a:p>
          <a:p>
            <a:r>
              <a:rPr lang="en-US" sz="2200" dirty="0" smtClean="0"/>
              <a:t>Uppercase</a:t>
            </a:r>
          </a:p>
          <a:p>
            <a:r>
              <a:rPr lang="en-US" sz="2200" dirty="0" smtClean="0"/>
              <a:t>Lowercase</a:t>
            </a:r>
          </a:p>
          <a:p>
            <a:endParaRPr lang="en-US" sz="2200" dirty="0" smtClean="0"/>
          </a:p>
          <a:p>
            <a:pPr>
              <a:buNone/>
            </a:pPr>
            <a:r>
              <a:rPr lang="en-US" sz="2400" b="1" dirty="0" smtClean="0"/>
              <a:t>Python does not support a character type</a:t>
            </a:r>
            <a:r>
              <a:rPr lang="en-US" sz="2400" dirty="0" smtClean="0"/>
              <a:t>, these are treated as strings of length one, also considered as substring.</a:t>
            </a:r>
            <a:endParaRPr lang="en-US" sz="2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s-ES" dirty="0" smtClean="0"/>
              <a:t>Cadenas de texto (</a:t>
            </a:r>
            <a:r>
              <a:rPr lang="es-ES" dirty="0" err="1" smtClean="0"/>
              <a:t>strings</a:t>
            </a:r>
            <a:r>
              <a:rPr lang="es-ES" dirty="0" smtClean="0"/>
              <a:t>) in </a:t>
            </a:r>
            <a:r>
              <a:rPr lang="es-ES" dirty="0" err="1" smtClean="0"/>
              <a:t>Python</a:t>
            </a:r>
            <a:r>
              <a:rPr lang="es-ES" dirty="0" smtClean="0"/>
              <a:t>:</a:t>
            </a:r>
          </a:p>
          <a:p>
            <a:pPr>
              <a:buNone/>
            </a:pPr>
            <a:endParaRPr lang="es-ES" dirty="0" smtClean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428596" y="2428868"/>
          <a:ext cx="8286812" cy="4257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8"/>
                <a:gridCol w="3000398"/>
                <a:gridCol w="2786080"/>
                <a:gridCol w="1357326"/>
              </a:tblGrid>
              <a:tr h="270637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baseline="0" dirty="0" err="1"/>
                        <a:t>Operator</a:t>
                      </a:r>
                      <a:endParaRPr lang="es-E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baseline="0"/>
                        <a:t>Description</a:t>
                      </a:r>
                      <a:endParaRPr lang="es-ES" sz="10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="1" baseline="0"/>
                        <a:t>Example</a:t>
                      </a:r>
                      <a:endParaRPr lang="es-ES" sz="10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s-ES" sz="1000" baseline="0"/>
                    </a:p>
                  </a:txBody>
                  <a:tcPr anchor="ctr"/>
                </a:tc>
              </a:tr>
              <a:tr h="467127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Slice- it gives the letter from the given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a[1] will give "u" from the word Guru as such ( 0=G, 1=u, 2=r and 3=u)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x="Guru" print x[1]</a:t>
                      </a:r>
                    </a:p>
                  </a:txBody>
                  <a:tcPr/>
                </a:tc>
              </a:tr>
              <a:tr h="600591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[ :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Range slice-it gives the characters from the given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x [1:3] it will give "</a:t>
                      </a:r>
                      <a:r>
                        <a:rPr lang="en-US" sz="1000" baseline="0" dirty="0" err="1"/>
                        <a:t>ur</a:t>
                      </a:r>
                      <a:r>
                        <a:rPr lang="en-US" sz="1000" baseline="0" dirty="0"/>
                        <a:t>" from the word Guru. Remember it will not consider 0 which is G, it will consider word after that is </a:t>
                      </a:r>
                      <a:r>
                        <a:rPr lang="en-US" sz="1000" baseline="0" dirty="0" err="1"/>
                        <a:t>ur</a:t>
                      </a:r>
                      <a:r>
                        <a:rPr lang="en-US" sz="1000" baseline="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x="Guru" print x[1:3] </a:t>
                      </a:r>
                    </a:p>
                  </a:txBody>
                  <a:tcPr/>
                </a:tc>
              </a:tr>
              <a:tr h="33366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Membership-returns true if a letter exist in the given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u is present in word Guru and hence it will give 1 (True)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nl-NL" sz="1000" baseline="0"/>
                        <a:t>x="Guru" print "u" in x </a:t>
                      </a:r>
                    </a:p>
                  </a:txBody>
                  <a:tcPr/>
                </a:tc>
              </a:tr>
              <a:tr h="467127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Membership-returns true if a letter exist is not in the given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l not present in word Guru and hence it will give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x="Guru" print "l" not in x </a:t>
                      </a:r>
                    </a:p>
                  </a:txBody>
                  <a:tcPr/>
                </a:tc>
              </a:tr>
              <a:tr h="33366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r/R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Raw string suppresses actual meaning of escape characters.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Print r'\n' prints \n and print R'/n' prints 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endParaRPr lang="es-ES" sz="1000" baseline="0" dirty="0"/>
                    </a:p>
                  </a:txBody>
                  <a:tcPr/>
                </a:tc>
              </a:tr>
              <a:tr h="867521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% - Used for string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%r - It insert the canonical string representation of the object (i.e., repr(o)) %s- It insert the presentation string representation of the object (i.e., str(o)) %d- it will format a number for display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The output of this code will be "guru 99".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 dirty="0"/>
                        <a:t>name = 'guru' number = 99 </a:t>
                      </a:r>
                      <a:r>
                        <a:rPr lang="en-US" sz="1000" baseline="0" dirty="0" err="1"/>
                        <a:t>print'%s</a:t>
                      </a:r>
                      <a:r>
                        <a:rPr lang="en-US" sz="1000" baseline="0" dirty="0"/>
                        <a:t> %d' % (</a:t>
                      </a:r>
                      <a:r>
                        <a:rPr lang="en-US" sz="1000" baseline="0" dirty="0" err="1"/>
                        <a:t>name,number</a:t>
                      </a:r>
                      <a:r>
                        <a:rPr lang="en-US" sz="1000" baseline="0" dirty="0"/>
                        <a:t>) </a:t>
                      </a:r>
                    </a:p>
                  </a:txBody>
                  <a:tcPr/>
                </a:tc>
              </a:tr>
              <a:tr h="33366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It concatenates 2 strings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It concatenate strings and gives the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 dirty="0"/>
                        <a:t>x="</a:t>
                      </a:r>
                      <a:r>
                        <a:rPr lang="es-ES" sz="1000" baseline="0" dirty="0" err="1"/>
                        <a:t>Guru</a:t>
                      </a:r>
                      <a:r>
                        <a:rPr lang="es-ES" sz="1000" baseline="0" dirty="0"/>
                        <a:t>" y="99" </a:t>
                      </a:r>
                      <a:r>
                        <a:rPr lang="es-ES" sz="1000" baseline="0" dirty="0" err="1"/>
                        <a:t>print</a:t>
                      </a:r>
                      <a:r>
                        <a:rPr lang="es-ES" sz="1000" baseline="0" dirty="0"/>
                        <a:t> </a:t>
                      </a:r>
                      <a:r>
                        <a:rPr lang="es-ES" sz="1000" baseline="0" dirty="0" err="1"/>
                        <a:t>x+y</a:t>
                      </a:r>
                      <a:endParaRPr lang="es-ES" sz="1000" baseline="0" dirty="0"/>
                    </a:p>
                  </a:txBody>
                  <a:tcPr/>
                </a:tc>
              </a:tr>
              <a:tr h="270637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/>
                        <a:t>Repeat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aseline="0"/>
                        <a:t>It prints the character twice.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baseline="0" dirty="0"/>
                        <a:t>x="</a:t>
                      </a:r>
                      <a:r>
                        <a:rPr lang="es-ES" sz="1000" baseline="0" dirty="0" err="1"/>
                        <a:t>Guru</a:t>
                      </a:r>
                      <a:r>
                        <a:rPr lang="es-ES" sz="1000" baseline="0" dirty="0"/>
                        <a:t>" y="99" </a:t>
                      </a:r>
                      <a:r>
                        <a:rPr lang="es-ES" sz="1000" baseline="0" dirty="0" err="1"/>
                        <a:t>print</a:t>
                      </a:r>
                      <a:r>
                        <a:rPr lang="es-ES" sz="1000" baseline="0" dirty="0"/>
                        <a:t> x*2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ES" dirty="0" err="1" smtClean="0"/>
              <a:t>Tuplas</a:t>
            </a:r>
            <a:r>
              <a:rPr lang="es-ES" dirty="0" smtClean="0"/>
              <a:t> (</a:t>
            </a:r>
            <a:r>
              <a:rPr lang="es-ES" dirty="0" err="1" smtClean="0"/>
              <a:t>Tuples</a:t>
            </a:r>
            <a:r>
              <a:rPr lang="es-ES" dirty="0" smtClean="0"/>
              <a:t>)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err="1" smtClean="0"/>
              <a:t>tuple</a:t>
            </a:r>
            <a:r>
              <a:rPr lang="en-US" dirty="0" smtClean="0"/>
              <a:t> is just like a list of a sequence of immutable python objects. The difference between list and </a:t>
            </a:r>
            <a:r>
              <a:rPr lang="en-US" dirty="0" err="1" smtClean="0"/>
              <a:t>tuple</a:t>
            </a:r>
            <a:r>
              <a:rPr lang="en-US" dirty="0" smtClean="0"/>
              <a:t> is that list are declared in square brackets and can be changed while </a:t>
            </a:r>
            <a:r>
              <a:rPr lang="en-US" b="1" dirty="0" err="1" smtClean="0"/>
              <a:t>tuple</a:t>
            </a:r>
            <a:r>
              <a:rPr lang="en-US" b="1" dirty="0" smtClean="0"/>
              <a:t> is declared in parentheses</a:t>
            </a:r>
            <a:r>
              <a:rPr lang="en-US" dirty="0" smtClean="0"/>
              <a:t> and cannot be changed. However, you can take portions of existing </a:t>
            </a:r>
            <a:r>
              <a:rPr lang="en-US" dirty="0" err="1" smtClean="0"/>
              <a:t>tuples</a:t>
            </a:r>
            <a:r>
              <a:rPr lang="en-US" dirty="0" smtClean="0"/>
              <a:t> to make new </a:t>
            </a:r>
            <a:r>
              <a:rPr lang="en-US" dirty="0" err="1" smtClean="0"/>
              <a:t>tuples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600" dirty="0" smtClean="0"/>
              <a:t>Packing and Unpacking</a:t>
            </a:r>
          </a:p>
          <a:p>
            <a:pPr lvl="1"/>
            <a:r>
              <a:rPr lang="en-US" sz="2600" dirty="0" smtClean="0"/>
              <a:t>Comparing </a:t>
            </a:r>
            <a:r>
              <a:rPr lang="en-US" sz="2600" dirty="0" err="1" smtClean="0"/>
              <a:t>tuples</a:t>
            </a:r>
            <a:endParaRPr lang="en-US" sz="2600" dirty="0" smtClean="0"/>
          </a:p>
          <a:p>
            <a:pPr lvl="1"/>
            <a:r>
              <a:rPr lang="en-US" sz="2600" dirty="0" smtClean="0"/>
              <a:t>Using </a:t>
            </a:r>
            <a:r>
              <a:rPr lang="en-US" sz="2600" dirty="0" err="1" smtClean="0"/>
              <a:t>tuples</a:t>
            </a:r>
            <a:r>
              <a:rPr lang="en-US" sz="2600" dirty="0" smtClean="0"/>
              <a:t> as keys in dictionaries</a:t>
            </a:r>
          </a:p>
          <a:p>
            <a:pPr lvl="1"/>
            <a:r>
              <a:rPr lang="en-US" sz="2600" dirty="0" smtClean="0"/>
              <a:t>Deleting </a:t>
            </a:r>
            <a:r>
              <a:rPr lang="en-US" sz="2600" dirty="0" err="1" smtClean="0"/>
              <a:t>Tuples</a:t>
            </a:r>
            <a:endParaRPr lang="en-US" sz="2600" dirty="0" smtClean="0"/>
          </a:p>
          <a:p>
            <a:pPr lvl="1"/>
            <a:r>
              <a:rPr lang="en-US" sz="2600" dirty="0" smtClean="0"/>
              <a:t>Slicing of </a:t>
            </a:r>
            <a:r>
              <a:rPr lang="en-US" sz="2600" dirty="0" err="1" smtClean="0"/>
              <a:t>Tuple</a:t>
            </a:r>
            <a:endParaRPr lang="en-US" sz="2600" dirty="0" smtClean="0"/>
          </a:p>
          <a:p>
            <a:pPr lvl="1"/>
            <a:r>
              <a:rPr lang="en-US" sz="2600" dirty="0" smtClean="0"/>
              <a:t>Built-in functions with </a:t>
            </a:r>
            <a:r>
              <a:rPr lang="en-US" sz="2600" dirty="0" err="1" smtClean="0"/>
              <a:t>Tuple</a:t>
            </a:r>
            <a:endParaRPr lang="en-US" sz="2600" dirty="0" smtClean="0"/>
          </a:p>
          <a:p>
            <a:pPr lvl="1"/>
            <a:r>
              <a:rPr lang="en-US" sz="2600" dirty="0" smtClean="0"/>
              <a:t>Advantages of </a:t>
            </a:r>
            <a:r>
              <a:rPr lang="en-US" sz="2600" dirty="0" err="1" smtClean="0"/>
              <a:t>tuple</a:t>
            </a:r>
            <a:r>
              <a:rPr lang="en-US" sz="2600" dirty="0" smtClean="0"/>
              <a:t> over list</a:t>
            </a:r>
          </a:p>
          <a:p>
            <a:pPr lvl="1">
              <a:buNone/>
            </a:pPr>
            <a:endParaRPr lang="en-US" sz="2600" dirty="0" smtClean="0"/>
          </a:p>
          <a:p>
            <a:pPr>
              <a:buNone/>
            </a:pPr>
            <a:r>
              <a:rPr lang="en-US" b="1" dirty="0" smtClean="0"/>
              <a:t>Advantages of </a:t>
            </a:r>
            <a:r>
              <a:rPr lang="en-US" b="1" dirty="0" err="1" smtClean="0"/>
              <a:t>tuple</a:t>
            </a:r>
            <a:r>
              <a:rPr lang="en-US" b="1" dirty="0" smtClean="0"/>
              <a:t> over list</a:t>
            </a:r>
          </a:p>
          <a:p>
            <a:r>
              <a:rPr lang="en-US" dirty="0" smtClean="0"/>
              <a:t>Iterating through </a:t>
            </a:r>
            <a:r>
              <a:rPr lang="en-US" dirty="0" err="1" smtClean="0"/>
              <a:t>tuple</a:t>
            </a:r>
            <a:r>
              <a:rPr lang="en-US" dirty="0" smtClean="0"/>
              <a:t> is faster than with list, since </a:t>
            </a:r>
            <a:r>
              <a:rPr lang="en-US" dirty="0" err="1" smtClean="0"/>
              <a:t>tuples</a:t>
            </a:r>
            <a:r>
              <a:rPr lang="en-US" dirty="0" smtClean="0"/>
              <a:t> are immutable.</a:t>
            </a:r>
          </a:p>
          <a:p>
            <a:r>
              <a:rPr lang="en-US" dirty="0" err="1" smtClean="0"/>
              <a:t>Tuples</a:t>
            </a:r>
            <a:r>
              <a:rPr lang="en-US" dirty="0" smtClean="0"/>
              <a:t> that consist of immutable elements can be used as key for dictionary, which is not possible with list</a:t>
            </a:r>
          </a:p>
          <a:p>
            <a:r>
              <a:rPr lang="en-US" dirty="0" smtClean="0"/>
              <a:t>If you have data that is immutable, implementing it as </a:t>
            </a:r>
            <a:r>
              <a:rPr lang="en-US" dirty="0" err="1" smtClean="0"/>
              <a:t>tuple</a:t>
            </a:r>
            <a:r>
              <a:rPr lang="en-US" dirty="0" smtClean="0"/>
              <a:t> will guarantee that it remains write-protected</a:t>
            </a:r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s-ES" dirty="0" smtClean="0"/>
              <a:t>Diccionarios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Dictionaries are another example of a data structure. A dictionary is used to map or associate things you want to store the keys you need to get them. A dictionary in Python is just like a dictionary in the real world. Python Dictionary are defined into two elements Keys and Values.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Keys will be a single element</a:t>
            </a:r>
          </a:p>
          <a:p>
            <a:r>
              <a:rPr lang="en-US" dirty="0" smtClean="0"/>
              <a:t>Values can be a list or list within a list, numbers, etc.</a:t>
            </a:r>
          </a:p>
          <a:p>
            <a:endParaRPr lang="en-US" dirty="0" smtClean="0"/>
          </a:p>
          <a:p>
            <a:r>
              <a:rPr lang="en-US" dirty="0" smtClean="0"/>
              <a:t>Python Dictionary Methods</a:t>
            </a:r>
          </a:p>
          <a:p>
            <a:r>
              <a:rPr lang="en-US" dirty="0" smtClean="0"/>
              <a:t>Copying dictionary</a:t>
            </a:r>
          </a:p>
          <a:p>
            <a:r>
              <a:rPr lang="en-US" dirty="0" smtClean="0"/>
              <a:t>Updating Dictionary</a:t>
            </a:r>
          </a:p>
          <a:p>
            <a:r>
              <a:rPr lang="en-US" dirty="0" smtClean="0"/>
              <a:t>Delete Keys from the dictionary</a:t>
            </a:r>
          </a:p>
          <a:p>
            <a:r>
              <a:rPr lang="en-US" dirty="0" smtClean="0"/>
              <a:t>Dictionary items() Method</a:t>
            </a:r>
          </a:p>
          <a:p>
            <a:r>
              <a:rPr lang="en-US" dirty="0" smtClean="0"/>
              <a:t>Sorting the Dictionary</a:t>
            </a:r>
          </a:p>
          <a:p>
            <a:r>
              <a:rPr lang="en-US" dirty="0" smtClean="0"/>
              <a:t>Python Dictionary in-built Functions</a:t>
            </a:r>
          </a:p>
          <a:p>
            <a:r>
              <a:rPr lang="en-US" dirty="0" smtClean="0"/>
              <a:t>Dictionary </a:t>
            </a:r>
            <a:r>
              <a:rPr lang="en-US" dirty="0" err="1" smtClean="0"/>
              <a:t>len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Variable Types</a:t>
            </a:r>
          </a:p>
          <a:p>
            <a:r>
              <a:rPr lang="en-US" dirty="0" smtClean="0"/>
              <a:t>Python List </a:t>
            </a:r>
            <a:r>
              <a:rPr lang="en-US" dirty="0" err="1" smtClean="0"/>
              <a:t>cmp</a:t>
            </a:r>
            <a:r>
              <a:rPr lang="en-US" dirty="0" smtClean="0"/>
              <a:t>() Method</a:t>
            </a:r>
          </a:p>
          <a:p>
            <a:r>
              <a:rPr lang="en-US" dirty="0" smtClean="0"/>
              <a:t>Dictionary </a:t>
            </a:r>
            <a:r>
              <a:rPr lang="en-US" dirty="0" err="1" smtClean="0"/>
              <a:t>Str</a:t>
            </a:r>
            <a:r>
              <a:rPr lang="en-US" dirty="0" smtClean="0"/>
              <a:t>(</a:t>
            </a:r>
            <a:r>
              <a:rPr lang="en-US" dirty="0" err="1" smtClean="0"/>
              <a:t>dict</a:t>
            </a:r>
            <a:r>
              <a:rPr lang="en-US" dirty="0" smtClean="0"/>
              <a:t>)</a:t>
            </a:r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Diccionarios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285852" y="2643182"/>
          <a:ext cx="6096000" cy="342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aseline="0" dirty="0" err="1"/>
                        <a:t>Method</a:t>
                      </a:r>
                      <a:endParaRPr lang="es-ES" sz="10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aseline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000" baseline="0"/>
                        <a:t>Syntax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copy()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Copy the entire dictionary to new dictionary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dict.copy()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update()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Update a dictionary by adding a new entry or a key-value pair to an</a:t>
                      </a:r>
                      <a:br>
                        <a:rPr lang="en-US" sz="1000" baseline="0"/>
                      </a:br>
                      <a:r>
                        <a:rPr lang="en-US" sz="1000" baseline="0"/>
                        <a:t>existing entry or by deleting an existing entry.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Dict.update([other])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items()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Returns a list of tuple pairs (Keys, Value) in the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dictionary.items()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sort()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You can sort the elements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dictionary.sort()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len()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Gives the number of pairs in the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len(dict)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cmp()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Compare values and keys of two dictionaries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cmp(dict1, dict2)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/>
                        <a:t>Str()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000" baseline="0"/>
                        <a:t>Make a dictionary into a printable string format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000" baseline="0" dirty="0" err="1"/>
                        <a:t>Str</a:t>
                      </a:r>
                      <a:r>
                        <a:rPr lang="es-ES" sz="1000" baseline="0" dirty="0"/>
                        <a:t>(</a:t>
                      </a:r>
                      <a:r>
                        <a:rPr lang="es-ES" sz="1000" baseline="0" dirty="0" err="1"/>
                        <a:t>dict</a:t>
                      </a:r>
                      <a:r>
                        <a:rPr lang="es-ES" sz="1000" baseline="0" dirty="0"/>
                        <a:t>)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s-ES" dirty="0" smtClean="0"/>
              <a:t>Operadores básicos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1">
              <a:buNone/>
            </a:pPr>
            <a:endParaRPr lang="en-US" sz="2600" dirty="0" smtClean="0"/>
          </a:p>
          <a:p>
            <a:endParaRPr lang="es-E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1071538" y="2428868"/>
          <a:ext cx="707236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6181"/>
                <a:gridCol w="3536181"/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baseline="0" dirty="0"/>
                        <a:t>Operators (Decreasing order of precedence)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1" baseline="0"/>
                        <a:t>Meaning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/>
                        <a:t>**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Exponent</a:t>
                      </a:r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/>
                        <a:t>*, /, //, %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Multiplication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Division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Floor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division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Modulus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+, -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Addition</a:t>
                      </a:r>
                      <a:r>
                        <a:rPr lang="es-ES" sz="1200" baseline="0" dirty="0"/>
                        <a:t>, </a:t>
                      </a:r>
                      <a:r>
                        <a:rPr lang="es-ES" sz="1200" baseline="0" dirty="0" err="1"/>
                        <a:t>Subtraction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&lt;= &lt; &gt; &gt;=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Comparison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= %= /= //= -= += *= **=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Assignment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is is not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Identity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in not in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Membership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/>
                        <a:t>not or and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aseline="0" dirty="0" err="1"/>
                        <a:t>Logical</a:t>
                      </a:r>
                      <a:r>
                        <a:rPr lang="es-ES" sz="1200" baseline="0" dirty="0"/>
                        <a:t> </a:t>
                      </a:r>
                      <a:r>
                        <a:rPr lang="es-ES" sz="1200" baseline="0" dirty="0" err="1"/>
                        <a:t>operators</a:t>
                      </a:r>
                      <a:endParaRPr lang="es-ES" sz="1200" baseline="0" dirty="0"/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 smtClean="0"/>
              <a:t>Funciones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Las </a:t>
            </a:r>
            <a:r>
              <a:rPr lang="es-ES" b="1" dirty="0" smtClean="0"/>
              <a:t>funciones</a:t>
            </a:r>
            <a:r>
              <a:rPr lang="es-ES" dirty="0" smtClean="0"/>
              <a:t> en programación en general, también llamadas procedimientos o métodos se usan para </a:t>
            </a:r>
            <a:r>
              <a:rPr lang="es-ES" b="1" dirty="0" smtClean="0"/>
              <a:t>“encapsular” un trozo de código </a:t>
            </a:r>
            <a:r>
              <a:rPr lang="es-ES" dirty="0" smtClean="0"/>
              <a:t>que luego podremos </a:t>
            </a:r>
            <a:r>
              <a:rPr lang="es-ES" b="1" dirty="0" smtClean="0"/>
              <a:t>reutilizar</a:t>
            </a:r>
            <a:r>
              <a:rPr lang="es-ES" dirty="0" smtClean="0"/>
              <a:t> en distintas partes del programa.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Facilitan:</a:t>
            </a:r>
          </a:p>
          <a:p>
            <a:pPr marL="514350" indent="-514350">
              <a:buAutoNum type="arabicParenR"/>
            </a:pPr>
            <a:r>
              <a:rPr lang="es-ES" dirty="0" smtClean="0"/>
              <a:t>Limpieza y legibilidad.</a:t>
            </a:r>
          </a:p>
          <a:p>
            <a:pPr marL="514350" indent="-514350">
              <a:buAutoNum type="arabicParenR"/>
            </a:pPr>
            <a:r>
              <a:rPr lang="es-ES" dirty="0" smtClean="0"/>
              <a:t>Menor probabilidad de errores.</a:t>
            </a:r>
          </a:p>
          <a:p>
            <a:pPr marL="514350" indent="-514350">
              <a:buAutoNum type="arabicParenR"/>
            </a:pPr>
            <a:r>
              <a:rPr lang="es-ES" dirty="0" smtClean="0"/>
              <a:t>Mejor </a:t>
            </a:r>
            <a:r>
              <a:rPr lang="es-ES" dirty="0" err="1" smtClean="0"/>
              <a:t>reeditabilidad</a:t>
            </a:r>
            <a:r>
              <a:rPr lang="es-ES" dirty="0" smtClean="0"/>
              <a:t> del código.</a:t>
            </a:r>
          </a:p>
          <a:p>
            <a:pPr marL="514350" indent="-514350">
              <a:buAutoNum type="arabicParenR"/>
            </a:pPr>
            <a:r>
              <a:rPr lang="es-ES" dirty="0" smtClean="0"/>
              <a:t>Utiliza siempre nombres descriptivos que faciliten entender su utilidad.</a:t>
            </a:r>
          </a:p>
          <a:p>
            <a:pPr marL="514350" indent="-514350">
              <a:buAutoNum type="arabicParenR"/>
            </a:pPr>
            <a:r>
              <a:rPr lang="es-ES" dirty="0" smtClean="0"/>
              <a:t>En general, si en cualquier lenguaje, en cualquier programa de cualquier tipo podemos encontrar 2 segmentos de código exactamente iguales es señal de un código pobre -&gt; Utiliza siempre funciones!!!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Funciones</a:t>
            </a:r>
          </a:p>
          <a:p>
            <a:pPr>
              <a:buNone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Declaración y ejecución de funciones.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Indentado</a:t>
            </a:r>
            <a:r>
              <a:rPr lang="es-ES" dirty="0" smtClean="0"/>
              <a:t> – espaciado.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Retorno de valores vs funciones puras.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Paso de parámetros.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Sentencias “</a:t>
            </a:r>
            <a:r>
              <a:rPr lang="es-ES" dirty="0" err="1" smtClean="0"/>
              <a:t>If</a:t>
            </a:r>
            <a:r>
              <a:rPr lang="es-ES" dirty="0" smtClean="0"/>
              <a:t> – </a:t>
            </a:r>
            <a:r>
              <a:rPr lang="es-ES" dirty="0" err="1" smtClean="0"/>
              <a:t>Else</a:t>
            </a:r>
            <a:r>
              <a:rPr lang="es-ES" dirty="0" smtClean="0"/>
              <a:t>”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Las sentencias condicionales, en general en cualquier lenguaje de programación, presentan dos alternativas o “caminos” para ejecutar. La opción seleccionada depende de la evaluación de una comparación “Booleana” (verdadero – falso).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n-US" dirty="0" smtClean="0"/>
              <a:t>if expression:</a:t>
            </a:r>
          </a:p>
          <a:p>
            <a:pPr>
              <a:buNone/>
            </a:pPr>
            <a:r>
              <a:rPr lang="en-US" dirty="0" smtClean="0"/>
              <a:t>	 Statement1</a:t>
            </a:r>
          </a:p>
          <a:p>
            <a:pPr>
              <a:buNone/>
            </a:pPr>
            <a:r>
              <a:rPr lang="en-US" dirty="0" smtClean="0"/>
              <a:t>Else: </a:t>
            </a:r>
          </a:p>
          <a:p>
            <a:pPr>
              <a:buNone/>
            </a:pPr>
            <a:r>
              <a:rPr lang="en-US" dirty="0" smtClean="0"/>
              <a:t>	Statement2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¿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ocurre</a:t>
            </a:r>
            <a:r>
              <a:rPr lang="en-US" dirty="0" smtClean="0"/>
              <a:t> </a:t>
            </a:r>
            <a:r>
              <a:rPr lang="en-US" dirty="0" err="1" smtClean="0"/>
              <a:t>cuando</a:t>
            </a:r>
            <a:r>
              <a:rPr lang="en-US" dirty="0" smtClean="0"/>
              <a:t> no se </a:t>
            </a:r>
            <a:r>
              <a:rPr lang="en-US" dirty="0" err="1" smtClean="0"/>
              <a:t>cumple</a:t>
            </a:r>
            <a:r>
              <a:rPr lang="en-US" dirty="0" smtClean="0"/>
              <a:t> la </a:t>
            </a:r>
            <a:r>
              <a:rPr lang="en-US" dirty="0" err="1" smtClean="0"/>
              <a:t>condición</a:t>
            </a:r>
            <a:r>
              <a:rPr lang="en-US" dirty="0" smtClean="0"/>
              <a:t>?</a:t>
            </a:r>
          </a:p>
          <a:p>
            <a:r>
              <a:rPr lang="en-US" dirty="0" smtClean="0"/>
              <a:t>¿Para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ELSE?</a:t>
            </a:r>
          </a:p>
          <a:p>
            <a:r>
              <a:rPr lang="en-US" dirty="0" smtClean="0"/>
              <a:t>¿Para </a:t>
            </a:r>
            <a:r>
              <a:rPr lang="en-US" dirty="0" err="1" smtClean="0"/>
              <a:t>qué</a:t>
            </a:r>
            <a:r>
              <a:rPr lang="en-US" dirty="0" smtClean="0"/>
              <a:t> </a:t>
            </a:r>
            <a:r>
              <a:rPr lang="en-US" dirty="0" err="1" smtClean="0"/>
              <a:t>sirve</a:t>
            </a:r>
            <a:r>
              <a:rPr lang="en-US" dirty="0" smtClean="0"/>
              <a:t> ELIF?</a:t>
            </a:r>
          </a:p>
          <a:p>
            <a:r>
              <a:rPr lang="en-US" dirty="0" smtClean="0"/>
              <a:t>“PYTHONIZA”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código</a:t>
            </a:r>
            <a:r>
              <a:rPr lang="en-US" dirty="0" smtClean="0"/>
              <a:t>!!</a:t>
            </a:r>
          </a:p>
          <a:p>
            <a:r>
              <a:rPr lang="en-US" dirty="0" err="1" smtClean="0"/>
              <a:t>Sentencias</a:t>
            </a:r>
            <a:r>
              <a:rPr lang="en-US" dirty="0" smtClean="0"/>
              <a:t> IF </a:t>
            </a:r>
            <a:r>
              <a:rPr lang="en-US" dirty="0" err="1" smtClean="0"/>
              <a:t>anidadas</a:t>
            </a:r>
            <a:endParaRPr lang="en-US" dirty="0" smtClean="0"/>
          </a:p>
          <a:p>
            <a:r>
              <a:rPr lang="en-US" dirty="0" err="1" smtClean="0"/>
              <a:t>Sentencias</a:t>
            </a:r>
            <a:r>
              <a:rPr lang="en-US" dirty="0" smtClean="0"/>
              <a:t> SWITCH,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variante</a:t>
            </a:r>
            <a:endParaRPr lang="en-US" dirty="0" smtClean="0"/>
          </a:p>
          <a:p>
            <a:pPr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Agenda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b="1" dirty="0" smtClean="0"/>
              <a:t>- Nombre del curso: </a:t>
            </a:r>
            <a:endParaRPr lang="es-ES" dirty="0" smtClean="0"/>
          </a:p>
          <a:p>
            <a:r>
              <a:rPr lang="es-ES" dirty="0" smtClean="0"/>
              <a:t>Introducción a </a:t>
            </a:r>
            <a:r>
              <a:rPr lang="es-ES" dirty="0" err="1" smtClean="0"/>
              <a:t>Python</a:t>
            </a:r>
            <a:r>
              <a:rPr lang="es-ES" dirty="0" smtClean="0"/>
              <a:t> para usuarios de </a:t>
            </a:r>
            <a:r>
              <a:rPr lang="es-ES" dirty="0" err="1" smtClean="0"/>
              <a:t>Touch-Designer</a:t>
            </a:r>
            <a:r>
              <a:rPr lang="es-ES" dirty="0" smtClean="0"/>
              <a:t>.</a:t>
            </a:r>
            <a:br>
              <a:rPr lang="es-ES" dirty="0" smtClean="0"/>
            </a:br>
            <a:r>
              <a:rPr lang="es-ES" b="1" dirty="0" smtClean="0"/>
              <a:t>- Horario: </a:t>
            </a:r>
            <a:endParaRPr lang="es-ES" dirty="0" smtClean="0"/>
          </a:p>
          <a:p>
            <a:r>
              <a:rPr lang="es-ES" dirty="0" smtClean="0"/>
              <a:t>Sábado 12 de mayo de 10 a 19h (8h, con una parada para comer de una hora?)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  <a:p>
            <a:r>
              <a:rPr lang="es-ES" b="1" dirty="0" smtClean="0"/>
              <a:t>- Objetivo:</a:t>
            </a:r>
            <a:r>
              <a:rPr lang="es-ES" dirty="0" smtClean="0"/>
              <a:t> </a:t>
            </a:r>
            <a:br>
              <a:rPr lang="es-ES" dirty="0" smtClean="0"/>
            </a:br>
            <a:endParaRPr lang="es-ES" dirty="0" smtClean="0"/>
          </a:p>
          <a:p>
            <a:r>
              <a:rPr lang="es-ES" dirty="0" smtClean="0"/>
              <a:t>Este curso de Introducción a PYTHON para usuarios de </a:t>
            </a:r>
            <a:r>
              <a:rPr lang="es-ES" dirty="0" err="1" smtClean="0"/>
              <a:t>Touch</a:t>
            </a:r>
            <a:r>
              <a:rPr lang="es-ES" dirty="0" smtClean="0"/>
              <a:t> </a:t>
            </a:r>
            <a:r>
              <a:rPr lang="es-ES" dirty="0" err="1" smtClean="0"/>
              <a:t>Designer</a:t>
            </a:r>
            <a:r>
              <a:rPr lang="es-ES" dirty="0" smtClean="0"/>
              <a:t> está orientado a aquellas personas que ya tienen una experiencia previa con la herramienta, pero que desean ir un paso más allá mediante la programación a medida de scripts PYTHON.</a:t>
            </a:r>
          </a:p>
          <a:p>
            <a:r>
              <a:rPr lang="es-ES" dirty="0" smtClean="0"/>
              <a:t>Los alumnos adquirirán un conocimiento básico-global del lenguaje de programación </a:t>
            </a:r>
            <a:r>
              <a:rPr lang="es-ES" dirty="0" err="1" smtClean="0"/>
              <a:t>Python</a:t>
            </a:r>
            <a:r>
              <a:rPr lang="es-ES" dirty="0" smtClean="0"/>
              <a:t>, su historia, características, instalación, etc. mediante un recorrido por sus partes más esenciales. El curso está orientado a personas que no tienen ninguna experiencia previa en la programación, con continuas mini-prácticas que harán que el alumno practique e interiorice cada concepto presentado.  </a:t>
            </a: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E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Bucles</a:t>
            </a:r>
          </a:p>
          <a:p>
            <a:endParaRPr lang="es-ES" dirty="0" smtClean="0"/>
          </a:p>
          <a:p>
            <a:pPr>
              <a:buNone/>
            </a:pPr>
            <a:r>
              <a:rPr lang="es-ES" dirty="0" smtClean="0"/>
              <a:t>Los bucles son segmentos de código que se repiten en bucle hasta que cierta condición en ellos definida se cumple.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Tipos: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endParaRPr lang="es-ES" dirty="0" smtClean="0"/>
          </a:p>
          <a:p>
            <a:r>
              <a:rPr lang="es-ES" dirty="0" err="1" smtClean="0"/>
              <a:t>While</a:t>
            </a:r>
            <a:r>
              <a:rPr lang="es-ES" dirty="0" smtClean="0"/>
              <a:t> </a:t>
            </a:r>
            <a:r>
              <a:rPr lang="es-ES" dirty="0" err="1" smtClean="0"/>
              <a:t>Loop</a:t>
            </a:r>
            <a:endParaRPr lang="es-ES" dirty="0" smtClean="0"/>
          </a:p>
          <a:p>
            <a:pPr>
              <a:buNone/>
            </a:pPr>
            <a:endParaRPr lang="es-ES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smtClean="0"/>
              <a:t>Programación Orientada a Objetos: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 </a:t>
            </a:r>
            <a:r>
              <a:rPr lang="en-US" dirty="0" smtClean="0"/>
              <a:t>Class is a logical grouping of data and functions. It gives the freedom to create data structures that contains arbitrary content and hence easily accessible.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For </a:t>
            </a:r>
            <a:r>
              <a:rPr lang="en-US" dirty="0" smtClean="0"/>
              <a:t>example, for any bank employee who want to fetch the customer details online would go to </a:t>
            </a:r>
            <a:r>
              <a:rPr lang="en-US" b="1" dirty="0" smtClean="0"/>
              <a:t>customer class</a:t>
            </a:r>
            <a:r>
              <a:rPr lang="en-US" dirty="0" smtClean="0"/>
              <a:t>, where all its attributes like transaction details, withdrawal and deposit details, outstanding debt, etc. would be listed out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hlinkClick r:id="rId2"/>
              </a:rPr>
              <a:t>How </a:t>
            </a:r>
            <a:r>
              <a:rPr lang="en-US" dirty="0" smtClean="0">
                <a:hlinkClick r:id="rId2"/>
              </a:rPr>
              <a:t>to define Python classes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How Inheritance works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Python Constructors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Gestión de excepciones: </a:t>
            </a:r>
          </a:p>
          <a:p>
            <a:pPr lvl="1"/>
            <a:r>
              <a:rPr lang="es-ES" dirty="0" smtClean="0"/>
              <a:t>Try/Catch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Fundamentos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Entrada/Salida de </a:t>
            </a:r>
            <a:r>
              <a:rPr lang="es-ES" dirty="0" smtClean="0"/>
              <a:t>Archivos</a:t>
            </a:r>
          </a:p>
          <a:p>
            <a:pPr lvl="1"/>
            <a:r>
              <a:rPr lang="en-US" dirty="0" smtClean="0"/>
              <a:t>Python allows you to read, write and delete files</a:t>
            </a:r>
          </a:p>
          <a:p>
            <a:pPr lvl="1"/>
            <a:r>
              <a:rPr lang="en-US" dirty="0" smtClean="0"/>
              <a:t>Use the function open("</a:t>
            </a:r>
            <a:r>
              <a:rPr lang="en-US" dirty="0" err="1" smtClean="0"/>
              <a:t>filename","w</a:t>
            </a:r>
            <a:r>
              <a:rPr lang="en-US" dirty="0" smtClean="0"/>
              <a:t>+") to create a file. The + tells the python compiler to create a file if it does not exist</a:t>
            </a:r>
          </a:p>
          <a:p>
            <a:pPr lvl="1"/>
            <a:r>
              <a:rPr lang="en-US" dirty="0" smtClean="0"/>
              <a:t>To append data to an existing file use the command open("Filename", "</a:t>
            </a:r>
            <a:r>
              <a:rPr lang="en-US" b="1" dirty="0" smtClean="0"/>
              <a:t>a</a:t>
            </a:r>
            <a:r>
              <a:rPr lang="en-US" dirty="0" smtClean="0"/>
              <a:t>")</a:t>
            </a:r>
          </a:p>
          <a:p>
            <a:pPr lvl="1"/>
            <a:r>
              <a:rPr lang="en-US" dirty="0" smtClean="0"/>
              <a:t>Use the read function to read the ENTIRE contents of a file</a:t>
            </a:r>
          </a:p>
          <a:p>
            <a:pPr lvl="1"/>
            <a:r>
              <a:rPr lang="en-US" dirty="0" smtClean="0"/>
              <a:t>Use the </a:t>
            </a:r>
            <a:r>
              <a:rPr lang="en-US" dirty="0" err="1" smtClean="0"/>
              <a:t>readlines</a:t>
            </a:r>
            <a:r>
              <a:rPr lang="en-US" dirty="0" smtClean="0"/>
              <a:t> function to read the content of the file one by one.</a:t>
            </a:r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Módulos Externos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Importar y usar módulos externos en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Mini Proyecto Final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</a:p>
          <a:p>
            <a:r>
              <a:rPr lang="es-ES" dirty="0" smtClean="0"/>
              <a:t>Resultados</a:t>
            </a:r>
          </a:p>
          <a:p>
            <a:r>
              <a:rPr lang="es-ES" dirty="0" smtClean="0"/>
              <a:t>Posibles ampliaciones</a:t>
            </a:r>
          </a:p>
          <a:p>
            <a:endParaRPr lang="es-ES" dirty="0" smtClean="0"/>
          </a:p>
          <a:p>
            <a:endParaRPr lang="es-E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ANEXO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Otros recursos e </a:t>
            </a:r>
            <a:r>
              <a:rPr lang="es-ES" dirty="0" err="1" smtClean="0"/>
              <a:t>info</a:t>
            </a:r>
            <a:r>
              <a:rPr lang="es-ES" dirty="0" smtClean="0"/>
              <a:t> necesaria.</a:t>
            </a:r>
            <a:endParaRPr lang="es-E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Usando GIT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¿Qué es GIT?</a:t>
            </a:r>
          </a:p>
          <a:p>
            <a:r>
              <a:rPr lang="es-ES" dirty="0" err="1" smtClean="0"/>
              <a:t>Git</a:t>
            </a:r>
            <a:r>
              <a:rPr lang="es-ES" dirty="0" smtClean="0"/>
              <a:t> GUI vs GIT </a:t>
            </a:r>
            <a:r>
              <a:rPr lang="es-ES" dirty="0" err="1" smtClean="0"/>
              <a:t>Bash</a:t>
            </a:r>
            <a:endParaRPr lang="es-ES" dirty="0" smtClean="0"/>
          </a:p>
          <a:p>
            <a:r>
              <a:rPr lang="es-ES" dirty="0" err="1" smtClean="0"/>
              <a:t>Git</a:t>
            </a:r>
            <a:r>
              <a:rPr lang="es-ES" dirty="0" smtClean="0"/>
              <a:t> vs </a:t>
            </a:r>
            <a:r>
              <a:rPr lang="es-ES" dirty="0" err="1" smtClean="0"/>
              <a:t>GitHUB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Versiones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TD v099 usa </a:t>
            </a:r>
            <a:r>
              <a:rPr lang="es-ES" dirty="0" err="1" smtClean="0"/>
              <a:t>Python</a:t>
            </a:r>
            <a:r>
              <a:rPr lang="es-ES" dirty="0" smtClean="0"/>
              <a:t> v3.5.X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¿Qué es PIP?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Gestor de paquetes para PYTHON. </a:t>
            </a:r>
          </a:p>
          <a:p>
            <a:pPr algn="ctr">
              <a:buNone/>
            </a:pPr>
            <a:r>
              <a:rPr lang="es-ES" dirty="0" smtClean="0"/>
              <a:t>La mejor forma de instalar módulos.</a:t>
            </a:r>
          </a:p>
          <a:p>
            <a:pPr algn="ctr">
              <a:buNone/>
            </a:pPr>
            <a:endParaRPr lang="es-ES" dirty="0" smtClean="0"/>
          </a:p>
          <a:p>
            <a:pPr algn="ctr">
              <a:buNone/>
            </a:pPr>
            <a:r>
              <a:rPr lang="es-ES" dirty="0" smtClean="0"/>
              <a:t>Añadir al </a:t>
            </a:r>
            <a:r>
              <a:rPr lang="es-ES" dirty="0" err="1" smtClean="0"/>
              <a:t>Path</a:t>
            </a:r>
            <a:r>
              <a:rPr lang="es-ES" dirty="0" smtClean="0"/>
              <a:t>:</a:t>
            </a:r>
          </a:p>
          <a:p>
            <a:pPr algn="ctr">
              <a:buNone/>
            </a:pPr>
            <a:r>
              <a:rPr lang="es-ES" sz="1800" dirty="0" smtClean="0"/>
              <a:t>C:\Users\USERNAME\AppDataLocal\Programs\Python\Python35\Scripts</a:t>
            </a:r>
          </a:p>
          <a:p>
            <a:pPr algn="ctr">
              <a:buNone/>
            </a:pPr>
            <a:r>
              <a:rPr lang="es-ES" sz="1800" dirty="0" smtClean="0"/>
              <a:t>C:\Users\USERNAME\AppDataLocal\Programs\Python\Python35</a:t>
            </a:r>
            <a:endParaRPr lang="es-E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Contenidos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Touch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r>
              <a:rPr lang="es-ES" dirty="0" smtClean="0"/>
              <a:t> y </a:t>
            </a:r>
            <a:r>
              <a:rPr lang="es-ES" dirty="0" err="1" smtClean="0"/>
              <a:t>Python</a:t>
            </a:r>
            <a:r>
              <a:rPr lang="es-ES" dirty="0" smtClean="0"/>
              <a:t> (10 minutos).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¿Qué es </a:t>
            </a:r>
            <a:r>
              <a:rPr lang="es-ES" dirty="0" err="1" smtClean="0"/>
              <a:t>Python</a:t>
            </a:r>
            <a:r>
              <a:rPr lang="es-ES" dirty="0" smtClean="0"/>
              <a:t>? Historia y características (20 minutos).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Primeros pasos con TD +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err="1" smtClean="0"/>
              <a:t>Python</a:t>
            </a:r>
            <a:r>
              <a:rPr lang="es-ES" dirty="0" smtClean="0"/>
              <a:t> en los scripts TEXPORT/DAT. (45 minutos)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Fundamentos de PYTHON: (5 horas)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Variables, constantes.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Tipos básicos de datos.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Funciones.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err="1" smtClean="0"/>
              <a:t>Iteradores</a:t>
            </a:r>
            <a:r>
              <a:rPr lang="es-ES" dirty="0" smtClean="0"/>
              <a:t>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Flujo de programa.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Tipos especiales de datos: listas, </a:t>
            </a:r>
            <a:r>
              <a:rPr lang="es-ES" dirty="0" err="1" smtClean="0"/>
              <a:t>tuplas</a:t>
            </a:r>
            <a:r>
              <a:rPr lang="es-ES" dirty="0" smtClean="0"/>
              <a:t>, diccionarios.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Objetos y clases.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Gestión de excepciones: Ejercicios prácticos.</a:t>
            </a:r>
            <a:br>
              <a:rPr lang="es-ES" dirty="0" smtClean="0"/>
            </a:br>
            <a:endParaRPr lang="es-E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s-ES" dirty="0" smtClean="0"/>
              <a:t>Entrada/Salida de archivos. Ejercicios prácticos.</a:t>
            </a:r>
            <a:br>
              <a:rPr lang="es-ES" dirty="0" smtClean="0"/>
            </a:b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Importando módulos externos. (1 hora)</a:t>
            </a:r>
          </a:p>
          <a:p>
            <a:pPr marL="514350" indent="-514350">
              <a:buFont typeface="+mj-lt"/>
              <a:buAutoNum type="arabicPeriod"/>
            </a:pPr>
            <a:endParaRPr lang="es-ES" dirty="0" smtClean="0"/>
          </a:p>
          <a:p>
            <a:pPr marL="514350" indent="-514350">
              <a:buFont typeface="+mj-lt"/>
              <a:buAutoNum type="arabicPeriod"/>
            </a:pPr>
            <a:r>
              <a:rPr lang="es-ES" dirty="0" smtClean="0"/>
              <a:t>Mini-proyecto final (45 minutos).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Entornos Virtuales en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 anchor="ctr"/>
          <a:lstStyle/>
          <a:p>
            <a:pPr algn="ctr">
              <a:buNone/>
            </a:pPr>
            <a:r>
              <a:rPr lang="es-ES" dirty="0" smtClean="0"/>
              <a:t>¿Qué ocurre cuando tenemos distintos scripts que necesitan distintas versiones de ciertos módulos?</a:t>
            </a:r>
          </a:p>
          <a:p>
            <a:pPr algn="ctr">
              <a:buNone/>
            </a:pPr>
            <a:r>
              <a:rPr lang="es-ES" dirty="0" smtClean="0"/>
              <a:t>Sufrimiento -&gt; Usa entornos virtuales</a:t>
            </a:r>
          </a:p>
          <a:p>
            <a:pPr algn="ctr">
              <a:buNone/>
            </a:pPr>
            <a:r>
              <a:rPr lang="es-ES" dirty="0" smtClean="0"/>
              <a:t>¡¡SIEMPRE!!</a:t>
            </a:r>
          </a:p>
          <a:p>
            <a:pPr algn="ctr">
              <a:buNone/>
            </a:pPr>
            <a:r>
              <a:rPr lang="es-ES" sz="1800" dirty="0" smtClean="0">
                <a:hlinkClick r:id="rId2"/>
              </a:rPr>
              <a:t>http://timmyreilly.azurewebsites.net/python-pip-virtualenv-installation-on-windows/</a:t>
            </a:r>
            <a:endParaRPr lang="es-ES" sz="1800" dirty="0" smtClean="0"/>
          </a:p>
          <a:p>
            <a:pPr algn="ctr">
              <a:buNone/>
            </a:pPr>
            <a:endParaRPr lang="es-E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Touch</a:t>
            </a:r>
            <a:r>
              <a:rPr lang="es-ES" dirty="0" smtClean="0"/>
              <a:t> </a:t>
            </a:r>
            <a:r>
              <a:rPr lang="es-ES" dirty="0" err="1" smtClean="0"/>
              <a:t>Designer</a:t>
            </a:r>
            <a:r>
              <a:rPr lang="es-ES" dirty="0" smtClean="0"/>
              <a:t> &amp;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Tscript</a:t>
            </a:r>
            <a:r>
              <a:rPr lang="es-ES" dirty="0" smtClean="0"/>
              <a:t> vs </a:t>
            </a:r>
            <a:r>
              <a:rPr lang="es-ES" dirty="0" err="1" smtClean="0"/>
              <a:t>Python</a:t>
            </a:r>
            <a:endParaRPr lang="es-ES" dirty="0" smtClean="0"/>
          </a:p>
          <a:p>
            <a:r>
              <a:rPr lang="es-ES" dirty="0" smtClean="0"/>
              <a:t>¿Desde cuando?</a:t>
            </a:r>
          </a:p>
          <a:p>
            <a:r>
              <a:rPr lang="es-ES" dirty="0" err="1" smtClean="0"/>
              <a:t>PROs</a:t>
            </a:r>
            <a:r>
              <a:rPr lang="es-ES" dirty="0" smtClean="0"/>
              <a:t> y </a:t>
            </a:r>
            <a:r>
              <a:rPr lang="es-ES" dirty="0" err="1" smtClean="0"/>
              <a:t>CONs</a:t>
            </a:r>
            <a:r>
              <a:rPr lang="es-ES" dirty="0" smtClean="0"/>
              <a:t> de usar </a:t>
            </a:r>
            <a:r>
              <a:rPr lang="es-ES" dirty="0" err="1" smtClean="0"/>
              <a:t>Python</a:t>
            </a:r>
            <a:r>
              <a:rPr lang="es-ES" dirty="0" smtClean="0"/>
              <a:t> vs TD Puro.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¿Qué es </a:t>
            </a:r>
            <a:r>
              <a:rPr lang="es-ES" dirty="0" err="1" smtClean="0"/>
              <a:t>Python</a:t>
            </a:r>
            <a:r>
              <a:rPr lang="es-ES" dirty="0" smtClean="0"/>
              <a:t>? </a:t>
            </a:r>
            <a:br>
              <a:rPr lang="es-ES" dirty="0" smtClean="0"/>
            </a:br>
            <a:r>
              <a:rPr lang="es-ES" dirty="0" smtClean="0"/>
              <a:t>(Fuente: </a:t>
            </a:r>
            <a:r>
              <a:rPr lang="es-ES" dirty="0" err="1" smtClean="0"/>
              <a:t>Wikipedia</a:t>
            </a:r>
            <a:r>
              <a:rPr lang="es-ES" dirty="0" smtClean="0"/>
              <a:t>)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>
              <a:buNone/>
            </a:pPr>
            <a:endParaRPr lang="es-ES" b="1" dirty="0" smtClean="0"/>
          </a:p>
          <a:p>
            <a:pPr>
              <a:buNone/>
            </a:pPr>
            <a:r>
              <a:rPr lang="es-ES" b="1" dirty="0" err="1" smtClean="0"/>
              <a:t>Python</a:t>
            </a:r>
            <a:r>
              <a:rPr lang="es-ES" dirty="0" smtClean="0"/>
              <a:t> es un </a:t>
            </a:r>
            <a:r>
              <a:rPr lang="es-ES" dirty="0" smtClean="0">
                <a:hlinkClick r:id="rId2" tooltip="Lenguaje de programación"/>
              </a:rPr>
              <a:t>lenguaje de programación</a:t>
            </a:r>
            <a:r>
              <a:rPr lang="es-ES" dirty="0" smtClean="0"/>
              <a:t> </a:t>
            </a:r>
            <a:r>
              <a:rPr lang="es-ES" dirty="0" smtClean="0">
                <a:hlinkClick r:id="rId3" tooltip="Intérprete (informática)"/>
              </a:rPr>
              <a:t>interpretado</a:t>
            </a:r>
            <a:r>
              <a:rPr lang="es-ES" dirty="0" smtClean="0"/>
              <a:t> cuya filosofía hace hincapié en una sintaxis que favorezca un código legible.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b="1" dirty="0" smtClean="0"/>
              <a:t>Características</a:t>
            </a:r>
            <a:r>
              <a:rPr lang="es-ES" dirty="0" smtClean="0"/>
              <a:t>: </a:t>
            </a:r>
          </a:p>
          <a:p>
            <a:pPr>
              <a:buNone/>
            </a:pPr>
            <a:r>
              <a:rPr lang="es-ES" dirty="0" smtClean="0"/>
              <a:t> </a:t>
            </a:r>
          </a:p>
          <a:p>
            <a:r>
              <a:rPr lang="es-ES" dirty="0" err="1" smtClean="0">
                <a:hlinkClick r:id="rId4" tooltip="Lenguaje de programación multiparadigma"/>
              </a:rPr>
              <a:t>Multiparadigma</a:t>
            </a:r>
            <a:r>
              <a:rPr lang="es-ES" dirty="0" smtClean="0"/>
              <a:t>, ya que soporta:</a:t>
            </a:r>
          </a:p>
          <a:p>
            <a:pPr lvl="1"/>
            <a:r>
              <a:rPr lang="es-ES" dirty="0" smtClean="0">
                <a:hlinkClick r:id="rId5" tooltip="Programación orientada a objetos"/>
              </a:rPr>
              <a:t>Orientación a objetos</a:t>
            </a:r>
            <a:endParaRPr lang="es-ES" dirty="0" smtClean="0"/>
          </a:p>
          <a:p>
            <a:pPr lvl="1"/>
            <a:r>
              <a:rPr lang="es-ES" dirty="0" smtClean="0">
                <a:hlinkClick r:id="rId6" tooltip="Programación imperativa"/>
              </a:rPr>
              <a:t>Programación imperativa</a:t>
            </a:r>
            <a:r>
              <a:rPr lang="es-ES" dirty="0" smtClean="0"/>
              <a:t> </a:t>
            </a:r>
          </a:p>
          <a:p>
            <a:pPr lvl="1"/>
            <a:r>
              <a:rPr lang="es-ES" dirty="0" smtClean="0">
                <a:hlinkClick r:id="rId7" tooltip="Programación funcional"/>
              </a:rPr>
              <a:t>Programación funcional</a:t>
            </a:r>
            <a:r>
              <a:rPr lang="es-ES" dirty="0" smtClean="0"/>
              <a:t>. </a:t>
            </a:r>
          </a:p>
          <a:p>
            <a:pPr lvl="1">
              <a:buNone/>
            </a:pPr>
            <a:endParaRPr lang="es-ES" dirty="0" smtClean="0"/>
          </a:p>
          <a:p>
            <a:r>
              <a:rPr lang="es-ES" dirty="0" smtClean="0"/>
              <a:t>Es un </a:t>
            </a:r>
            <a:r>
              <a:rPr lang="es-ES" dirty="0" smtClean="0">
                <a:hlinkClick r:id="rId8" tooltip="Lenguaje de programación interpretado"/>
              </a:rPr>
              <a:t>lenguaje interpretado</a:t>
            </a:r>
            <a:r>
              <a:rPr lang="es-ES" dirty="0" smtClean="0"/>
              <a:t>, </a:t>
            </a:r>
          </a:p>
          <a:p>
            <a:r>
              <a:rPr lang="es-ES" dirty="0" smtClean="0"/>
              <a:t>Usa </a:t>
            </a:r>
            <a:r>
              <a:rPr lang="es-ES" dirty="0" err="1" smtClean="0">
                <a:hlinkClick r:id="rId9" tooltip="Tipado dinámico"/>
              </a:rPr>
              <a:t>tipado</a:t>
            </a:r>
            <a:r>
              <a:rPr lang="es-ES" dirty="0" smtClean="0">
                <a:hlinkClick r:id="rId9" tooltip="Tipado dinámico"/>
              </a:rPr>
              <a:t> dinámico</a:t>
            </a:r>
            <a:r>
              <a:rPr lang="es-ES" dirty="0" smtClean="0"/>
              <a:t>. </a:t>
            </a:r>
          </a:p>
          <a:p>
            <a:r>
              <a:rPr lang="es-ES" dirty="0" smtClean="0"/>
              <a:t>Es </a:t>
            </a:r>
            <a:r>
              <a:rPr lang="es-ES" dirty="0" smtClean="0">
                <a:hlinkClick r:id="rId10" tooltip="Multiplataforma"/>
              </a:rPr>
              <a:t>multiplataforma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err="1" smtClean="0"/>
              <a:t>Python</a:t>
            </a:r>
            <a:r>
              <a:rPr lang="es-ES" dirty="0" smtClean="0"/>
              <a:t> fue creado a finales de los ochenta​ por </a:t>
            </a:r>
            <a:r>
              <a:rPr lang="es-ES" dirty="0" smtClean="0">
                <a:hlinkClick r:id="rId11" tooltip="Guido van Rossum"/>
              </a:rPr>
              <a:t>Guido van </a:t>
            </a:r>
            <a:r>
              <a:rPr lang="es-ES" dirty="0" err="1" smtClean="0">
                <a:hlinkClick r:id="rId11" tooltip="Guido van Rossum"/>
              </a:rPr>
              <a:t>Rossum</a:t>
            </a:r>
            <a:r>
              <a:rPr lang="es-ES" dirty="0" smtClean="0"/>
              <a:t> en el Centro para las Matemáticas y la Informática (CWI, </a:t>
            </a:r>
            <a:r>
              <a:rPr lang="es-ES" dirty="0" err="1" smtClean="0"/>
              <a:t>Centrum</a:t>
            </a:r>
            <a:r>
              <a:rPr lang="es-ES" dirty="0" smtClean="0"/>
              <a:t> </a:t>
            </a:r>
            <a:r>
              <a:rPr lang="es-ES" dirty="0" err="1" smtClean="0"/>
              <a:t>Wiskunde</a:t>
            </a:r>
            <a:r>
              <a:rPr lang="es-ES" dirty="0" smtClean="0"/>
              <a:t> &amp; </a:t>
            </a:r>
            <a:r>
              <a:rPr lang="es-ES" dirty="0" err="1" smtClean="0"/>
              <a:t>Informatica</a:t>
            </a:r>
            <a:r>
              <a:rPr lang="es-ES" dirty="0" smtClean="0"/>
              <a:t>), en los </a:t>
            </a:r>
            <a:r>
              <a:rPr lang="es-ES" dirty="0" smtClean="0">
                <a:hlinkClick r:id="rId12" tooltip="Países Bajos"/>
              </a:rPr>
              <a:t>Países Bajos</a:t>
            </a:r>
            <a:r>
              <a:rPr lang="es-ES" dirty="0" smtClean="0"/>
              <a:t>. Su nombre proviene de la afición de su creador por los MONTY PYTHON.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r>
              <a:rPr lang="es-ES" dirty="0" smtClean="0"/>
              <a:t>   </a:t>
            </a:r>
          </a:p>
          <a:p>
            <a:pPr>
              <a:buNone/>
            </a:pPr>
            <a:endParaRPr lang="es-ES" dirty="0" smtClean="0"/>
          </a:p>
          <a:p>
            <a:pPr>
              <a:buNone/>
            </a:pPr>
            <a:endParaRPr lang="es-ES" dirty="0"/>
          </a:p>
        </p:txBody>
      </p:sp>
      <p:pic>
        <p:nvPicPr>
          <p:cNvPr id="5" name="4 Imagen" descr="GUIDO VAN ROSSUM.jp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71472" y="4357694"/>
            <a:ext cx="4250562" cy="2000264"/>
          </a:xfrm>
          <a:prstGeom prst="rect">
            <a:avLst/>
          </a:prstGeom>
        </p:spPr>
      </p:pic>
      <p:pic>
        <p:nvPicPr>
          <p:cNvPr id="9" name="8 Imagen" descr="MontyPython2.jp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857752" y="4357693"/>
            <a:ext cx="3571900" cy="20091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El ZEN de </a:t>
            </a:r>
            <a:r>
              <a:rPr lang="es-ES" dirty="0" err="1" smtClean="0"/>
              <a:t>Python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 smtClean="0"/>
              <a:t>Bello es mejor que feo.</a:t>
            </a:r>
          </a:p>
          <a:p>
            <a:r>
              <a:rPr lang="es-ES" dirty="0" smtClean="0"/>
              <a:t>Explícito es mejor que implícito.</a:t>
            </a:r>
          </a:p>
          <a:p>
            <a:r>
              <a:rPr lang="es-ES" dirty="0" smtClean="0"/>
              <a:t>Simple es mejor que complejo.</a:t>
            </a:r>
          </a:p>
          <a:p>
            <a:r>
              <a:rPr lang="es-ES" dirty="0" smtClean="0"/>
              <a:t>Complejo es mejor que complicado.</a:t>
            </a:r>
          </a:p>
          <a:p>
            <a:r>
              <a:rPr lang="es-ES" dirty="0" smtClean="0"/>
              <a:t>Plano es mejor que anidado.</a:t>
            </a:r>
          </a:p>
          <a:p>
            <a:r>
              <a:rPr lang="es-ES" dirty="0" smtClean="0"/>
              <a:t>Disperso es mejor que denso.</a:t>
            </a:r>
          </a:p>
          <a:p>
            <a:r>
              <a:rPr lang="es-ES" dirty="0" smtClean="0"/>
              <a:t>La legibilidad cuenta.</a:t>
            </a:r>
          </a:p>
          <a:p>
            <a:r>
              <a:rPr lang="es-ES" dirty="0" smtClean="0"/>
              <a:t>Los casos especiales no son tan especiales como para quebrantar las reglas.</a:t>
            </a:r>
          </a:p>
          <a:p>
            <a:r>
              <a:rPr lang="es-ES" dirty="0" smtClean="0"/>
              <a:t>Lo práctico gana a lo puro.</a:t>
            </a:r>
          </a:p>
          <a:p>
            <a:r>
              <a:rPr lang="es-ES" dirty="0" smtClean="0"/>
              <a:t>Los errores nunca deberían dejarse pasar silenciosamente.</a:t>
            </a:r>
          </a:p>
          <a:p>
            <a:r>
              <a:rPr lang="es-ES" dirty="0" smtClean="0"/>
              <a:t>A menos que hayan sido silenciados explícitamente.</a:t>
            </a:r>
          </a:p>
          <a:p>
            <a:r>
              <a:rPr lang="es-ES" dirty="0" smtClean="0"/>
              <a:t>Frente a la ambigüedad, rechaza la tentación de adivinar.</a:t>
            </a:r>
          </a:p>
          <a:p>
            <a:r>
              <a:rPr lang="es-ES" dirty="0" smtClean="0"/>
              <a:t>Debería haber una -y preferiblemente sólo una- manera obvia de hacerlo.</a:t>
            </a:r>
          </a:p>
          <a:p>
            <a:r>
              <a:rPr lang="es-ES" dirty="0" smtClean="0"/>
              <a:t>Aunque esa manera puede no ser obvia al principio a menos que usted sea holandés.</a:t>
            </a:r>
            <a:r>
              <a:rPr lang="es-ES" baseline="30000" dirty="0" smtClean="0">
                <a:hlinkClick r:id="rId2"/>
              </a:rPr>
              <a:t>15</a:t>
            </a:r>
            <a:r>
              <a:rPr lang="es-ES" dirty="0" smtClean="0"/>
              <a:t>​</a:t>
            </a:r>
          </a:p>
          <a:p>
            <a:r>
              <a:rPr lang="es-ES" dirty="0" smtClean="0"/>
              <a:t>Ahora es mejor que nunca.</a:t>
            </a:r>
          </a:p>
          <a:p>
            <a:r>
              <a:rPr lang="es-ES" dirty="0" smtClean="0"/>
              <a:t>Aunque </a:t>
            </a:r>
            <a:r>
              <a:rPr lang="es-ES" i="1" dirty="0" smtClean="0"/>
              <a:t>nunca</a:t>
            </a:r>
            <a:r>
              <a:rPr lang="es-ES" dirty="0" smtClean="0"/>
              <a:t> es a menudo mejor que </a:t>
            </a:r>
            <a:r>
              <a:rPr lang="es-ES" i="1" dirty="0" smtClean="0"/>
              <a:t>ya mismo</a:t>
            </a:r>
            <a:r>
              <a:rPr lang="es-ES" dirty="0" smtClean="0"/>
              <a:t>.</a:t>
            </a:r>
          </a:p>
          <a:p>
            <a:r>
              <a:rPr lang="es-ES" dirty="0" smtClean="0"/>
              <a:t>Si la implementación es difícil de explicar, es una mala idea.</a:t>
            </a:r>
          </a:p>
          <a:p>
            <a:r>
              <a:rPr lang="es-ES" dirty="0" smtClean="0"/>
              <a:t>Si la implementación es fácil de explicar, puede que sea una buena idea.</a:t>
            </a:r>
          </a:p>
          <a:p>
            <a:r>
              <a:rPr lang="es-ES" dirty="0" smtClean="0"/>
              <a:t>Los espacios de nombres (</a:t>
            </a:r>
            <a:r>
              <a:rPr lang="es-ES" i="1" dirty="0" err="1" smtClean="0"/>
              <a:t>namespaces</a:t>
            </a:r>
            <a:r>
              <a:rPr lang="es-ES" dirty="0" smtClean="0"/>
              <a:t>) son una gran idea ¡Hagamos más de esas cosas!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Primeros Pasos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ES" dirty="0" smtClean="0"/>
              <a:t>Instalación de </a:t>
            </a:r>
            <a:r>
              <a:rPr lang="es-ES" dirty="0" err="1" smtClean="0"/>
              <a:t>Python</a:t>
            </a:r>
            <a:r>
              <a:rPr lang="es-ES" dirty="0" smtClean="0"/>
              <a:t> 3.5.4 (3.5.5 no tiene instaladores y no añade funcionalidad):</a:t>
            </a:r>
          </a:p>
          <a:p>
            <a:pPr lvl="1"/>
            <a:r>
              <a:rPr lang="es-ES" sz="2500" dirty="0" smtClean="0">
                <a:hlinkClick r:id="rId2"/>
              </a:rPr>
              <a:t>https://www.python.org/downloads/release/python-354/</a:t>
            </a:r>
          </a:p>
          <a:p>
            <a:pPr>
              <a:buNone/>
            </a:pPr>
            <a:endParaRPr lang="es-ES" sz="1800" dirty="0" smtClean="0">
              <a:hlinkClick r:id="rId2"/>
            </a:endParaRPr>
          </a:p>
          <a:p>
            <a:r>
              <a:rPr lang="es-ES" dirty="0" smtClean="0"/>
              <a:t>Instalación de un IDE (Sublime </a:t>
            </a:r>
            <a:r>
              <a:rPr lang="es-ES" dirty="0" err="1" smtClean="0"/>
              <a:t>Text</a:t>
            </a:r>
            <a:r>
              <a:rPr lang="es-ES" dirty="0" smtClean="0"/>
              <a:t>):</a:t>
            </a:r>
          </a:p>
          <a:p>
            <a:pPr lvl="1"/>
            <a:r>
              <a:rPr lang="es-ES" sz="2500" dirty="0" smtClean="0">
                <a:hlinkClick r:id="rId2"/>
              </a:rPr>
              <a:t>https://www.sublimetext.com/3</a:t>
            </a:r>
            <a:endParaRPr lang="es-ES" sz="2500" dirty="0" smtClean="0">
              <a:hlinkClick r:id="rId3"/>
            </a:endParaRPr>
          </a:p>
          <a:p>
            <a:pPr>
              <a:buNone/>
            </a:pPr>
            <a:endParaRPr lang="es-ES" dirty="0" smtClean="0"/>
          </a:p>
          <a:p>
            <a:r>
              <a:rPr lang="es-ES" dirty="0" smtClean="0"/>
              <a:t>Instalación de </a:t>
            </a:r>
            <a:r>
              <a:rPr lang="es-ES" dirty="0" err="1" smtClean="0"/>
              <a:t>plugins</a:t>
            </a:r>
            <a:r>
              <a:rPr lang="es-ES" dirty="0" smtClean="0"/>
              <a:t> para el IDE.</a:t>
            </a:r>
          </a:p>
          <a:p>
            <a:pPr lvl="1"/>
            <a:r>
              <a:rPr lang="es-ES" dirty="0" err="1" smtClean="0"/>
              <a:t>Install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 Control</a:t>
            </a:r>
          </a:p>
          <a:p>
            <a:pPr lvl="1"/>
            <a:r>
              <a:rPr lang="es-ES" dirty="0" err="1" smtClean="0"/>
              <a:t>Command</a:t>
            </a:r>
            <a:r>
              <a:rPr lang="es-ES" dirty="0" smtClean="0"/>
              <a:t> </a:t>
            </a:r>
            <a:r>
              <a:rPr lang="es-ES" dirty="0" err="1" smtClean="0"/>
              <a:t>Palette</a:t>
            </a:r>
            <a:r>
              <a:rPr lang="es-ES" dirty="0" smtClean="0"/>
              <a:t> -&gt; “</a:t>
            </a:r>
            <a:r>
              <a:rPr lang="es-ES" dirty="0" err="1" smtClean="0"/>
              <a:t>Package</a:t>
            </a:r>
            <a:r>
              <a:rPr lang="es-ES" dirty="0" smtClean="0"/>
              <a:t> Control </a:t>
            </a:r>
            <a:r>
              <a:rPr lang="es-ES" dirty="0" err="1" smtClean="0"/>
              <a:t>Install</a:t>
            </a:r>
            <a:r>
              <a:rPr lang="es-ES" dirty="0" smtClean="0"/>
              <a:t>”</a:t>
            </a:r>
          </a:p>
          <a:p>
            <a:pPr lvl="1"/>
            <a:r>
              <a:rPr lang="es-ES" dirty="0" err="1" smtClean="0"/>
              <a:t>Install</a:t>
            </a:r>
            <a:r>
              <a:rPr lang="es-ES" dirty="0" smtClean="0"/>
              <a:t> “</a:t>
            </a:r>
            <a:r>
              <a:rPr lang="es-ES" dirty="0" err="1" smtClean="0"/>
              <a:t>Python</a:t>
            </a:r>
            <a:r>
              <a:rPr lang="es-ES" dirty="0" smtClean="0"/>
              <a:t> </a:t>
            </a:r>
            <a:r>
              <a:rPr lang="es-ES" dirty="0" err="1" smtClean="0"/>
              <a:t>package</a:t>
            </a:r>
            <a:r>
              <a:rPr lang="es-ES" dirty="0" smtClean="0"/>
              <a:t>”</a:t>
            </a:r>
          </a:p>
          <a:p>
            <a:pPr lvl="1"/>
            <a:endParaRPr lang="es-ES" dirty="0" smtClean="0"/>
          </a:p>
          <a:p>
            <a:r>
              <a:rPr lang="es-ES" dirty="0" smtClean="0"/>
              <a:t>Configuración de TD (necesario para importar módulos externos).</a:t>
            </a:r>
          </a:p>
          <a:p>
            <a:pPr lvl="1"/>
            <a:r>
              <a:rPr lang="es-ES" sz="2900" dirty="0" smtClean="0"/>
              <a:t>Enlace:</a:t>
            </a:r>
            <a:r>
              <a:rPr lang="es-ES" sz="2900" dirty="0" smtClean="0">
                <a:hlinkClick r:id="rId3"/>
              </a:rPr>
              <a:t> </a:t>
            </a:r>
            <a:r>
              <a:rPr lang="es-ES" dirty="0" smtClean="0">
                <a:hlinkClick r:id="rId3"/>
              </a:rPr>
              <a:t>http://www.derivative.ca/wiki099/index.php?title=Introduction_to_Python_Tutorial#Importing_Modules</a:t>
            </a:r>
            <a:endParaRPr lang="es-ES" dirty="0" smtClean="0"/>
          </a:p>
          <a:p>
            <a:pPr lvl="1"/>
            <a:r>
              <a:rPr lang="es-ES" dirty="0" smtClean="0"/>
              <a:t>Configurar Sublime como “Default Editor”.</a:t>
            </a:r>
          </a:p>
          <a:p>
            <a:pPr lvl="1"/>
            <a:r>
              <a:rPr lang="es-ES" dirty="0" smtClean="0"/>
              <a:t>Configurar </a:t>
            </a:r>
            <a:r>
              <a:rPr lang="es-ES" dirty="0" err="1" smtClean="0"/>
              <a:t>Python</a:t>
            </a:r>
            <a:r>
              <a:rPr lang="es-ES" dirty="0" smtClean="0"/>
              <a:t> Module </a:t>
            </a:r>
            <a:r>
              <a:rPr lang="es-ES" dirty="0" err="1" smtClean="0"/>
              <a:t>Path</a:t>
            </a:r>
            <a:r>
              <a:rPr lang="es-ES" dirty="0" smtClean="0"/>
              <a:t> en TD.</a:t>
            </a:r>
          </a:p>
          <a:p>
            <a:pPr lvl="2">
              <a:buNone/>
            </a:pPr>
            <a:r>
              <a:rPr lang="es-ES" dirty="0" smtClean="0"/>
              <a:t>Por defecto: “C:\Users\USERNAME\AppData\Local\Programs\Python\Python35\Lib\site-packages”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Ejecutar </a:t>
            </a:r>
            <a:r>
              <a:rPr lang="es-ES" dirty="0" err="1" smtClean="0"/>
              <a:t>Python</a:t>
            </a:r>
            <a:r>
              <a:rPr lang="es-ES" dirty="0" smtClean="0"/>
              <a:t> Stand-</a:t>
            </a:r>
            <a:r>
              <a:rPr lang="es-ES" dirty="0" err="1" smtClean="0"/>
              <a:t>Alone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smtClean="0"/>
              <a:t>Ejecutar </a:t>
            </a:r>
            <a:r>
              <a:rPr lang="es-ES" dirty="0" err="1" smtClean="0"/>
              <a:t>Python</a:t>
            </a:r>
            <a:r>
              <a:rPr lang="es-ES" dirty="0" smtClean="0"/>
              <a:t> desde la ventana de comandos.</a:t>
            </a:r>
          </a:p>
          <a:p>
            <a:endParaRPr lang="es-ES" dirty="0" smtClean="0"/>
          </a:p>
          <a:p>
            <a:r>
              <a:rPr lang="es-ES" dirty="0" smtClean="0"/>
              <a:t>Estructura típica de un script </a:t>
            </a:r>
            <a:r>
              <a:rPr lang="es-ES" dirty="0" err="1" smtClean="0"/>
              <a:t>Python</a:t>
            </a:r>
            <a:r>
              <a:rPr lang="es-ES" dirty="0" smtClean="0"/>
              <a:t>.</a:t>
            </a:r>
          </a:p>
          <a:p>
            <a:endParaRPr lang="es-ES" dirty="0" smtClean="0"/>
          </a:p>
          <a:p>
            <a:r>
              <a:rPr lang="es-ES" dirty="0" smtClean="0"/>
              <a:t>Recursos disponibles.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Python</a:t>
            </a:r>
            <a:r>
              <a:rPr lang="es-ES" dirty="0" smtClean="0"/>
              <a:t> en TD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ES" dirty="0" err="1" smtClean="0"/>
              <a:t>Embedded</a:t>
            </a:r>
            <a:r>
              <a:rPr lang="es-ES" dirty="0" smtClean="0"/>
              <a:t> vs Local (Pros &amp; </a:t>
            </a:r>
            <a:r>
              <a:rPr lang="es-ES" dirty="0" err="1" smtClean="0"/>
              <a:t>Cons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Python</a:t>
            </a:r>
            <a:r>
              <a:rPr lang="es-ES" dirty="0" smtClean="0"/>
              <a:t> en un DAT.</a:t>
            </a:r>
          </a:p>
          <a:p>
            <a:r>
              <a:rPr lang="es-ES" dirty="0" smtClean="0"/>
              <a:t>Consola en </a:t>
            </a:r>
            <a:r>
              <a:rPr lang="es-ES" dirty="0" err="1" smtClean="0"/>
              <a:t>TextPort</a:t>
            </a:r>
            <a:r>
              <a:rPr lang="es-ES" dirty="0" smtClean="0"/>
              <a:t>.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n">
  <a:themeElements>
    <a:clrScheme name="Orige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896</TotalTime>
  <Words>1524</Words>
  <Application>Microsoft Office PowerPoint</Application>
  <PresentationFormat>Presentación en pantalla (4:3)</PresentationFormat>
  <Paragraphs>340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Origen</vt:lpstr>
      <vt:lpstr>Introducción a Python para usuarios de TD</vt:lpstr>
      <vt:lpstr>Agenda</vt:lpstr>
      <vt:lpstr>Contenidos</vt:lpstr>
      <vt:lpstr>Touch Designer &amp; Python</vt:lpstr>
      <vt:lpstr>¿Qué es Python?  (Fuente: Wikipedia)</vt:lpstr>
      <vt:lpstr>El ZEN de Python</vt:lpstr>
      <vt:lpstr>Primeros Pasos</vt:lpstr>
      <vt:lpstr>Ejecutar Python Stand-Alone</vt:lpstr>
      <vt:lpstr>Python en TD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Fundamentos de Python</vt:lpstr>
      <vt:lpstr>Módulos Externos</vt:lpstr>
      <vt:lpstr>Mini Proyecto Final</vt:lpstr>
      <vt:lpstr>ANEXO</vt:lpstr>
      <vt:lpstr>Usando GIT</vt:lpstr>
      <vt:lpstr>Versiones de Python</vt:lpstr>
      <vt:lpstr>¿Qué es PIP?</vt:lpstr>
      <vt:lpstr>Entornos Virtuales en Python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Python para usuarios de TD</dc:title>
  <dc:creator>LAU</dc:creator>
  <cp:lastModifiedBy>LAU</cp:lastModifiedBy>
  <cp:revision>44</cp:revision>
  <dcterms:created xsi:type="dcterms:W3CDTF">2018-05-05T00:32:25Z</dcterms:created>
  <dcterms:modified xsi:type="dcterms:W3CDTF">2018-05-12T08:06:52Z</dcterms:modified>
</cp:coreProperties>
</file>