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4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3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7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84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83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15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6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2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D48F-EA3B-4679-98A3-25379EFDF12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571C-4DB4-4A57-989D-99065F64F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4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Rectángulo"/>
          <p:cNvSpPr>
            <a:spLocks noChangeArrowheads="1"/>
          </p:cNvSpPr>
          <p:nvPr/>
        </p:nvSpPr>
        <p:spPr bwMode="auto">
          <a:xfrm>
            <a:off x="1524000" y="620714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Oscilador Duffing con una perturbación paramétrica del término cúbico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1628776"/>
            <a:ext cx="90725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6276" y="2060575"/>
            <a:ext cx="7451725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68638"/>
            <a:ext cx="47879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6 CuadroTexto"/>
          <p:cNvSpPr txBox="1">
            <a:spLocks noChangeArrowheads="1"/>
          </p:cNvSpPr>
          <p:nvPr/>
        </p:nvSpPr>
        <p:spPr bwMode="auto">
          <a:xfrm>
            <a:off x="6600826" y="3429000"/>
            <a:ext cx="40671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 sz="2400"/>
              <a:t>Espacio de fases del sistema dinámico para el oscilador de Duffing, perturbado en el término cúbico: </a:t>
            </a:r>
          </a:p>
          <a:p>
            <a:pPr algn="just"/>
            <a:r>
              <a:rPr lang="es-ES" sz="2400" b="1" i="1">
                <a:solidFill>
                  <a:srgbClr val="C00000"/>
                </a:solidFill>
                <a:sym typeface="Symbol" pitchFamily="18" charset="2"/>
              </a:rPr>
              <a:t>=4,  = 0.095,  = 0.154, </a:t>
            </a:r>
          </a:p>
          <a:p>
            <a:pPr algn="just"/>
            <a:r>
              <a:rPr lang="es-ES" sz="2400" b="1" i="1">
                <a:solidFill>
                  <a:srgbClr val="C00000"/>
                </a:solidFill>
                <a:sym typeface="Symbol" pitchFamily="18" charset="2"/>
              </a:rPr>
              <a:t>w =1.4,  = 0.062, </a:t>
            </a:r>
          </a:p>
          <a:p>
            <a:pPr algn="just"/>
            <a:r>
              <a:rPr lang="el-GR" sz="2400" b="1" i="1">
                <a:solidFill>
                  <a:srgbClr val="C00000"/>
                </a:solidFill>
                <a:sym typeface="Symbol" pitchFamily="18" charset="2"/>
              </a:rPr>
              <a:t>Ω</a:t>
            </a:r>
            <a:r>
              <a:rPr lang="es-ES" sz="2400" b="1" i="1">
                <a:solidFill>
                  <a:srgbClr val="C00000"/>
                </a:solidFill>
                <a:sym typeface="Symbol" pitchFamily="18" charset="2"/>
              </a:rPr>
              <a:t> =1.1/3,   = /3</a:t>
            </a:r>
            <a:endParaRPr lang="es-ES" sz="2400" b="1" i="1">
              <a:solidFill>
                <a:srgbClr val="C00000"/>
              </a:solidFill>
            </a:endParaRPr>
          </a:p>
        </p:txBody>
      </p:sp>
      <p:sp>
        <p:nvSpPr>
          <p:cNvPr id="17415" name="4 CuadroTexto"/>
          <p:cNvSpPr txBox="1">
            <a:spLocks noChangeArrowheads="1"/>
          </p:cNvSpPr>
          <p:nvPr/>
        </p:nvSpPr>
        <p:spPr bwMode="auto">
          <a:xfrm>
            <a:off x="3935414" y="1"/>
            <a:ext cx="4321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3600" b="1">
                <a:solidFill>
                  <a:srgbClr val="C00000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0727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616" y="2323184"/>
            <a:ext cx="74168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691" y="653806"/>
            <a:ext cx="7451725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4 CuadroTexto"/>
          <p:cNvSpPr txBox="1">
            <a:spLocks noChangeArrowheads="1"/>
          </p:cNvSpPr>
          <p:nvPr/>
        </p:nvSpPr>
        <p:spPr bwMode="auto">
          <a:xfrm>
            <a:off x="0" y="3140628"/>
            <a:ext cx="1194581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2200" dirty="0"/>
              <a:t>Cálculo de los exponentes de </a:t>
            </a:r>
            <a:r>
              <a:rPr lang="es-ES" sz="2200" dirty="0" err="1"/>
              <a:t>Lyapunov</a:t>
            </a:r>
            <a:r>
              <a:rPr lang="es-ES" sz="2200" dirty="0"/>
              <a:t> usando una versión del algoritmo introducido en [3]. La integración se realizó hasta 10000 ciclos para los parámetros fijos  </a:t>
            </a:r>
            <a:r>
              <a:rPr lang="es-ES" sz="2200" b="1" dirty="0">
                <a:solidFill>
                  <a:srgbClr val="00B0F0"/>
                </a:solidFill>
                <a:sym typeface="Symbol" pitchFamily="18" charset="2"/>
              </a:rPr>
              <a:t></a:t>
            </a:r>
            <a:r>
              <a:rPr lang="es-ES" sz="2200" b="1" dirty="0">
                <a:solidFill>
                  <a:srgbClr val="00B0F0"/>
                </a:solidFill>
              </a:rPr>
              <a:t>= 4,  </a:t>
            </a:r>
            <a:r>
              <a:rPr lang="es-ES" sz="2200" b="1" dirty="0">
                <a:solidFill>
                  <a:srgbClr val="00B0F0"/>
                </a:solidFill>
                <a:sym typeface="Symbol" pitchFamily="18" charset="2"/>
              </a:rPr>
              <a:t></a:t>
            </a:r>
            <a:r>
              <a:rPr lang="es-ES" sz="2200" b="1" dirty="0">
                <a:solidFill>
                  <a:srgbClr val="00B0F0"/>
                </a:solidFill>
              </a:rPr>
              <a:t>= 0.154.  </a:t>
            </a:r>
            <a:r>
              <a:rPr lang="es-ES" sz="2200" b="1" dirty="0">
                <a:solidFill>
                  <a:srgbClr val="00B0F0"/>
                </a:solidFill>
                <a:sym typeface="Symbol" pitchFamily="18" charset="2"/>
              </a:rPr>
              <a:t></a:t>
            </a:r>
            <a:r>
              <a:rPr lang="es-ES" sz="2200" b="1" dirty="0">
                <a:solidFill>
                  <a:srgbClr val="00B0F0"/>
                </a:solidFill>
              </a:rPr>
              <a:t>= 0.095, w = 1.1</a:t>
            </a:r>
            <a:r>
              <a:rPr lang="es-ES" sz="2200" dirty="0"/>
              <a:t>. En ausencia de perturbación supresora de caos </a:t>
            </a:r>
            <a:r>
              <a:rPr lang="es-ES" sz="2200" b="1" dirty="0">
                <a:solidFill>
                  <a:srgbClr val="00B0F0"/>
                </a:solidFill>
                <a:sym typeface="Symbol" pitchFamily="18" charset="2"/>
              </a:rPr>
              <a:t></a:t>
            </a:r>
            <a:r>
              <a:rPr lang="es-ES" sz="2200" b="1" dirty="0">
                <a:solidFill>
                  <a:srgbClr val="00B0F0"/>
                </a:solidFill>
              </a:rPr>
              <a:t>= 0</a:t>
            </a:r>
            <a:r>
              <a:rPr lang="es-ES" sz="2200" dirty="0"/>
              <a:t>, el sistema dinámico presenta un </a:t>
            </a:r>
            <a:r>
              <a:rPr lang="es-ES" sz="2200" dirty="0" err="1"/>
              <a:t>atractor</a:t>
            </a:r>
            <a:r>
              <a:rPr lang="es-ES" sz="2200" dirty="0"/>
              <a:t> extraño con un exponente máximo de </a:t>
            </a:r>
            <a:r>
              <a:rPr lang="es-ES" sz="2200" dirty="0" err="1"/>
              <a:t>Lyapunov</a:t>
            </a:r>
            <a:r>
              <a:rPr lang="es-ES" sz="2200" dirty="0"/>
              <a:t> de: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414955" y="58708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buFont typeface="+mj-lt"/>
              <a:buAutoNum type="arabicPeriod" startAt="3"/>
              <a:defRPr/>
            </a:pPr>
            <a:r>
              <a:rPr lang="en-US" dirty="0" err="1"/>
              <a:t>Benettin</a:t>
            </a:r>
            <a:r>
              <a:rPr lang="en-US" dirty="0"/>
              <a:t> G., </a:t>
            </a:r>
            <a:r>
              <a:rPr lang="en-US" dirty="0" err="1"/>
              <a:t>Galgani</a:t>
            </a:r>
            <a:r>
              <a:rPr lang="en-US" dirty="0"/>
              <a:t> L. and </a:t>
            </a:r>
            <a:r>
              <a:rPr lang="en-US" dirty="0" err="1"/>
              <a:t>Strelcyn</a:t>
            </a:r>
            <a:r>
              <a:rPr lang="en-US" dirty="0"/>
              <a:t> J. M., </a:t>
            </a:r>
            <a:r>
              <a:rPr lang="en-US" i="1" u="sng" dirty="0"/>
              <a:t>Kolmogorov entropy and numerical experiments</a:t>
            </a:r>
            <a:r>
              <a:rPr lang="en-US" dirty="0"/>
              <a:t>. Phys. Rev. A, 14 (1976) 2338-2345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453" y="4879704"/>
            <a:ext cx="769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46673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70C0"/>
                </a:solidFill>
              </a:rPr>
              <a:t>Espectro de exponentes de </a:t>
            </a:r>
            <a:r>
              <a:rPr lang="es-ES" sz="2400" b="1" dirty="0" err="1">
                <a:solidFill>
                  <a:srgbClr val="0070C0"/>
                </a:solidFill>
              </a:rPr>
              <a:t>Lyapunov</a:t>
            </a:r>
            <a:r>
              <a:rPr lang="es-ES" sz="2400" b="1" dirty="0">
                <a:solidFill>
                  <a:srgbClr val="0070C0"/>
                </a:solidFill>
              </a:rPr>
              <a:t>. para el oscilador de </a:t>
            </a:r>
            <a:r>
              <a:rPr lang="es-ES" sz="2400" b="1" dirty="0" err="1">
                <a:solidFill>
                  <a:srgbClr val="0070C0"/>
                </a:solidFill>
              </a:rPr>
              <a:t>Duffing</a:t>
            </a:r>
            <a:r>
              <a:rPr lang="es-ES" sz="2400" b="1" dirty="0">
                <a:solidFill>
                  <a:srgbClr val="0070C0"/>
                </a:solidFill>
              </a:rPr>
              <a:t>, no perturbado en el término cúbico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658" y="1336798"/>
            <a:ext cx="7715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41" y="5767023"/>
            <a:ext cx="47386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 Flecha derecha"/>
          <p:cNvSpPr/>
          <p:nvPr/>
        </p:nvSpPr>
        <p:spPr>
          <a:xfrm>
            <a:off x="5371001" y="5936885"/>
            <a:ext cx="7191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7626" y="5647960"/>
            <a:ext cx="2366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1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12" y="258275"/>
            <a:ext cx="8667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60" y="5259998"/>
            <a:ext cx="3743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46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MIRALLES CANALS</dc:creator>
  <cp:lastModifiedBy>JUAN JOSE MIRALLES CANALS</cp:lastModifiedBy>
  <cp:revision>5</cp:revision>
  <dcterms:created xsi:type="dcterms:W3CDTF">2017-10-06T17:03:26Z</dcterms:created>
  <dcterms:modified xsi:type="dcterms:W3CDTF">2017-10-06T19:04:42Z</dcterms:modified>
</cp:coreProperties>
</file>