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6911280" y="6041520"/>
            <a:ext cx="992880" cy="364680"/>
          </a:xfrm>
          <a:prstGeom prst="rect">
            <a:avLst/>
          </a:prstGeom>
        </p:spPr>
        <p:txBody>
          <a:bodyPr anchor="b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42800" y="6041520"/>
            <a:ext cx="6289200" cy="364680"/>
          </a:xfrm>
          <a:prstGeom prst="rect">
            <a:avLst/>
          </a:prstGeom>
        </p:spPr>
        <p:txBody>
          <a:bodyPr anchor="b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904520" y="5915880"/>
            <a:ext cx="796320" cy="490320"/>
          </a:xfrm>
          <a:prstGeom prst="rect">
            <a:avLst/>
          </a:prstGeom>
        </p:spPr>
        <p:txBody>
          <a:bodyPr bIns="10800" anchor="b"/>
          <a:p>
            <a:pPr algn="r">
              <a:lnSpc>
                <a:spcPct val="100000"/>
              </a:lnSpc>
            </a:pPr>
            <a:fld id="{E89A67B9-261C-4FE2-90C4-CC1451B8A6EF}" type="slidenum">
              <a:rPr b="0" lang="es-ES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s-ES" sz="20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towardsdatascience.com/geospatial-indexing-with-ubers-h3-766399b690c" TargetMode="Externa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Machine_learning" TargetMode="External"/><Relationship Id="rId2" Type="http://schemas.openxmlformats.org/officeDocument/2006/relationships/hyperlink" Target="https://en.wikipedia.org/wiki/Machine_learning" TargetMode="External"/><Relationship Id="rId3" Type="http://schemas.openxmlformats.org/officeDocument/2006/relationships/hyperlink" Target="https://es.wikipedia.org/wiki/Inteligencia_artificial" TargetMode="External"/><Relationship Id="rId4" Type="http://schemas.openxmlformats.org/officeDocument/2006/relationships/hyperlink" Target="https://es.wikipedia.org/wiki/Algoritmo" TargetMode="External"/><Relationship Id="rId5" Type="http://schemas.openxmlformats.org/officeDocument/2006/relationships/hyperlink" Target="https://es.wikipedia.org/wiki/Muestra_estad%C3%ADstica" TargetMode="External"/><Relationship Id="rId6" Type="http://schemas.openxmlformats.org/officeDocument/2006/relationships/hyperlink" Target="https://es.wikipedia.org/wiki/Programa_inform%C3%A1tico" TargetMode="External"/><Relationship Id="rId7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sacridini/Awesome-Geospatial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eodacenter.github.io/" TargetMode="Externa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rousseau.io/turf-mapboxjs/" TargetMode="External"/><Relationship Id="rId2" Type="http://schemas.openxmlformats.org/officeDocument/2006/relationships/image" Target="../media/image6.png"/><Relationship Id="rId3" Type="http://schemas.openxmlformats.org/officeDocument/2006/relationships/hyperlink" Target="https://github.com/Turfjs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www.tensorflow.org/js" TargetMode="External"/><Relationship Id="rId6" Type="http://schemas.openxmlformats.org/officeDocument/2006/relationships/image" Target="../media/image8.png"/><Relationship Id="rId7" Type="http://schemas.openxmlformats.org/officeDocument/2006/relationships/hyperlink" Target="http://geoblaze.io/" TargetMode="External"/><Relationship Id="rId8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28600" y="6248520"/>
            <a:ext cx="19047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s-ES" sz="1200" spc="-1" strike="noStrike">
                <a:solidFill>
                  <a:srgbClr val="dddddd"/>
                </a:solidFill>
                <a:latin typeface="Swis721 Ex BT"/>
              </a:rPr>
              <a:t>Máster SIG – 2019/2020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2" name="Line 2"/>
          <p:cNvSpPr/>
          <p:nvPr/>
        </p:nvSpPr>
        <p:spPr>
          <a:xfrm>
            <a:off x="755640" y="4910040"/>
            <a:ext cx="7638840" cy="4680"/>
          </a:xfrm>
          <a:prstGeom prst="line">
            <a:avLst/>
          </a:prstGeom>
          <a:ln w="9360">
            <a:solidFill>
              <a:srgbClr val="dddd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611280" y="961920"/>
            <a:ext cx="8064000" cy="24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b="0" lang="es-ES" sz="2400" spc="-1" strike="noStrike">
                <a:solidFill>
                  <a:srgbClr val="dddddd"/>
                </a:solidFill>
                <a:latin typeface="Swis721 Ex BT"/>
              </a:rPr>
              <a:t>MÁSTER EN SISTEMAS DE INFORMACIÓN GEOGRÁFICA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</a:pP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b="0" lang="es-ES" sz="2400" spc="-1" strike="noStrike">
                <a:solidFill>
                  <a:srgbClr val="ffff99"/>
                </a:solidFill>
                <a:latin typeface="Swis721 Ex BT"/>
              </a:rPr>
              <a:t>M2 – MAPAS Y OPENDATA: PROGRAMACIÓN WEB-SIG, ORGANIZACIÓN Y ANÁLISIS DE GEODATOS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</a:pPr>
            <a:endParaRPr b="0" lang="es-ES" sz="24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708120" y="3933720"/>
            <a:ext cx="773388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Picture 2" descr=""/>
          <p:cNvPicPr/>
          <p:nvPr/>
        </p:nvPicPr>
        <p:blipFill>
          <a:blip r:embed="rId1"/>
          <a:stretch/>
        </p:blipFill>
        <p:spPr>
          <a:xfrm>
            <a:off x="6156000" y="5511960"/>
            <a:ext cx="2809440" cy="856800"/>
          </a:xfrm>
          <a:prstGeom prst="rect">
            <a:avLst/>
          </a:prstGeom>
          <a:ln>
            <a:noFill/>
          </a:ln>
        </p:spPr>
      </p:pic>
      <p:sp>
        <p:nvSpPr>
          <p:cNvPr id="46" name="CustomShape 5"/>
          <p:cNvSpPr/>
          <p:nvPr/>
        </p:nvSpPr>
        <p:spPr>
          <a:xfrm>
            <a:off x="772920" y="3735360"/>
            <a:ext cx="79354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ES" sz="2800" spc="-1" strike="noStrike">
                <a:solidFill>
                  <a:srgbClr val="ffffff"/>
                </a:solidFill>
                <a:latin typeface="Consolas"/>
              </a:rPr>
              <a:t>Mallas </a:t>
            </a:r>
            <a:r>
              <a:rPr b="0" lang="es-ES" sz="3200" spc="-1" strike="noStrike">
                <a:solidFill>
                  <a:srgbClr val="ffffff"/>
                </a:solidFill>
                <a:latin typeface="Consolas"/>
              </a:rPr>
              <a:t>discretas</a:t>
            </a:r>
            <a:r>
              <a:rPr b="0" lang="es-ES" sz="2800" spc="-1" strike="noStrike">
                <a:solidFill>
                  <a:srgbClr val="ffffff"/>
                </a:solidFill>
                <a:latin typeface="Consolas"/>
              </a:rPr>
              <a:t> y algoritmos en JS</a:t>
            </a:r>
            <a:endParaRPr b="0" lang="es-E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96080" y="404640"/>
            <a:ext cx="8288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s-ES" sz="2800" spc="-1" strike="noStrike">
                <a:solidFill>
                  <a:srgbClr val="ffff99"/>
                </a:solidFill>
                <a:latin typeface="Consolas"/>
              </a:rPr>
              <a:t>“</a:t>
            </a:r>
            <a:r>
              <a:rPr b="0" lang="es-ES" sz="2800" spc="-1" strike="noStrike">
                <a:solidFill>
                  <a:srgbClr val="ffff99"/>
                </a:solidFill>
                <a:latin typeface="Consolas"/>
              </a:rPr>
              <a:t>Problema”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519480" y="1554480"/>
            <a:ext cx="7344360" cy="30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2800" spc="-1" strike="noStrike">
                <a:solidFill>
                  <a:srgbClr val="ffffff"/>
                </a:solidFill>
                <a:latin typeface="Consolas"/>
              </a:rPr>
              <a:t>Cuando analizamos y utilizamos </a:t>
            </a:r>
            <a:r>
              <a:rPr b="0" lang="es-ES" sz="2800" spc="-1" strike="noStrike">
                <a:solidFill>
                  <a:srgbClr val="ffffff"/>
                </a:solidFill>
                <a:latin typeface="Consolas"/>
              </a:rPr>
              <a:t>algoritmos con fenómenos puntuales </a:t>
            </a:r>
            <a:r>
              <a:rPr b="0" lang="es-ES" sz="2800" spc="-1" strike="noStrike">
                <a:solidFill>
                  <a:srgbClr val="ffffff"/>
                </a:solidFill>
                <a:latin typeface="Consolas"/>
              </a:rPr>
              <a:t>(puntos) y queremos realizar </a:t>
            </a:r>
            <a:r>
              <a:rPr b="0" lang="es-ES" sz="2800" spc="-1" strike="noStrike">
                <a:solidFill>
                  <a:srgbClr val="ffffff"/>
                </a:solidFill>
                <a:latin typeface="Consolas"/>
              </a:rPr>
              <a:t>predicciones.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800" spc="-1" strike="noStrike">
                <a:solidFill>
                  <a:srgbClr val="ffffff"/>
                </a:solidFill>
                <a:latin typeface="Consolas"/>
              </a:rPr>
              <a:t>Las coordenadas pueden no ser </a:t>
            </a:r>
            <a:r>
              <a:rPr b="0" lang="es-ES" sz="2800" spc="-1" strike="noStrike">
                <a:solidFill>
                  <a:srgbClr val="ffffff"/>
                </a:solidFill>
                <a:latin typeface="Consolas"/>
              </a:rPr>
              <a:t>tomadas en consideración tanto com </a:t>
            </a:r>
            <a:r>
              <a:rPr b="0" lang="es-ES" sz="2800" spc="-1" strike="noStrike">
                <a:solidFill>
                  <a:srgbClr val="ffffff"/>
                </a:solidFill>
                <a:latin typeface="Consolas"/>
              </a:rPr>
              <a:t>input o output</a:t>
            </a:r>
            <a:endParaRPr b="0" lang="es-ES" sz="28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6675120" y="4630320"/>
            <a:ext cx="1731240" cy="171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96080" y="404640"/>
            <a:ext cx="8288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s-ES" sz="2800" spc="-1" strike="noStrike">
                <a:solidFill>
                  <a:srgbClr val="ffff99"/>
                </a:solidFill>
                <a:latin typeface="Consolas"/>
              </a:rPr>
              <a:t>Accidentes tráfico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65760" y="1280160"/>
            <a:ext cx="734436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2800" spc="-1" strike="noStrike">
                <a:solidFill>
                  <a:srgbClr val="ffffff"/>
                </a:solidFill>
                <a:latin typeface="Consolas"/>
              </a:rPr>
              <a:t>¿En que sitios de BCN es más probable que haya un accidente un Sábado a las 5h de la mañana?</a:t>
            </a:r>
            <a:endParaRPr b="0" lang="es-ES" sz="2800" spc="-1" strike="noStrike"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1554480" y="2788560"/>
            <a:ext cx="5714280" cy="370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96080" y="404640"/>
            <a:ext cx="8288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s-ES" sz="2800" spc="-1" strike="noStrike">
                <a:solidFill>
                  <a:srgbClr val="ffff99"/>
                </a:solidFill>
                <a:latin typeface="Consolas"/>
              </a:rPr>
              <a:t>Mallas discretas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457200" y="1097280"/>
            <a:ext cx="8288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s-ES" sz="2800" spc="-1" strike="noStrike">
                <a:solidFill>
                  <a:srgbClr val="ffff99"/>
                </a:solidFill>
                <a:latin typeface="Consolas"/>
              </a:rPr>
              <a:t>Hierarchical Geospatial Indexing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79" name="TextShape 3"/>
          <p:cNvSpPr txBox="1"/>
          <p:nvPr/>
        </p:nvSpPr>
        <p:spPr>
          <a:xfrm>
            <a:off x="2283840" y="3335400"/>
            <a:ext cx="469188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ES" sz="1000" spc="-1" strike="noStrike">
                <a:latin typeface="Arial"/>
                <a:hlinkClick r:id="rId1"/>
              </a:rPr>
              <a:t>https://towardsdatascience.com/geospatial-indexing-with-ubers-h3-766399b690c</a:t>
            </a:r>
            <a:endParaRPr b="0" lang="es-ES" sz="10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5120640" y="4612320"/>
            <a:ext cx="3028680" cy="151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019160" y="2011680"/>
            <a:ext cx="7210440" cy="306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968040" y="1700640"/>
            <a:ext cx="7344360" cy="30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2800" spc="-1" strike="noStrike">
                <a:solidFill>
                  <a:srgbClr val="ffffff"/>
                </a:solidFill>
                <a:latin typeface="Consolas"/>
              </a:rPr>
              <a:t> </a:t>
            </a:r>
            <a:r>
              <a:rPr b="0" lang="es-ES" sz="2800" spc="-1" strike="noStrike">
                <a:solidFill>
                  <a:srgbClr val="ffffff"/>
                </a:solidFill>
                <a:latin typeface="Consolas"/>
              </a:rPr>
              <a:t>Mallas discretas y algoritmos en JS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800" spc="-1" strike="noStrike">
                <a:solidFill>
                  <a:srgbClr val="ffffff"/>
                </a:solidFill>
                <a:latin typeface="Consolas"/>
              </a:rPr>
              <a:t>    </a:t>
            </a:r>
            <a:r>
              <a:rPr b="0" lang="es-ES" sz="2800" spc="-1" strike="noStrike">
                <a:solidFill>
                  <a:srgbClr val="ffffff"/>
                </a:solidFill>
                <a:latin typeface="Consolas"/>
              </a:rPr>
              <a:t>* Machine Learning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800" spc="-1" strike="noStrike">
                <a:solidFill>
                  <a:srgbClr val="ffffff"/>
                </a:solidFill>
                <a:latin typeface="Consolas"/>
              </a:rPr>
              <a:t>    </a:t>
            </a:r>
            <a:r>
              <a:rPr b="0" lang="es-ES" sz="2800" spc="-1" strike="noStrike">
                <a:solidFill>
                  <a:srgbClr val="ffffff"/>
                </a:solidFill>
                <a:latin typeface="Consolas"/>
              </a:rPr>
              <a:t>* Algoritmos en JS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800" spc="-1" strike="noStrike">
                <a:solidFill>
                  <a:srgbClr val="ffffff"/>
                </a:solidFill>
                <a:latin typeface="Consolas"/>
              </a:rPr>
              <a:t>    </a:t>
            </a:r>
            <a:r>
              <a:rPr b="0" lang="es-ES" sz="2800" spc="-1" strike="noStrike">
                <a:solidFill>
                  <a:srgbClr val="ffffff"/>
                </a:solidFill>
                <a:latin typeface="Consolas"/>
              </a:rPr>
              <a:t>* Mallas discretas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800" spc="-1" strike="noStrike">
                <a:solidFill>
                  <a:srgbClr val="ffffff"/>
                </a:solidFill>
                <a:latin typeface="Consolas"/>
              </a:rPr>
              <a:t>    </a:t>
            </a:r>
            <a:r>
              <a:rPr b="0" lang="es-ES" sz="2800" spc="-1" strike="noStrike">
                <a:solidFill>
                  <a:srgbClr val="ffffff"/>
                </a:solidFill>
                <a:latin typeface="Consolas"/>
              </a:rPr>
              <a:t>* Ejemplos de aplicaciones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496080" y="404640"/>
            <a:ext cx="8288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s-ES" sz="2800" spc="-1" strike="noStrike">
                <a:solidFill>
                  <a:srgbClr val="ffff99"/>
                </a:solidFill>
                <a:latin typeface="Consolas"/>
              </a:rPr>
              <a:t>Índice</a:t>
            </a:r>
            <a:endParaRPr b="0" lang="es-E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683640" y="1268640"/>
            <a:ext cx="734436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onsolas"/>
              </a:rPr>
              <a:t>El </a:t>
            </a:r>
            <a:r>
              <a:rPr b="1" lang="es-ES" sz="1800" spc="-1" strike="noStrike">
                <a:solidFill>
                  <a:srgbClr val="ffffff"/>
                </a:solidFill>
                <a:latin typeface="Consolas"/>
              </a:rPr>
              <a:t>aprendizaje automático</a:t>
            </a:r>
            <a:r>
              <a:rPr b="0" lang="es-ES" sz="1800" spc="-1" strike="noStrike">
                <a:solidFill>
                  <a:srgbClr val="ffffff"/>
                </a:solidFill>
                <a:latin typeface="Consolas"/>
              </a:rPr>
              <a:t>  (del inglés, </a:t>
            </a:r>
            <a:r>
              <a:rPr b="0" i="1" lang="es-ES" sz="1800" spc="-1" strike="noStrike" u="sng">
                <a:solidFill>
                  <a:srgbClr val="8f8f8f"/>
                </a:solidFill>
                <a:uFillTx/>
                <a:latin typeface="Consolas"/>
                <a:hlinkClick r:id="rId1"/>
              </a:rPr>
              <a:t>machine </a:t>
            </a:r>
            <a:r>
              <a:rPr b="0" i="1" lang="es-ES" sz="1800" spc="-1" strike="noStrike" u="sng">
                <a:solidFill>
                  <a:srgbClr val="8f8f8f"/>
                </a:solidFill>
                <a:uFillTx/>
                <a:latin typeface="Consolas"/>
                <a:hlinkClick r:id="rId2"/>
              </a:rPr>
              <a:t>learning</a:t>
            </a:r>
            <a:r>
              <a:rPr b="0" lang="es-ES" sz="1800" spc="-1" strike="noStrike">
                <a:solidFill>
                  <a:srgbClr val="ffffff"/>
                </a:solidFill>
                <a:latin typeface="Consolas"/>
              </a:rPr>
              <a:t>) es … una rama de la </a:t>
            </a:r>
            <a:r>
              <a:rPr b="0" lang="es-ES" sz="1800" spc="-1" strike="noStrike" u="sng">
                <a:solidFill>
                  <a:srgbClr val="8f8f8f"/>
                </a:solidFill>
                <a:uFillTx/>
                <a:latin typeface="Consolas"/>
                <a:hlinkClick r:id="rId3"/>
              </a:rPr>
              <a:t>inteligencia artificial</a:t>
            </a:r>
            <a:r>
              <a:rPr b="0" lang="es-ES" sz="1800" spc="-1" strike="noStrike">
                <a:solidFill>
                  <a:srgbClr val="ffffff"/>
                </a:solidFill>
                <a:latin typeface="Consolas"/>
              </a:rPr>
              <a:t>, cuyo objetivo es desarrollar técnicas que permitan que las computadoras </a:t>
            </a:r>
            <a:r>
              <a:rPr b="0" i="1" lang="es-ES" sz="1800" spc="-1" strike="noStrike">
                <a:solidFill>
                  <a:srgbClr val="ffffff"/>
                </a:solidFill>
                <a:latin typeface="Consolas"/>
              </a:rPr>
              <a:t>aprendan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onsolas"/>
              </a:rPr>
              <a:t>De forma más concreta, los investigadores del aprendizaje de máquinas buscan </a:t>
            </a:r>
            <a:r>
              <a:rPr b="0" lang="es-ES" sz="1800" spc="-1" strike="noStrike" u="sng">
                <a:solidFill>
                  <a:srgbClr val="8f8f8f"/>
                </a:solidFill>
                <a:uFillTx/>
                <a:latin typeface="Consolas"/>
                <a:hlinkClick r:id="rId4"/>
              </a:rPr>
              <a:t>algoritmos</a:t>
            </a:r>
            <a:r>
              <a:rPr b="0" lang="es-ES" sz="1800" spc="-1" strike="noStrike">
                <a:solidFill>
                  <a:srgbClr val="ffffff"/>
                </a:solidFill>
                <a:latin typeface="Consolas"/>
              </a:rPr>
              <a:t> y para convertir </a:t>
            </a:r>
            <a:r>
              <a:rPr b="0" lang="es-ES" sz="1800" spc="-1" strike="noStrike" u="sng">
                <a:solidFill>
                  <a:srgbClr val="8f8f8f"/>
                </a:solidFill>
                <a:uFillTx/>
                <a:latin typeface="Consolas"/>
                <a:hlinkClick r:id="rId5"/>
              </a:rPr>
              <a:t>muestras</a:t>
            </a:r>
            <a:r>
              <a:rPr b="0" lang="es-ES" sz="1800" spc="-1" strike="noStrike">
                <a:solidFill>
                  <a:srgbClr val="ffffff"/>
                </a:solidFill>
                <a:latin typeface="Consolas"/>
              </a:rPr>
              <a:t> de datos en </a:t>
            </a:r>
            <a:r>
              <a:rPr b="0" lang="es-ES" sz="1800" spc="-1" strike="noStrike" u="sng">
                <a:solidFill>
                  <a:srgbClr val="8f8f8f"/>
                </a:solidFill>
                <a:uFillTx/>
                <a:latin typeface="Consolas"/>
                <a:hlinkClick r:id="rId6"/>
              </a:rPr>
              <a:t>programas de computadora</a:t>
            </a:r>
            <a:r>
              <a:rPr b="0" lang="es-ES" sz="1800" spc="-1" strike="noStrike">
                <a:solidFill>
                  <a:srgbClr val="ffffff"/>
                </a:solidFill>
                <a:latin typeface="Consolas"/>
              </a:rPr>
              <a:t>, sin tener que escribir los últimos explícitamente.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onsolas"/>
              </a:rPr>
              <a:t>Los modelos o programas resultantes deben ser capaces de generalizar comportamientos e inferencias para un conjunto más amplio (potencialmente infinito) de datos.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496080" y="404640"/>
            <a:ext cx="8288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s-ES" sz="2800" spc="-1" strike="noStrike">
                <a:solidFill>
                  <a:srgbClr val="ffff99"/>
                </a:solidFill>
                <a:latin typeface="Consolas"/>
              </a:rPr>
              <a:t>Machine Learning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683640" y="6084000"/>
            <a:ext cx="75625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Consolas"/>
              </a:rPr>
              <a:t>https://es.wikipedia.org/wiki/Aprendizaje_autom%C3%A1tico</a:t>
            </a:r>
            <a:endParaRPr b="0" lang="es-ES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496080" y="404640"/>
            <a:ext cx="8288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s-ES" sz="2800" spc="-1" strike="noStrike">
                <a:solidFill>
                  <a:srgbClr val="ffff99"/>
                </a:solidFill>
                <a:latin typeface="Consolas"/>
              </a:rPr>
              <a:t>Algoritmos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303520" y="640080"/>
            <a:ext cx="314352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ES" sz="1800" spc="-1" strike="noStrike">
                <a:latin typeface="Arial"/>
              </a:rPr>
              <a:t>Clustering: Agrupación por atributos </a:t>
            </a:r>
            <a:endParaRPr b="0" lang="es-ES" sz="1800" spc="-1" strike="noStrike">
              <a:latin typeface="Arial"/>
            </a:endParaRPr>
          </a:p>
          <a:p>
            <a:endParaRPr b="0" lang="es-ES" sz="1800" spc="-1" strike="noStrike">
              <a:latin typeface="Arial"/>
            </a:endParaRPr>
          </a:p>
          <a:p>
            <a:r>
              <a:rPr b="0" lang="es-ES" sz="1800" spc="-1" strike="noStrike">
                <a:latin typeface="Arial"/>
              </a:rPr>
              <a:t>Classification: Identificación a partir de variables  </a:t>
            </a:r>
            <a:endParaRPr b="0" lang="es-ES" sz="1800" spc="-1" strike="noStrike">
              <a:latin typeface="Arial"/>
            </a:endParaRPr>
          </a:p>
          <a:p>
            <a:endParaRPr b="0" lang="es-ES" sz="1800" spc="-1" strike="noStrike">
              <a:latin typeface="Arial"/>
            </a:endParaRPr>
          </a:p>
          <a:p>
            <a:r>
              <a:rPr b="0" lang="es-ES" sz="1800" spc="-1" strike="noStrike">
                <a:latin typeface="Arial"/>
              </a:rPr>
              <a:t>Regression: Estimación de valores entre una variable dependiente y</a:t>
            </a:r>
            <a:endParaRPr b="0" lang="es-ES" sz="1800" spc="-1" strike="noStrike">
              <a:latin typeface="Arial"/>
            </a:endParaRPr>
          </a:p>
          <a:p>
            <a:r>
              <a:rPr b="0" lang="es-ES" sz="1800" spc="-1" strike="noStrike">
                <a:latin typeface="Arial"/>
              </a:rPr>
              <a:t>variables independientes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646200" y="1005840"/>
            <a:ext cx="4200120" cy="557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399120" y="6126480"/>
            <a:ext cx="291024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ES" sz="1000" spc="-1" strike="noStrike">
                <a:latin typeface="Arial"/>
                <a:hlinkClick r:id="rId1"/>
              </a:rPr>
              <a:t>https://github.com/sacridini/Awesome-Geospatial</a:t>
            </a:r>
            <a:endParaRPr b="0" lang="es-ES" sz="10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91440" y="325440"/>
            <a:ext cx="8869680" cy="479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043640" y="2565000"/>
            <a:ext cx="75603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999"/>
              </a:spcBef>
            </a:pPr>
            <a:r>
              <a:rPr b="0" lang="es-ES" sz="6000" spc="-1" strike="noStrike">
                <a:solidFill>
                  <a:srgbClr val="ffff99"/>
                </a:solidFill>
                <a:latin typeface="Consolas"/>
              </a:rPr>
              <a:t>(</a:t>
            </a:r>
            <a:r>
              <a:rPr b="0" lang="es-ES" sz="6000" spc="-1" strike="noStrike">
                <a:solidFill>
                  <a:srgbClr val="ffff99"/>
                </a:solidFill>
                <a:latin typeface="Consolas"/>
              </a:rPr>
              <a:t>Parentesis</a:t>
            </a:r>
            <a:r>
              <a:rPr b="0" lang="es-ES" sz="6000" spc="-1" strike="noStrike">
                <a:solidFill>
                  <a:srgbClr val="ffff99"/>
                </a:solidFill>
                <a:latin typeface="Consolas"/>
              </a:rPr>
              <a:t>)</a:t>
            </a:r>
            <a:endParaRPr b="0" lang="es-ES" sz="6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496080" y="404640"/>
            <a:ext cx="8288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s-ES" sz="2800" spc="-1" strike="noStrike">
                <a:solidFill>
                  <a:srgbClr val="ffff99"/>
                </a:solidFill>
                <a:latin typeface="Consolas"/>
              </a:rPr>
              <a:t>GeDa un “clasico” de los SIG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3108960" y="5985360"/>
            <a:ext cx="180072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ES" sz="1000" spc="-1" strike="noStrike">
                <a:latin typeface="Arial"/>
                <a:hlinkClick r:id="rId1"/>
              </a:rPr>
              <a:t>https://geodacenter.github.io/</a:t>
            </a:r>
            <a:endParaRPr b="0" lang="es-ES" sz="10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4125960" y="2194560"/>
            <a:ext cx="4148640" cy="320040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914400" y="1328760"/>
            <a:ext cx="4477320" cy="324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1043640" y="2565000"/>
            <a:ext cx="75603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999"/>
              </a:spcBef>
            </a:pPr>
            <a:r>
              <a:rPr b="0" lang="es-ES" sz="6000" spc="-1" strike="noStrike">
                <a:solidFill>
                  <a:srgbClr val="ffff99"/>
                </a:solidFill>
                <a:latin typeface="Consolas"/>
              </a:rPr>
              <a:t>(Fin </a:t>
            </a:r>
            <a:r>
              <a:rPr b="0" lang="es-ES" sz="6000" spc="-1" strike="noStrike">
                <a:solidFill>
                  <a:srgbClr val="ffff99"/>
                </a:solidFill>
                <a:latin typeface="Consolas"/>
              </a:rPr>
              <a:t>Parentesis</a:t>
            </a:r>
            <a:r>
              <a:rPr b="0" lang="es-ES" sz="6000" spc="-1" strike="noStrike">
                <a:solidFill>
                  <a:srgbClr val="ffff99"/>
                </a:solidFill>
                <a:latin typeface="Consolas"/>
              </a:rPr>
              <a:t>)</a:t>
            </a:r>
            <a:endParaRPr b="0" lang="es-ES" sz="6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496080" y="404640"/>
            <a:ext cx="8288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s-ES" sz="2800" spc="-1" strike="noStrike">
                <a:solidFill>
                  <a:srgbClr val="ffff99"/>
                </a:solidFill>
                <a:latin typeface="Consolas"/>
              </a:rPr>
              <a:t>Javas</a:t>
            </a:r>
            <a:r>
              <a:rPr b="0" lang="es-ES" sz="2800" spc="-1" strike="noStrike">
                <a:solidFill>
                  <a:srgbClr val="ffff99"/>
                </a:solidFill>
                <a:latin typeface="Consolas"/>
              </a:rPr>
              <a:t>cript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3200400" y="1828800"/>
            <a:ext cx="198684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ES" sz="1000" spc="-1" strike="noStrike">
                <a:latin typeface="Arial"/>
                <a:hlinkClick r:id="rId1"/>
              </a:rPr>
              <a:t>http://rousseau.io/turf-mapboxjs/</a:t>
            </a:r>
            <a:endParaRPr b="0" lang="es-ES" sz="100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914400" y="1188720"/>
            <a:ext cx="1333080" cy="1333080"/>
          </a:xfrm>
          <a:prstGeom prst="rect">
            <a:avLst/>
          </a:prstGeom>
          <a:ln>
            <a:noFill/>
          </a:ln>
        </p:spPr>
      </p:pic>
      <p:sp>
        <p:nvSpPr>
          <p:cNvPr id="66" name="TextShape 3"/>
          <p:cNvSpPr txBox="1"/>
          <p:nvPr/>
        </p:nvSpPr>
        <p:spPr>
          <a:xfrm>
            <a:off x="3200400" y="1463040"/>
            <a:ext cx="152496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ES" sz="1000" spc="-1" strike="noStrike">
                <a:latin typeface="Arial"/>
                <a:hlinkClick r:id="rId3"/>
              </a:rPr>
              <a:t>https://github.com/Turfjs</a:t>
            </a:r>
            <a:endParaRPr b="0" lang="es-ES" sz="10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4"/>
          <a:stretch/>
        </p:blipFill>
        <p:spPr>
          <a:xfrm>
            <a:off x="891720" y="5029200"/>
            <a:ext cx="2857320" cy="637920"/>
          </a:xfrm>
          <a:prstGeom prst="rect">
            <a:avLst/>
          </a:prstGeom>
          <a:ln>
            <a:noFill/>
          </a:ln>
        </p:spPr>
      </p:pic>
      <p:sp>
        <p:nvSpPr>
          <p:cNvPr id="68" name="TextShape 4"/>
          <p:cNvSpPr txBox="1"/>
          <p:nvPr/>
        </p:nvSpPr>
        <p:spPr>
          <a:xfrm>
            <a:off x="4351680" y="5212080"/>
            <a:ext cx="177480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ES" sz="1000" spc="-1" strike="noStrike">
                <a:latin typeface="Arial"/>
                <a:hlinkClick r:id="rId5"/>
              </a:rPr>
              <a:t>https://www.tensorflow.org/js</a:t>
            </a:r>
            <a:endParaRPr b="0" lang="es-ES" sz="10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6"/>
          <a:stretch/>
        </p:blipFill>
        <p:spPr>
          <a:xfrm>
            <a:off x="655560" y="2651760"/>
            <a:ext cx="1904760" cy="1904760"/>
          </a:xfrm>
          <a:prstGeom prst="rect">
            <a:avLst/>
          </a:prstGeom>
          <a:ln>
            <a:noFill/>
          </a:ln>
        </p:spPr>
      </p:pic>
      <p:sp>
        <p:nvSpPr>
          <p:cNvPr id="70" name="TextShape 5"/>
          <p:cNvSpPr txBox="1"/>
          <p:nvPr/>
        </p:nvSpPr>
        <p:spPr>
          <a:xfrm>
            <a:off x="3396240" y="3383280"/>
            <a:ext cx="117576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ES" sz="1000" spc="-1" strike="noStrike">
                <a:latin typeface="Arial"/>
                <a:hlinkClick r:id="rId7"/>
              </a:rPr>
              <a:t>http://geoblaze.io/</a:t>
            </a:r>
            <a:endParaRPr b="0" lang="es-ES" sz="1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778</TotalTime>
  <Application>LibreOffice/6.0.7.3$Linux_X86_64 LibreOffice_project/00m0$Build-3</Application>
  <Words>171</Words>
  <Paragraphs>24</Paragraphs>
  <Company>TAO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2005-10-26T06:54:45Z</dcterms:created>
  <dc:creator>sroyo01</dc:creator>
  <dc:description/>
  <dc:language>en-US</dc:language>
  <cp:lastModifiedBy/>
  <dcterms:modified xsi:type="dcterms:W3CDTF">2020-01-19T18:57:18Z</dcterms:modified>
  <cp:revision>89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TAO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