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5"/>
  </p:notesMasterIdLst>
  <p:sldIdLst>
    <p:sldId id="259" r:id="rId2"/>
    <p:sldId id="275" r:id="rId3"/>
    <p:sldId id="279" r:id="rId4"/>
    <p:sldId id="276" r:id="rId5"/>
    <p:sldId id="268" r:id="rId6"/>
    <p:sldId id="278" r:id="rId7"/>
    <p:sldId id="280" r:id="rId8"/>
    <p:sldId id="281" r:id="rId9"/>
    <p:sldId id="283" r:id="rId10"/>
    <p:sldId id="284" r:id="rId11"/>
    <p:sldId id="282" r:id="rId12"/>
    <p:sldId id="277" r:id="rId13"/>
    <p:sldId id="28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9999"/>
    <a:srgbClr val="99FF66"/>
    <a:srgbClr val="292929"/>
    <a:srgbClr val="FFFF99"/>
    <a:srgbClr val="990000"/>
    <a:srgbClr val="96969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108" d="100"/>
          <a:sy n="108" d="100"/>
        </p:scale>
        <p:origin x="17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1B6D2-7B4A-42F8-BC82-6718BC4D5A9A}" type="datetimeFigureOut">
              <a:rPr lang="ca-ES" smtClean="0"/>
              <a:t>13/01/2020</a:t>
            </a:fld>
            <a:endParaRPr lang="ca-E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14915-4F3C-4633-B754-1D8BC5DE26C8}" type="slidenum">
              <a:rPr lang="ca-ES" smtClean="0"/>
              <a:t>‹#›</a:t>
            </a:fld>
            <a:endParaRPr lang="ca-ES"/>
          </a:p>
        </p:txBody>
      </p:sp>
    </p:spTree>
    <p:extLst>
      <p:ext uri="{BB962C8B-B14F-4D97-AF65-F5344CB8AC3E}">
        <p14:creationId xmlns:p14="http://schemas.microsoft.com/office/powerpoint/2010/main" val="3129255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noProof="0" dirty="0"/>
          </a:p>
        </p:txBody>
      </p:sp>
      <p:sp>
        <p:nvSpPr>
          <p:cNvPr id="4" name="Slide Number Placeholder 3"/>
          <p:cNvSpPr>
            <a:spLocks noGrp="1"/>
          </p:cNvSpPr>
          <p:nvPr>
            <p:ph type="sldNum" sz="quarter" idx="5"/>
          </p:nvPr>
        </p:nvSpPr>
        <p:spPr/>
        <p:txBody>
          <a:bodyPr/>
          <a:lstStyle/>
          <a:p>
            <a:fld id="{DEC14915-4F3C-4633-B754-1D8BC5DE26C8}" type="slidenum">
              <a:rPr lang="ca-ES" smtClean="0"/>
              <a:t>10</a:t>
            </a:fld>
            <a:endParaRPr lang="ca-ES"/>
          </a:p>
        </p:txBody>
      </p:sp>
    </p:spTree>
    <p:extLst>
      <p:ext uri="{BB962C8B-B14F-4D97-AF65-F5344CB8AC3E}">
        <p14:creationId xmlns:p14="http://schemas.microsoft.com/office/powerpoint/2010/main" val="324114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308650521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150226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418155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pPr>
              <a:defRPr/>
            </a:pPr>
            <a:endParaRPr lang="fr-FR"/>
          </a:p>
        </p:txBody>
      </p:sp>
      <p:sp>
        <p:nvSpPr>
          <p:cNvPr id="3" name="Footer Placeholder 2"/>
          <p:cNvSpPr>
            <a:spLocks noGrp="1"/>
          </p:cNvSpPr>
          <p:nvPr>
            <p:ph type="ftr" sz="quarter" idx="11"/>
          </p:nvPr>
        </p:nvSpPr>
        <p:spPr/>
        <p:txBody>
          <a:bodyPr/>
          <a:lstStyle/>
          <a:p>
            <a:pPr>
              <a:defRPr/>
            </a:pPr>
            <a:endParaRPr lang="fr-FR"/>
          </a:p>
        </p:txBody>
      </p:sp>
      <p:sp>
        <p:nvSpPr>
          <p:cNvPr id="4" name="Slide Number Placeholder 3"/>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350343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1523994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360244474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229427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39577821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286614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fr-FR"/>
          </a:p>
        </p:txBody>
      </p:sp>
      <p:sp>
        <p:nvSpPr>
          <p:cNvPr id="8" name="Footer Placeholder 7"/>
          <p:cNvSpPr>
            <a:spLocks noGrp="1"/>
          </p:cNvSpPr>
          <p:nvPr>
            <p:ph type="ftr" sz="quarter" idx="11"/>
          </p:nvPr>
        </p:nvSpPr>
        <p:spPr/>
        <p:txBody>
          <a:bodyPr/>
          <a:lstStyle/>
          <a:p>
            <a:pPr>
              <a:defRPr/>
            </a:pPr>
            <a:endParaRPr lang="fr-FR"/>
          </a:p>
        </p:txBody>
      </p:sp>
      <p:sp>
        <p:nvSpPr>
          <p:cNvPr id="9" name="Slide Number Placeholder 8"/>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405395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fr-FR"/>
          </a:p>
        </p:txBody>
      </p:sp>
      <p:sp>
        <p:nvSpPr>
          <p:cNvPr id="4" name="Footer Placeholder 3"/>
          <p:cNvSpPr>
            <a:spLocks noGrp="1"/>
          </p:cNvSpPr>
          <p:nvPr>
            <p:ph type="ftr" sz="quarter" idx="11"/>
          </p:nvPr>
        </p:nvSpPr>
        <p:spPr/>
        <p:txBody>
          <a:bodyPr/>
          <a:lstStyle/>
          <a:p>
            <a:pPr>
              <a:defRPr/>
            </a:pPr>
            <a:endParaRPr lang="fr-FR"/>
          </a:p>
        </p:txBody>
      </p:sp>
      <p:sp>
        <p:nvSpPr>
          <p:cNvPr id="5" name="Slide Number Placeholder 4"/>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143137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fr-FR"/>
          </a:p>
        </p:txBody>
      </p:sp>
      <p:sp>
        <p:nvSpPr>
          <p:cNvPr id="3" name="Footer Placeholder 2"/>
          <p:cNvSpPr>
            <a:spLocks noGrp="1"/>
          </p:cNvSpPr>
          <p:nvPr>
            <p:ph type="ftr" sz="quarter" idx="11"/>
          </p:nvPr>
        </p:nvSpPr>
        <p:spPr/>
        <p:txBody>
          <a:bodyPr/>
          <a:lstStyle/>
          <a:p>
            <a:pPr>
              <a:defRPr/>
            </a:pPr>
            <a:endParaRPr lang="fr-FR"/>
          </a:p>
        </p:txBody>
      </p:sp>
      <p:sp>
        <p:nvSpPr>
          <p:cNvPr id="4" name="Slide Number Placeholder 3"/>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396386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66345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pPr>
              <a:defRPr/>
            </a:pPr>
            <a:endParaRPr lang="fr-FR"/>
          </a:p>
        </p:txBody>
      </p:sp>
      <p:sp>
        <p:nvSpPr>
          <p:cNvPr id="6" name="Footer Placeholder 5"/>
          <p:cNvSpPr>
            <a:spLocks noGrp="1"/>
          </p:cNvSpPr>
          <p:nvPr>
            <p:ph type="ftr" sz="quarter" idx="11"/>
          </p:nvPr>
        </p:nvSpPr>
        <p:spPr>
          <a:xfrm>
            <a:off x="442797" y="6041361"/>
            <a:ext cx="2471560" cy="365125"/>
          </a:xfrm>
        </p:spPr>
        <p:txBody>
          <a:bodyPr/>
          <a:lstStyle/>
          <a:p>
            <a:pPr>
              <a:defRPr/>
            </a:pPr>
            <a:endParaRPr lang="fr-FR"/>
          </a:p>
        </p:txBody>
      </p:sp>
      <p:sp>
        <p:nvSpPr>
          <p:cNvPr id="7" name="Slide Number Placeholder 6"/>
          <p:cNvSpPr>
            <a:spLocks noGrp="1"/>
          </p:cNvSpPr>
          <p:nvPr>
            <p:ph type="sldNum" sz="quarter" idx="12"/>
          </p:nvPr>
        </p:nvSpPr>
        <p:spPr>
          <a:xfrm>
            <a:off x="3647017" y="5915887"/>
            <a:ext cx="796616" cy="490599"/>
          </a:xfrm>
        </p:spPr>
        <p:txBody>
          <a:body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37562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pPr>
              <a:defRPr/>
            </a:pPr>
            <a:endParaRPr lang="fr-FR"/>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pPr>
              <a:defRPr/>
            </a:pPr>
            <a:endParaRPr lang="fr-FR"/>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pPr>
              <a:defRPr/>
            </a:pPr>
            <a:fld id="{14EE1A85-4521-40E3-B3C6-93F91117E86E}" type="slidenum">
              <a:rPr lang="fr-FR" altLang="es-ES" smtClean="0"/>
              <a:pPr>
                <a:defRPr/>
              </a:pPr>
              <a:t>‹#›</a:t>
            </a:fld>
            <a:endParaRPr lang="fr-FR" altLang="es-ES"/>
          </a:p>
        </p:txBody>
      </p:sp>
    </p:spTree>
    <p:extLst>
      <p:ext uri="{BB962C8B-B14F-4D97-AF65-F5344CB8AC3E}">
        <p14:creationId xmlns:p14="http://schemas.microsoft.com/office/powerpoint/2010/main" val="1538959269"/>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mapbox/awesome-vector-tile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apbox.com/mapbox-gl-js/exampl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s.google.com/protocol-buffers/docs/style" TargetMode="External"/><Relationship Id="rId2" Type="http://schemas.openxmlformats.org/officeDocument/2006/relationships/hyperlink" Target="https://docs.mapbox.com/vector-tiles/specific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docs.mapbox.com/mapbox-gl-js/style-spec/"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228600" y="6248400"/>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1200" dirty="0">
                <a:solidFill>
                  <a:srgbClr val="DDDDDD"/>
                </a:solidFill>
                <a:latin typeface="Swis721 Ex BT" pitchFamily="34" charset="0"/>
              </a:rPr>
              <a:t>Máster SIG – 2019/2020</a:t>
            </a:r>
            <a:endParaRPr lang="fr-FR" altLang="ca-ES" sz="1200" dirty="0">
              <a:solidFill>
                <a:srgbClr val="DDDDDD"/>
              </a:solidFill>
              <a:latin typeface="Swis721 Ex BT" pitchFamily="34" charset="0"/>
            </a:endParaRPr>
          </a:p>
        </p:txBody>
      </p:sp>
      <p:sp>
        <p:nvSpPr>
          <p:cNvPr id="2051" name="Line 6"/>
          <p:cNvSpPr>
            <a:spLocks noChangeShapeType="1"/>
          </p:cNvSpPr>
          <p:nvPr/>
        </p:nvSpPr>
        <p:spPr bwMode="auto">
          <a:xfrm>
            <a:off x="755650" y="4910138"/>
            <a:ext cx="7639050" cy="4762"/>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ca-ES" dirty="0"/>
          </a:p>
        </p:txBody>
      </p:sp>
      <p:sp>
        <p:nvSpPr>
          <p:cNvPr id="2052" name="Text Box 10"/>
          <p:cNvSpPr txBox="1">
            <a:spLocks noChangeArrowheads="1"/>
          </p:cNvSpPr>
          <p:nvPr/>
        </p:nvSpPr>
        <p:spPr bwMode="auto">
          <a:xfrm>
            <a:off x="611188" y="962025"/>
            <a:ext cx="806450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 altLang="es-ES" sz="2400" dirty="0">
                <a:solidFill>
                  <a:srgbClr val="DDDDDD"/>
                </a:solidFill>
                <a:latin typeface="Swis721 Ex BT" pitchFamily="34" charset="0"/>
              </a:rPr>
              <a:t>MÁSTER EN SISTEMAS DE INFORMACIÓN GEOGRÁFICA</a:t>
            </a:r>
          </a:p>
          <a:p>
            <a:pPr eaLnBrk="1" hangingPunct="1">
              <a:spcBef>
                <a:spcPct val="50000"/>
              </a:spcBef>
              <a:buFontTx/>
              <a:buNone/>
            </a:pPr>
            <a:endParaRPr lang="es-ES" altLang="ca-ES" sz="900" dirty="0">
              <a:solidFill>
                <a:srgbClr val="FFFF99"/>
              </a:solidFill>
              <a:latin typeface="Swis721 Ex BT" pitchFamily="34" charset="0"/>
            </a:endParaRPr>
          </a:p>
          <a:p>
            <a:pPr eaLnBrk="1" hangingPunct="1">
              <a:spcBef>
                <a:spcPct val="50000"/>
              </a:spcBef>
              <a:buFontTx/>
              <a:buNone/>
            </a:pPr>
            <a:endParaRPr lang="es-ES" altLang="ca-ES" sz="900" dirty="0">
              <a:solidFill>
                <a:srgbClr val="FFFF99"/>
              </a:solidFill>
              <a:latin typeface="Swis721 Ex BT" pitchFamily="34" charset="0"/>
            </a:endParaRPr>
          </a:p>
          <a:p>
            <a:pPr algn="ctr" eaLnBrk="1" hangingPunct="1">
              <a:spcBef>
                <a:spcPct val="50000"/>
              </a:spcBef>
              <a:buFontTx/>
              <a:buNone/>
            </a:pPr>
            <a:r>
              <a:rPr lang="es-ES" altLang="ca-ES" sz="2400" dirty="0">
                <a:solidFill>
                  <a:srgbClr val="FFFF99"/>
                </a:solidFill>
                <a:latin typeface="Swis721 Ex BT" pitchFamily="34" charset="0"/>
              </a:rPr>
              <a:t>M2 – </a:t>
            </a:r>
            <a:r>
              <a:rPr lang="es-ES" altLang="es-ES" sz="2400" dirty="0">
                <a:solidFill>
                  <a:srgbClr val="FFFF99"/>
                </a:solidFill>
                <a:latin typeface="Swis721 Ex BT" pitchFamily="34" charset="0"/>
              </a:rPr>
              <a:t>MAPAS Y OPENDATA: PROGRAMACIÓN WEB-SIG, ORGANIZACIÓN Y ANÁLISIS DE GEODATOS</a:t>
            </a:r>
            <a:endParaRPr lang="ca-ES" altLang="es-ES" sz="2400" dirty="0">
              <a:solidFill>
                <a:srgbClr val="FFFF99"/>
              </a:solidFill>
              <a:latin typeface="Swis721 Ex BT" pitchFamily="34" charset="0"/>
            </a:endParaRPr>
          </a:p>
          <a:p>
            <a:pPr algn="ctr" eaLnBrk="1" hangingPunct="1">
              <a:spcBef>
                <a:spcPct val="50000"/>
              </a:spcBef>
              <a:buFontTx/>
              <a:buNone/>
            </a:pPr>
            <a:endParaRPr lang="es-ES" altLang="ca-ES" sz="1600" i="1" dirty="0">
              <a:solidFill>
                <a:srgbClr val="DDDDDD"/>
              </a:solidFill>
              <a:latin typeface="Swis721 Ex BT" pitchFamily="34" charset="0"/>
            </a:endParaRPr>
          </a:p>
        </p:txBody>
      </p:sp>
      <p:sp>
        <p:nvSpPr>
          <p:cNvPr id="2053" name="1 Rectángulo"/>
          <p:cNvSpPr>
            <a:spLocks noChangeArrowheads="1"/>
          </p:cNvSpPr>
          <p:nvPr/>
        </p:nvSpPr>
        <p:spPr bwMode="auto">
          <a:xfrm>
            <a:off x="708025" y="3933825"/>
            <a:ext cx="7734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ts val="500"/>
              </a:spcBef>
              <a:spcAft>
                <a:spcPts val="500"/>
              </a:spcAft>
              <a:buFontTx/>
              <a:buNone/>
            </a:pPr>
            <a:r>
              <a:rPr lang="es-ES" altLang="es-ES" sz="2400" dirty="0">
                <a:solidFill>
                  <a:srgbClr val="DDDDDD"/>
                </a:solidFill>
                <a:latin typeface="Swis721 Ex BT" pitchFamily="34" charset="0"/>
              </a:rPr>
              <a:t>Vector Tiles – </a:t>
            </a:r>
            <a:r>
              <a:rPr lang="es-ES" altLang="es-ES" sz="2400" dirty="0" err="1">
                <a:solidFill>
                  <a:srgbClr val="DDDDDD"/>
                </a:solidFill>
                <a:latin typeface="Swis721 Ex BT" pitchFamily="34" charset="0"/>
              </a:rPr>
              <a:t>Mapbox</a:t>
            </a:r>
            <a:r>
              <a:rPr lang="es-ES" altLang="es-ES" sz="2400" dirty="0">
                <a:solidFill>
                  <a:srgbClr val="DDDDDD"/>
                </a:solidFill>
                <a:latin typeface="Swis721 Ex BT" pitchFamily="34" charset="0"/>
              </a:rPr>
              <a:t> </a:t>
            </a:r>
            <a:r>
              <a:rPr lang="es-ES" altLang="es-ES" sz="2400" dirty="0" err="1">
                <a:solidFill>
                  <a:srgbClr val="DDDDDD"/>
                </a:solidFill>
                <a:latin typeface="Swis721 Ex BT" pitchFamily="34" charset="0"/>
              </a:rPr>
              <a:t>Styles</a:t>
            </a:r>
            <a:r>
              <a:rPr lang="es-ES" altLang="es-ES" sz="2400" dirty="0">
                <a:solidFill>
                  <a:srgbClr val="DDDDDD"/>
                </a:solidFill>
                <a:latin typeface="Swis721 Ex BT" pitchFamily="34" charset="0"/>
              </a:rPr>
              <a:t> </a:t>
            </a:r>
            <a:endParaRPr lang="ca-ES" altLang="es-ES" sz="2400" dirty="0">
              <a:solidFill>
                <a:srgbClr val="DDDDDD"/>
              </a:solidFill>
              <a:latin typeface="Swis721 Ex BT" pitchFamily="34" charset="0"/>
            </a:endParaRPr>
          </a:p>
        </p:txBody>
      </p:sp>
      <p:pic>
        <p:nvPicPr>
          <p:cNvPr id="6" name="Picture 2" descr="Related image">
            <a:extLst>
              <a:ext uri="{FF2B5EF4-FFF2-40B4-BE49-F238E27FC236}">
                <a16:creationId xmlns:a16="http://schemas.microsoft.com/office/drawing/2014/main" id="{2D970F31-BB84-4431-B792-FE62ED355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5511970"/>
            <a:ext cx="2809875" cy="857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err="1">
                <a:solidFill>
                  <a:srgbClr val="FFFF99"/>
                </a:solidFill>
                <a:latin typeface="Swis721 Ex BT" pitchFamily="34" charset="0"/>
              </a:rPr>
              <a:t>MapBox</a:t>
            </a:r>
            <a:r>
              <a:rPr lang="es-ES" altLang="ca-ES" sz="2000" dirty="0">
                <a:solidFill>
                  <a:srgbClr val="FFFF99"/>
                </a:solidFill>
                <a:latin typeface="Swis721 Ex BT" pitchFamily="34" charset="0"/>
              </a:rPr>
              <a:t> </a:t>
            </a:r>
            <a:r>
              <a:rPr lang="es-ES" altLang="ca-ES" sz="2000" dirty="0" err="1">
                <a:solidFill>
                  <a:srgbClr val="FFFF99"/>
                </a:solidFill>
                <a:latin typeface="Swis721 Ex BT" pitchFamily="34" charset="0"/>
              </a:rPr>
              <a:t>Styles</a:t>
            </a:r>
            <a:r>
              <a:rPr lang="es-ES" altLang="ca-ES" sz="2000" dirty="0">
                <a:solidFill>
                  <a:srgbClr val="FFFF99"/>
                </a:solidFill>
                <a:latin typeface="Swis721 Ex BT" pitchFamily="34" charset="0"/>
              </a:rPr>
              <a:t> - ¿Componentes?</a:t>
            </a:r>
          </a:p>
        </p:txBody>
      </p:sp>
      <p:sp>
        <p:nvSpPr>
          <p:cNvPr id="2" name="TextBox 1">
            <a:extLst>
              <a:ext uri="{FF2B5EF4-FFF2-40B4-BE49-F238E27FC236}">
                <a16:creationId xmlns:a16="http://schemas.microsoft.com/office/drawing/2014/main" id="{E38A4970-55A4-45EB-821E-E4294FB77C28}"/>
              </a:ext>
            </a:extLst>
          </p:cNvPr>
          <p:cNvSpPr txBox="1"/>
          <p:nvPr/>
        </p:nvSpPr>
        <p:spPr>
          <a:xfrm>
            <a:off x="395536" y="1196165"/>
            <a:ext cx="8640960" cy="4524315"/>
          </a:xfrm>
          <a:prstGeom prst="rect">
            <a:avLst/>
          </a:prstGeom>
          <a:noFill/>
        </p:spPr>
        <p:txBody>
          <a:bodyPr wrap="square" rtlCol="0">
            <a:spAutoFit/>
          </a:bodyPr>
          <a:lstStyle/>
          <a:p>
            <a:r>
              <a:rPr lang="ca-ES" dirty="0"/>
              <a:t>Partes </a:t>
            </a:r>
            <a:r>
              <a:rPr lang="es-ES_tradnl" dirty="0"/>
              <a:t>principales</a:t>
            </a:r>
            <a:r>
              <a:rPr lang="ca-ES" dirty="0"/>
              <a:t> de la </a:t>
            </a:r>
            <a:r>
              <a:rPr lang="es-ES_tradnl" dirty="0"/>
              <a:t>estilización</a:t>
            </a:r>
            <a:r>
              <a:rPr lang="ca-ES" dirty="0"/>
              <a:t> de los </a:t>
            </a:r>
            <a:r>
              <a:rPr lang="ca-ES" dirty="0" err="1"/>
              <a:t>layers</a:t>
            </a:r>
            <a:r>
              <a:rPr lang="ca-ES" dirty="0"/>
              <a:t>:</a:t>
            </a:r>
          </a:p>
          <a:p>
            <a:endParaRPr lang="ca-ES" dirty="0"/>
          </a:p>
          <a:p>
            <a:pPr marL="285750" indent="-285750">
              <a:buFont typeface="Arial" panose="020B0604020202020204" pitchFamily="34" charset="0"/>
              <a:buChar char="•"/>
            </a:pPr>
            <a:r>
              <a:rPr lang="ca-ES" b="1" dirty="0" err="1"/>
              <a:t>Id</a:t>
            </a:r>
            <a:r>
              <a:rPr lang="ca-ES" dirty="0"/>
              <a:t>: </a:t>
            </a:r>
            <a:r>
              <a:rPr lang="ca-ES" dirty="0" err="1"/>
              <a:t>único</a:t>
            </a:r>
            <a:r>
              <a:rPr lang="ca-ES" dirty="0"/>
              <a:t> del </a:t>
            </a:r>
            <a:r>
              <a:rPr lang="ca-ES" dirty="0" err="1"/>
              <a:t>layer</a:t>
            </a:r>
            <a:endParaRPr lang="ca-ES" dirty="0"/>
          </a:p>
          <a:p>
            <a:pPr marL="285750" indent="-285750">
              <a:buFont typeface="Arial" panose="020B0604020202020204" pitchFamily="34" charset="0"/>
              <a:buChar char="•"/>
            </a:pPr>
            <a:endParaRPr lang="ca-ES" dirty="0"/>
          </a:p>
          <a:p>
            <a:pPr marL="285750" indent="-285750">
              <a:buFont typeface="Arial" panose="020B0604020202020204" pitchFamily="34" charset="0"/>
              <a:buChar char="•"/>
            </a:pPr>
            <a:r>
              <a:rPr lang="ca-ES" b="1" dirty="0" err="1"/>
              <a:t>Type</a:t>
            </a:r>
            <a:r>
              <a:rPr lang="ca-ES" dirty="0"/>
              <a:t>: </a:t>
            </a:r>
            <a:r>
              <a:rPr lang="en-US" dirty="0"/>
              <a:t>"fill“,"line“,"symbol“,"circle“,"heatmap“,"fill-extrusion“,"raster“,"hillshade”,"background“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Source</a:t>
            </a:r>
            <a:r>
              <a:rPr lang="en-US" dirty="0"/>
              <a:t>: id del source a que </a:t>
            </a:r>
            <a:r>
              <a:rPr lang="en-US" dirty="0" err="1"/>
              <a:t>pertenece</a:t>
            </a:r>
            <a:r>
              <a:rPr lang="en-US" dirty="0"/>
              <a:t> la </a:t>
            </a:r>
            <a:r>
              <a:rPr lang="en-US" dirty="0" err="1"/>
              <a:t>capa</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Source-layer</a:t>
            </a:r>
            <a:r>
              <a:rPr lang="en-US" dirty="0"/>
              <a:t>: </a:t>
            </a:r>
            <a:r>
              <a:rPr lang="en-US" dirty="0" err="1"/>
              <a:t>nombre</a:t>
            </a:r>
            <a:r>
              <a:rPr lang="en-US" dirty="0"/>
              <a:t> del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Paint: </a:t>
            </a:r>
            <a:r>
              <a:rPr lang="en-US" dirty="0" err="1"/>
              <a:t>Opciones</a:t>
            </a:r>
            <a:r>
              <a:rPr lang="en-US" dirty="0"/>
              <a:t> </a:t>
            </a:r>
            <a:r>
              <a:rPr lang="en-US" dirty="0" err="1"/>
              <a:t>estilos</a:t>
            </a:r>
            <a:r>
              <a:rPr lang="en-US" dirty="0"/>
              <a:t> y </a:t>
            </a:r>
            <a:r>
              <a:rPr lang="en-US" dirty="0" err="1"/>
              <a:t>tematicas</a:t>
            </a:r>
            <a:r>
              <a:rPr lang="en-US" dirty="0"/>
              <a:t> “expressions”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Layout</a:t>
            </a:r>
            <a:r>
              <a:rPr lang="en-US" dirty="0"/>
              <a:t>: </a:t>
            </a:r>
            <a:r>
              <a:rPr lang="en-US" dirty="0" err="1"/>
              <a:t>Opciones</a:t>
            </a:r>
            <a:r>
              <a:rPr lang="en-US" dirty="0"/>
              <a:t> </a:t>
            </a:r>
            <a:r>
              <a:rPr lang="en-US" dirty="0" err="1"/>
              <a:t>visualización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Filter</a:t>
            </a:r>
            <a:r>
              <a:rPr lang="en-US" dirty="0"/>
              <a:t>: </a:t>
            </a:r>
            <a:r>
              <a:rPr lang="en-US" dirty="0" err="1"/>
              <a:t>Opciones</a:t>
            </a:r>
            <a:r>
              <a:rPr lang="en-US" dirty="0"/>
              <a:t> de </a:t>
            </a:r>
            <a:r>
              <a:rPr lang="en-US" dirty="0" err="1"/>
              <a:t>filtro</a:t>
            </a:r>
            <a:r>
              <a:rPr lang="en-US" dirty="0"/>
              <a:t> con “expressions”</a:t>
            </a:r>
          </a:p>
        </p:txBody>
      </p:sp>
    </p:spTree>
    <p:extLst>
      <p:ext uri="{BB962C8B-B14F-4D97-AF65-F5344CB8AC3E}">
        <p14:creationId xmlns:p14="http://schemas.microsoft.com/office/powerpoint/2010/main" val="258892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B30DA85-9307-4A0C-8DB9-E34B9396CCCD}"/>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err="1">
                <a:solidFill>
                  <a:srgbClr val="FFFF99"/>
                </a:solidFill>
                <a:latin typeface="Swis721 Ex BT" pitchFamily="34" charset="0"/>
              </a:rPr>
              <a:t>MapBox</a:t>
            </a:r>
            <a:r>
              <a:rPr lang="es-ES" altLang="ca-ES" sz="2000" dirty="0">
                <a:solidFill>
                  <a:srgbClr val="FFFF99"/>
                </a:solidFill>
                <a:latin typeface="Swis721 Ex BT" pitchFamily="34" charset="0"/>
              </a:rPr>
              <a:t> </a:t>
            </a:r>
            <a:r>
              <a:rPr lang="es-ES" altLang="ca-ES" sz="2000" dirty="0" err="1">
                <a:solidFill>
                  <a:srgbClr val="FFFF99"/>
                </a:solidFill>
                <a:latin typeface="Swis721 Ex BT" pitchFamily="34" charset="0"/>
              </a:rPr>
              <a:t>Styles</a:t>
            </a:r>
            <a:r>
              <a:rPr lang="es-ES" altLang="ca-ES" sz="2000" dirty="0">
                <a:solidFill>
                  <a:srgbClr val="FFFF99"/>
                </a:solidFill>
                <a:latin typeface="Swis721 Ex BT" pitchFamily="34" charset="0"/>
              </a:rPr>
              <a:t> – Editar estilos</a:t>
            </a:r>
          </a:p>
        </p:txBody>
      </p:sp>
      <p:sp>
        <p:nvSpPr>
          <p:cNvPr id="3" name="TextBox 2">
            <a:extLst>
              <a:ext uri="{FF2B5EF4-FFF2-40B4-BE49-F238E27FC236}">
                <a16:creationId xmlns:a16="http://schemas.microsoft.com/office/drawing/2014/main" id="{214D323A-DC31-427E-BC94-BC07B7113750}"/>
              </a:ext>
            </a:extLst>
          </p:cNvPr>
          <p:cNvSpPr txBox="1"/>
          <p:nvPr/>
        </p:nvSpPr>
        <p:spPr>
          <a:xfrm>
            <a:off x="395536" y="1196165"/>
            <a:ext cx="8640960" cy="2031325"/>
          </a:xfrm>
          <a:prstGeom prst="rect">
            <a:avLst/>
          </a:prstGeom>
          <a:noFill/>
        </p:spPr>
        <p:txBody>
          <a:bodyPr wrap="square" rtlCol="0">
            <a:spAutoFit/>
          </a:bodyPr>
          <a:lstStyle/>
          <a:p>
            <a:r>
              <a:rPr lang="es-ES_tradnl" dirty="0"/>
              <a:t>Los estilos se pueden generar mediante código en el visor  o  utilizar un editor </a:t>
            </a:r>
            <a:r>
              <a:rPr lang="es-ES_tradnl" dirty="0" err="1"/>
              <a:t>gràfico</a:t>
            </a:r>
            <a:r>
              <a:rPr lang="es-ES_tradnl" dirty="0"/>
              <a:t> como</a:t>
            </a:r>
          </a:p>
          <a:p>
            <a:endParaRPr lang="ca-ES" dirty="0"/>
          </a:p>
          <a:p>
            <a:pPr marL="285750" indent="-285750">
              <a:buFont typeface="Arial" panose="020B0604020202020204" pitchFamily="34" charset="0"/>
              <a:buChar char="•"/>
            </a:pPr>
            <a:r>
              <a:rPr lang="ca-ES" b="1" dirty="0" err="1"/>
              <a:t>Mapbox</a:t>
            </a:r>
            <a:r>
              <a:rPr lang="ca-ES" b="1" dirty="0"/>
              <a:t> Studio</a:t>
            </a:r>
            <a:endParaRPr lang="ca-ES" dirty="0"/>
          </a:p>
          <a:p>
            <a:pPr marL="285750" indent="-285750">
              <a:buFont typeface="Arial" panose="020B0604020202020204" pitchFamily="34" charset="0"/>
              <a:buChar char="•"/>
            </a:pPr>
            <a:endParaRPr lang="ca-ES" dirty="0"/>
          </a:p>
          <a:p>
            <a:pPr marL="285750" indent="-285750">
              <a:buFont typeface="Arial" panose="020B0604020202020204" pitchFamily="34" charset="0"/>
              <a:buChar char="•"/>
            </a:pPr>
            <a:r>
              <a:rPr lang="ca-ES" b="1" dirty="0" err="1"/>
              <a:t>Maputnik</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5446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a:solidFill>
                  <a:srgbClr val="FFFF99"/>
                </a:solidFill>
                <a:latin typeface="Swis721 Ex BT" pitchFamily="34" charset="0"/>
              </a:rPr>
              <a:t>Recursos y herramientas</a:t>
            </a:r>
          </a:p>
        </p:txBody>
      </p:sp>
      <p:sp>
        <p:nvSpPr>
          <p:cNvPr id="2" name="Rectangle 1">
            <a:extLst>
              <a:ext uri="{FF2B5EF4-FFF2-40B4-BE49-F238E27FC236}">
                <a16:creationId xmlns:a16="http://schemas.microsoft.com/office/drawing/2014/main" id="{8ED6E393-62CE-4094-AFDE-F192DFE873CA}"/>
              </a:ext>
            </a:extLst>
          </p:cNvPr>
          <p:cNvSpPr/>
          <p:nvPr/>
        </p:nvSpPr>
        <p:spPr>
          <a:xfrm>
            <a:off x="1547664" y="6056461"/>
            <a:ext cx="6534472" cy="646331"/>
          </a:xfrm>
          <a:prstGeom prst="rect">
            <a:avLst/>
          </a:prstGeom>
        </p:spPr>
        <p:txBody>
          <a:bodyPr wrap="square">
            <a:spAutoFit/>
          </a:bodyPr>
          <a:lstStyle/>
          <a:p>
            <a:r>
              <a:rPr lang="es-ES" dirty="0">
                <a:hlinkClick r:id="rId2"/>
              </a:rPr>
              <a:t>https://github.com/mapbox/awesome-vector-tiles</a:t>
            </a:r>
            <a:endParaRPr lang="es-ES" dirty="0"/>
          </a:p>
          <a:p>
            <a:endParaRPr lang="ca-ES" dirty="0"/>
          </a:p>
        </p:txBody>
      </p:sp>
      <p:pic>
        <p:nvPicPr>
          <p:cNvPr id="4" name="Picture 3">
            <a:extLst>
              <a:ext uri="{FF2B5EF4-FFF2-40B4-BE49-F238E27FC236}">
                <a16:creationId xmlns:a16="http://schemas.microsoft.com/office/drawing/2014/main" id="{B22D09E5-D81E-422A-80FA-BE7D425B8EF2}"/>
              </a:ext>
            </a:extLst>
          </p:cNvPr>
          <p:cNvPicPr>
            <a:picLocks noChangeAspect="1"/>
          </p:cNvPicPr>
          <p:nvPr/>
        </p:nvPicPr>
        <p:blipFill>
          <a:blip r:embed="rId3"/>
          <a:stretch>
            <a:fillRect/>
          </a:stretch>
        </p:blipFill>
        <p:spPr>
          <a:xfrm>
            <a:off x="1763688" y="1102432"/>
            <a:ext cx="5358647" cy="4653136"/>
          </a:xfrm>
          <a:prstGeom prst="rect">
            <a:avLst/>
          </a:prstGeom>
        </p:spPr>
      </p:pic>
    </p:spTree>
    <p:extLst>
      <p:ext uri="{BB962C8B-B14F-4D97-AF65-F5344CB8AC3E}">
        <p14:creationId xmlns:p14="http://schemas.microsoft.com/office/powerpoint/2010/main" val="219226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95536" y="476672"/>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a:solidFill>
                  <a:srgbClr val="FFFF99"/>
                </a:solidFill>
                <a:latin typeface="Swis721 Ex BT" pitchFamily="34" charset="0"/>
              </a:rPr>
              <a:t>Nuestra página de referencia</a:t>
            </a:r>
          </a:p>
        </p:txBody>
      </p:sp>
      <p:sp>
        <p:nvSpPr>
          <p:cNvPr id="2" name="Rectangle 1">
            <a:extLst>
              <a:ext uri="{FF2B5EF4-FFF2-40B4-BE49-F238E27FC236}">
                <a16:creationId xmlns:a16="http://schemas.microsoft.com/office/drawing/2014/main" id="{8ED6E393-62CE-4094-AFDE-F192DFE873CA}"/>
              </a:ext>
            </a:extLst>
          </p:cNvPr>
          <p:cNvSpPr/>
          <p:nvPr/>
        </p:nvSpPr>
        <p:spPr>
          <a:xfrm>
            <a:off x="1547664" y="5877272"/>
            <a:ext cx="6534472" cy="646331"/>
          </a:xfrm>
          <a:prstGeom prst="rect">
            <a:avLst/>
          </a:prstGeom>
        </p:spPr>
        <p:txBody>
          <a:bodyPr wrap="square">
            <a:spAutoFit/>
          </a:bodyPr>
          <a:lstStyle/>
          <a:p>
            <a:r>
              <a:rPr lang="ca-ES" dirty="0">
                <a:hlinkClick r:id="rId2"/>
              </a:rPr>
              <a:t>https://docs.mapbox.com/mapbox-gl-js/examples/</a:t>
            </a:r>
            <a:endParaRPr lang="ca-ES" dirty="0"/>
          </a:p>
          <a:p>
            <a:endParaRPr lang="ca-ES" dirty="0"/>
          </a:p>
        </p:txBody>
      </p:sp>
      <p:pic>
        <p:nvPicPr>
          <p:cNvPr id="3" name="Picture 2">
            <a:extLst>
              <a:ext uri="{FF2B5EF4-FFF2-40B4-BE49-F238E27FC236}">
                <a16:creationId xmlns:a16="http://schemas.microsoft.com/office/drawing/2014/main" id="{359C7E13-4AA6-4DE5-8446-19DE167BD1FC}"/>
              </a:ext>
            </a:extLst>
          </p:cNvPr>
          <p:cNvPicPr>
            <a:picLocks noChangeAspect="1"/>
          </p:cNvPicPr>
          <p:nvPr/>
        </p:nvPicPr>
        <p:blipFill>
          <a:blip r:embed="rId3"/>
          <a:stretch>
            <a:fillRect/>
          </a:stretch>
        </p:blipFill>
        <p:spPr>
          <a:xfrm>
            <a:off x="1547664" y="1168758"/>
            <a:ext cx="6187224" cy="4413302"/>
          </a:xfrm>
          <a:prstGeom prst="rect">
            <a:avLst/>
          </a:prstGeom>
        </p:spPr>
      </p:pic>
    </p:spTree>
    <p:extLst>
      <p:ext uri="{BB962C8B-B14F-4D97-AF65-F5344CB8AC3E}">
        <p14:creationId xmlns:p14="http://schemas.microsoft.com/office/powerpoint/2010/main" val="404482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0195B2-F9D4-4EBE-870B-48C4CDD33F76}"/>
              </a:ext>
            </a:extLst>
          </p:cNvPr>
          <p:cNvSpPr/>
          <p:nvPr/>
        </p:nvSpPr>
        <p:spPr>
          <a:xfrm>
            <a:off x="431540" y="1073044"/>
            <a:ext cx="8280920" cy="3139321"/>
          </a:xfrm>
          <a:prstGeom prst="rect">
            <a:avLst/>
          </a:prstGeom>
        </p:spPr>
        <p:txBody>
          <a:bodyPr wrap="square">
            <a:spAutoFit/>
          </a:bodyPr>
          <a:lstStyle/>
          <a:p>
            <a:pPr marL="285750" indent="-285750">
              <a:buFont typeface="Arial" panose="020B0604020202020204" pitchFamily="34" charset="0"/>
              <a:buChar char="•"/>
            </a:pPr>
            <a:r>
              <a:rPr lang="es-ES" dirty="0"/>
              <a:t>Vector Tiles es un formato para almacenar datos geográficos en formato binario (Google </a:t>
            </a:r>
            <a:r>
              <a:rPr lang="es-ES" dirty="0" err="1"/>
              <a:t>Protobuf</a:t>
            </a:r>
            <a:r>
              <a:rPr lang="es-ES" dirty="0"/>
              <a:t>) y pensados para la visualización en navegadores web modernos que soporten </a:t>
            </a:r>
            <a:r>
              <a:rPr lang="es-ES" dirty="0" err="1"/>
              <a:t>webGL</a:t>
            </a:r>
            <a:r>
              <a:rPr lang="es-ES" dirty="0"/>
              <a:t>. Creado por </a:t>
            </a:r>
            <a:r>
              <a:rPr lang="es-ES" dirty="0" err="1"/>
              <a:t>MapBox</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Una tesela vectorial (vector tiles) contiene datos vectoriales georreferenciados (puede contener múltiples capas), recortados en teselas para facilitar su recuperación. Son equivalentes a las teselas </a:t>
            </a:r>
            <a:r>
              <a:rPr lang="es-ES" dirty="0" err="1"/>
              <a:t>raster</a:t>
            </a:r>
            <a:r>
              <a:rPr lang="es-ES" dirty="0"/>
              <a:t> tradicionales (XYZ,WMTS, TMS) pero retornan datos vectoriales en lugar de una imagen.</a:t>
            </a:r>
          </a:p>
          <a:p>
            <a:pPr marL="285750" indent="-285750">
              <a:buFont typeface="Arial" panose="020B0604020202020204" pitchFamily="34" charset="0"/>
              <a:buChar char="•"/>
            </a:pPr>
            <a:endParaRPr lang="es-ES" dirty="0"/>
          </a:p>
        </p:txBody>
      </p:sp>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a:solidFill>
                  <a:srgbClr val="FFFF99"/>
                </a:solidFill>
                <a:latin typeface="Swis721 Ex BT" pitchFamily="34" charset="0"/>
              </a:rPr>
              <a:t>Vector Tiles</a:t>
            </a:r>
          </a:p>
        </p:txBody>
      </p:sp>
      <p:pic>
        <p:nvPicPr>
          <p:cNvPr id="4" name="Picture 3">
            <a:extLst>
              <a:ext uri="{FF2B5EF4-FFF2-40B4-BE49-F238E27FC236}">
                <a16:creationId xmlns:a16="http://schemas.microsoft.com/office/drawing/2014/main" id="{742EADF4-D3C1-466B-A6B2-CB8F29136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3789040"/>
            <a:ext cx="2844156" cy="2478583"/>
          </a:xfrm>
          <a:prstGeom prst="rect">
            <a:avLst/>
          </a:prstGeom>
        </p:spPr>
      </p:pic>
    </p:spTree>
    <p:extLst>
      <p:ext uri="{BB962C8B-B14F-4D97-AF65-F5344CB8AC3E}">
        <p14:creationId xmlns:p14="http://schemas.microsoft.com/office/powerpoint/2010/main" val="257773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0195B2-F9D4-4EBE-870B-48C4CDD33F76}"/>
              </a:ext>
            </a:extLst>
          </p:cNvPr>
          <p:cNvSpPr/>
          <p:nvPr/>
        </p:nvSpPr>
        <p:spPr>
          <a:xfrm>
            <a:off x="431540" y="1073044"/>
            <a:ext cx="8280920" cy="1477328"/>
          </a:xfrm>
          <a:prstGeom prst="rect">
            <a:avLst/>
          </a:prstGeom>
        </p:spPr>
        <p:txBody>
          <a:bodyPr wrap="square">
            <a:spAutoFit/>
          </a:bodyPr>
          <a:lstStyle/>
          <a:p>
            <a:pPr marL="285750" indent="-285750">
              <a:buFont typeface="Arial" panose="020B0604020202020204" pitchFamily="34" charset="0"/>
              <a:buChar char="•"/>
            </a:pPr>
            <a:r>
              <a:rPr lang="es-ES" dirty="0" err="1"/>
              <a:t>Mapbox</a:t>
            </a:r>
            <a:r>
              <a:rPr lang="es-ES" dirty="0"/>
              <a:t> ha publicado de forma abierta como una especificación la forma de crear vector tiles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ca-ES" dirty="0">
                <a:hlinkClick r:id="rId2"/>
              </a:rPr>
              <a:t>https://docs.mapbox.com/vector-tiles/specification/</a:t>
            </a:r>
            <a:endParaRPr lang="ca-ES" dirty="0"/>
          </a:p>
          <a:p>
            <a:pPr marL="285750" indent="-285750">
              <a:buFont typeface="Arial" panose="020B0604020202020204" pitchFamily="34" charset="0"/>
              <a:buChar char="•"/>
            </a:pPr>
            <a:endParaRPr lang="es-ES" dirty="0"/>
          </a:p>
        </p:txBody>
      </p:sp>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a:solidFill>
                  <a:srgbClr val="FFFF99"/>
                </a:solidFill>
                <a:latin typeface="Swis721 Ex BT" pitchFamily="34" charset="0"/>
              </a:rPr>
              <a:t>Vector Tiles</a:t>
            </a:r>
          </a:p>
        </p:txBody>
      </p:sp>
      <p:graphicFrame>
        <p:nvGraphicFramePr>
          <p:cNvPr id="2" name="Table 1">
            <a:extLst>
              <a:ext uri="{FF2B5EF4-FFF2-40B4-BE49-F238E27FC236}">
                <a16:creationId xmlns:a16="http://schemas.microsoft.com/office/drawing/2014/main" id="{7358922A-BE2A-4960-9AB5-F8B2EA1A215E}"/>
              </a:ext>
            </a:extLst>
          </p:cNvPr>
          <p:cNvGraphicFramePr>
            <a:graphicFrameLocks noGrp="1"/>
          </p:cNvGraphicFramePr>
          <p:nvPr>
            <p:extLst>
              <p:ext uri="{D42A27DB-BD31-4B8C-83A1-F6EECF244321}">
                <p14:modId xmlns:p14="http://schemas.microsoft.com/office/powerpoint/2010/main" val="353476163"/>
              </p:ext>
            </p:extLst>
          </p:nvPr>
        </p:nvGraphicFramePr>
        <p:xfrm>
          <a:off x="1475656" y="3412496"/>
          <a:ext cx="5374210" cy="2366784"/>
        </p:xfrm>
        <a:graphic>
          <a:graphicData uri="http://schemas.openxmlformats.org/drawingml/2006/table">
            <a:tbl>
              <a:tblPr/>
              <a:tblGrid>
                <a:gridCol w="2070797">
                  <a:extLst>
                    <a:ext uri="{9D8B030D-6E8A-4147-A177-3AD203B41FA5}">
                      <a16:colId xmlns:a16="http://schemas.microsoft.com/office/drawing/2014/main" val="4219731462"/>
                    </a:ext>
                  </a:extLst>
                </a:gridCol>
                <a:gridCol w="1232616">
                  <a:extLst>
                    <a:ext uri="{9D8B030D-6E8A-4147-A177-3AD203B41FA5}">
                      <a16:colId xmlns:a16="http://schemas.microsoft.com/office/drawing/2014/main" val="3160022178"/>
                    </a:ext>
                  </a:extLst>
                </a:gridCol>
                <a:gridCol w="2070797">
                  <a:extLst>
                    <a:ext uri="{9D8B030D-6E8A-4147-A177-3AD203B41FA5}">
                      <a16:colId xmlns:a16="http://schemas.microsoft.com/office/drawing/2014/main" val="3384424624"/>
                    </a:ext>
                  </a:extLst>
                </a:gridCol>
              </a:tblGrid>
              <a:tr h="189608">
                <a:tc>
                  <a:txBody>
                    <a:bodyPr/>
                    <a:lstStyle/>
                    <a:p>
                      <a:pPr algn="l" fontAlgn="t"/>
                      <a:r>
                        <a:rPr lang="ca-ES" sz="700" b="1">
                          <a:effectLst/>
                        </a:rPr>
                        <a:t>Version</a:t>
                      </a:r>
                      <a:endParaRPr lang="ca-ES" sz="700">
                        <a:effectLst/>
                      </a:endParaRPr>
                    </a:p>
                  </a:txBody>
                  <a:tcPr marL="44818" marR="44818" marT="44818" marB="44818">
                    <a:lnL w="12700"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b="1">
                          <a:effectLst/>
                        </a:rPr>
                        <a:t>Date of release</a:t>
                      </a:r>
                      <a:endParaRPr lang="ca-ES" sz="700">
                        <a:effectLst/>
                      </a:endParaRPr>
                    </a:p>
                  </a:txBody>
                  <a:tcPr marL="44818" marR="44818" marT="44818" marB="44818">
                    <a:lnL w="9525"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b="1">
                          <a:effectLst/>
                        </a:rPr>
                        <a:t>Updates</a:t>
                      </a:r>
                      <a:endParaRPr lang="ca-ES" sz="700">
                        <a:effectLst/>
                      </a:endParaRPr>
                    </a:p>
                  </a:txBody>
                  <a:tcPr marL="44818" marR="44818" marT="44818" marB="44818">
                    <a:lnL w="9525" cap="flat" cmpd="sng" algn="ctr">
                      <a:solidFill>
                        <a:srgbClr val="C6D2E1"/>
                      </a:solidFill>
                      <a:prstDash val="solid"/>
                      <a:round/>
                      <a:headEnd type="none" w="med" len="med"/>
                      <a:tailEnd type="none" w="med" len="med"/>
                    </a:lnL>
                    <a:lnR w="12700"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extLst>
                  <a:ext uri="{0D108BD9-81ED-4DB2-BD59-A6C34878D82A}">
                    <a16:rowId xmlns:a16="http://schemas.microsoft.com/office/drawing/2014/main" val="2500707405"/>
                  </a:ext>
                </a:extLst>
              </a:tr>
              <a:tr h="323449">
                <a:tc>
                  <a:txBody>
                    <a:bodyPr/>
                    <a:lstStyle/>
                    <a:p>
                      <a:pPr algn="l" fontAlgn="t"/>
                      <a:r>
                        <a:rPr lang="ca-ES" sz="700" b="1">
                          <a:effectLst/>
                        </a:rPr>
                        <a:t>2.1</a:t>
                      </a:r>
                      <a:endParaRPr lang="ca-ES" sz="700">
                        <a:effectLst/>
                      </a:endParaRPr>
                    </a:p>
                  </a:txBody>
                  <a:tcPr marL="44818" marR="44818" marT="44818" marB="44818">
                    <a:lnL w="12700"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a:effectLst/>
                        </a:rPr>
                        <a:t>January 19th, 2016</a:t>
                      </a:r>
                    </a:p>
                  </a:txBody>
                  <a:tcPr marL="44818" marR="44818" marT="44818" marB="44818">
                    <a:lnL w="9525"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en-US" sz="700">
                          <a:effectLst/>
                        </a:rPr>
                        <a:t>Correction to the wording in a few locations of the 2.0 specification.</a:t>
                      </a:r>
                    </a:p>
                  </a:txBody>
                  <a:tcPr marL="44818" marR="44818" marT="44818" marB="44818">
                    <a:lnL w="9525" cap="flat" cmpd="sng" algn="ctr">
                      <a:solidFill>
                        <a:srgbClr val="C6D2E1"/>
                      </a:solidFill>
                      <a:prstDash val="solid"/>
                      <a:round/>
                      <a:headEnd type="none" w="med" len="med"/>
                      <a:tailEnd type="none" w="med" len="med"/>
                    </a:lnL>
                    <a:lnR w="12700"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extLst>
                  <a:ext uri="{0D108BD9-81ED-4DB2-BD59-A6C34878D82A}">
                    <a16:rowId xmlns:a16="http://schemas.microsoft.com/office/drawing/2014/main" val="35655300"/>
                  </a:ext>
                </a:extLst>
              </a:tr>
              <a:tr h="1327254">
                <a:tc>
                  <a:txBody>
                    <a:bodyPr/>
                    <a:lstStyle/>
                    <a:p>
                      <a:pPr algn="l" fontAlgn="t"/>
                      <a:r>
                        <a:rPr lang="ca-ES" sz="700" b="1">
                          <a:effectLst/>
                        </a:rPr>
                        <a:t>2.0</a:t>
                      </a:r>
                      <a:endParaRPr lang="ca-ES" sz="700">
                        <a:effectLst/>
                      </a:endParaRPr>
                    </a:p>
                  </a:txBody>
                  <a:tcPr marL="44818" marR="44818" marT="44818" marB="44818">
                    <a:lnL w="12700"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a:effectLst/>
                        </a:rPr>
                        <a:t>December 4th, 2015</a:t>
                      </a:r>
                    </a:p>
                  </a:txBody>
                  <a:tcPr marL="44818" marR="44818" marT="44818" marB="44818">
                    <a:lnL w="9525"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en-US" sz="700">
                          <a:effectLst/>
                        </a:rPr>
                        <a:t>The focus of version 2.0 of the Mapbox Vector Tile specification is the clarification of the intent of the intial version of the specification and the definition of interior and exterior rings within polygons. The fields within the protobuffer are more clearly defined in this version of the specification and the steps for decoders and encoders are more explicity declared.</a:t>
                      </a:r>
                    </a:p>
                  </a:txBody>
                  <a:tcPr marL="44818" marR="44818" marT="44818" marB="44818">
                    <a:lnL w="9525" cap="flat" cmpd="sng" algn="ctr">
                      <a:solidFill>
                        <a:srgbClr val="C6D2E1"/>
                      </a:solidFill>
                      <a:prstDash val="solid"/>
                      <a:round/>
                      <a:headEnd type="none" w="med" len="med"/>
                      <a:tailEnd type="none" w="med" len="med"/>
                    </a:lnL>
                    <a:lnR w="12700"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extLst>
                  <a:ext uri="{0D108BD9-81ED-4DB2-BD59-A6C34878D82A}">
                    <a16:rowId xmlns:a16="http://schemas.microsoft.com/office/drawing/2014/main" val="3611457537"/>
                  </a:ext>
                </a:extLst>
              </a:tr>
              <a:tr h="323449">
                <a:tc>
                  <a:txBody>
                    <a:bodyPr/>
                    <a:lstStyle/>
                    <a:p>
                      <a:pPr algn="l" fontAlgn="t"/>
                      <a:r>
                        <a:rPr lang="ca-ES" sz="700" b="1">
                          <a:effectLst/>
                        </a:rPr>
                        <a:t>1.0.1</a:t>
                      </a:r>
                      <a:endParaRPr lang="ca-ES" sz="700">
                        <a:effectLst/>
                      </a:endParaRPr>
                    </a:p>
                  </a:txBody>
                  <a:tcPr marL="44818" marR="44818" marT="44818" marB="44818">
                    <a:lnL w="12700"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a:effectLst/>
                        </a:rPr>
                        <a:t>July 28, 2014</a:t>
                      </a:r>
                    </a:p>
                  </a:txBody>
                  <a:tcPr marL="44818" marR="44818" marT="44818" marB="44818">
                    <a:lnL w="9525"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en-US" sz="700">
                          <a:effectLst/>
                        </a:rPr>
                        <a:t>Update .proto file to match </a:t>
                      </a:r>
                      <a:r>
                        <a:rPr lang="en-US" sz="700" u="sng">
                          <a:solidFill>
                            <a:srgbClr val="4264FB"/>
                          </a:solidFill>
                          <a:effectLst/>
                          <a:hlinkClick r:id="rId3"/>
                        </a:rPr>
                        <a:t>Protocol Buffer style guide</a:t>
                      </a:r>
                      <a:r>
                        <a:rPr lang="en-US" sz="700">
                          <a:effectLst/>
                        </a:rPr>
                        <a:t>, changed namespace</a:t>
                      </a:r>
                    </a:p>
                  </a:txBody>
                  <a:tcPr marL="44818" marR="44818" marT="44818" marB="44818">
                    <a:lnL w="9525" cap="flat" cmpd="sng" algn="ctr">
                      <a:solidFill>
                        <a:srgbClr val="C6D2E1"/>
                      </a:solidFill>
                      <a:prstDash val="solid"/>
                      <a:round/>
                      <a:headEnd type="none" w="med" len="med"/>
                      <a:tailEnd type="none" w="med" len="med"/>
                    </a:lnL>
                    <a:lnR w="12700"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extLst>
                  <a:ext uri="{0D108BD9-81ED-4DB2-BD59-A6C34878D82A}">
                    <a16:rowId xmlns:a16="http://schemas.microsoft.com/office/drawing/2014/main" val="3091314544"/>
                  </a:ext>
                </a:extLst>
              </a:tr>
              <a:tr h="122687">
                <a:tc>
                  <a:txBody>
                    <a:bodyPr/>
                    <a:lstStyle/>
                    <a:p>
                      <a:pPr algn="l" fontAlgn="t"/>
                      <a:r>
                        <a:rPr lang="ca-ES" sz="700" b="1">
                          <a:effectLst/>
                        </a:rPr>
                        <a:t>1.0.0</a:t>
                      </a:r>
                      <a:endParaRPr lang="ca-ES" sz="700">
                        <a:effectLst/>
                      </a:endParaRPr>
                    </a:p>
                  </a:txBody>
                  <a:tcPr marL="44818" marR="44818" marT="44818" marB="44818">
                    <a:lnL w="12700"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a:effectLst/>
                        </a:rPr>
                        <a:t>April 13, 2014</a:t>
                      </a:r>
                    </a:p>
                  </a:txBody>
                  <a:tcPr marL="44818" marR="44818" marT="44818" marB="44818">
                    <a:lnL w="9525" cap="flat" cmpd="sng" algn="ctr">
                      <a:solidFill>
                        <a:srgbClr val="C6D2E1"/>
                      </a:solidFill>
                      <a:prstDash val="solid"/>
                      <a:round/>
                      <a:headEnd type="none" w="med" len="med"/>
                      <a:tailEnd type="none" w="med" len="med"/>
                    </a:lnL>
                    <a:lnR w="9525"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tc>
                  <a:txBody>
                    <a:bodyPr/>
                    <a:lstStyle/>
                    <a:p>
                      <a:pPr algn="l" fontAlgn="t"/>
                      <a:r>
                        <a:rPr lang="ca-ES" sz="700" dirty="0" err="1">
                          <a:effectLst/>
                        </a:rPr>
                        <a:t>First</a:t>
                      </a:r>
                      <a:r>
                        <a:rPr lang="ca-ES" sz="700" dirty="0">
                          <a:effectLst/>
                        </a:rPr>
                        <a:t> release</a:t>
                      </a:r>
                    </a:p>
                  </a:txBody>
                  <a:tcPr marL="44818" marR="44818" marT="44818" marB="44818">
                    <a:lnL w="9525" cap="flat" cmpd="sng" algn="ctr">
                      <a:solidFill>
                        <a:srgbClr val="C6D2E1"/>
                      </a:solidFill>
                      <a:prstDash val="solid"/>
                      <a:round/>
                      <a:headEnd type="none" w="med" len="med"/>
                      <a:tailEnd type="none" w="med" len="med"/>
                    </a:lnL>
                    <a:lnR w="12700" cap="flat" cmpd="sng" algn="ctr">
                      <a:solidFill>
                        <a:srgbClr val="C6D2E1"/>
                      </a:solidFill>
                      <a:prstDash val="solid"/>
                      <a:round/>
                      <a:headEnd type="none" w="med" len="med"/>
                      <a:tailEnd type="none" w="med" len="med"/>
                    </a:lnR>
                    <a:lnT w="12700" cap="flat" cmpd="sng" algn="ctr">
                      <a:solidFill>
                        <a:srgbClr val="C6D2E1"/>
                      </a:solidFill>
                      <a:prstDash val="solid"/>
                      <a:round/>
                      <a:headEnd type="none" w="med" len="med"/>
                      <a:tailEnd type="none" w="med" len="med"/>
                    </a:lnT>
                    <a:lnB w="12700" cap="flat" cmpd="sng" algn="ctr">
                      <a:solidFill>
                        <a:srgbClr val="C6D2E1"/>
                      </a:solidFill>
                      <a:prstDash val="solid"/>
                      <a:round/>
                      <a:headEnd type="none" w="med" len="med"/>
                      <a:tailEnd type="none" w="med" len="med"/>
                    </a:lnB>
                  </a:tcPr>
                </a:tc>
                <a:extLst>
                  <a:ext uri="{0D108BD9-81ED-4DB2-BD59-A6C34878D82A}">
                    <a16:rowId xmlns:a16="http://schemas.microsoft.com/office/drawing/2014/main" val="1545734428"/>
                  </a:ext>
                </a:extLst>
              </a:tr>
            </a:tbl>
          </a:graphicData>
        </a:graphic>
      </p:graphicFrame>
    </p:spTree>
    <p:extLst>
      <p:ext uri="{BB962C8B-B14F-4D97-AF65-F5344CB8AC3E}">
        <p14:creationId xmlns:p14="http://schemas.microsoft.com/office/powerpoint/2010/main" val="152884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a:solidFill>
                  <a:srgbClr val="FFFF99"/>
                </a:solidFill>
                <a:latin typeface="Swis721 Ex BT" pitchFamily="34" charset="0"/>
              </a:rPr>
              <a:t>Vector Tiles – </a:t>
            </a:r>
            <a:r>
              <a:rPr lang="es-ES" altLang="ca-ES" sz="2000" dirty="0" err="1">
                <a:solidFill>
                  <a:srgbClr val="FFFF99"/>
                </a:solidFill>
                <a:latin typeface="Swis721 Ex BT" pitchFamily="34" charset="0"/>
              </a:rPr>
              <a:t>Caracteristicas</a:t>
            </a:r>
            <a:endParaRPr lang="es-ES" altLang="ca-ES" sz="2000" dirty="0">
              <a:solidFill>
                <a:srgbClr val="FFFF99"/>
              </a:solidFill>
              <a:latin typeface="Swis721 Ex BT" pitchFamily="34" charset="0"/>
            </a:endParaRPr>
          </a:p>
        </p:txBody>
      </p:sp>
      <p:sp>
        <p:nvSpPr>
          <p:cNvPr id="2" name="Rectangle 1">
            <a:extLst>
              <a:ext uri="{FF2B5EF4-FFF2-40B4-BE49-F238E27FC236}">
                <a16:creationId xmlns:a16="http://schemas.microsoft.com/office/drawing/2014/main" id="{554F9BD2-3F73-41DF-A4B1-333D6A132FAC}"/>
              </a:ext>
            </a:extLst>
          </p:cNvPr>
          <p:cNvSpPr/>
          <p:nvPr/>
        </p:nvSpPr>
        <p:spPr>
          <a:xfrm>
            <a:off x="683568" y="1951672"/>
            <a:ext cx="8208912" cy="2308324"/>
          </a:xfrm>
          <a:prstGeom prst="rect">
            <a:avLst/>
          </a:prstGeom>
        </p:spPr>
        <p:txBody>
          <a:bodyPr wrap="square">
            <a:spAutoFit/>
          </a:bodyPr>
          <a:lstStyle/>
          <a:p>
            <a:endParaRPr lang="es-ES" dirty="0"/>
          </a:p>
          <a:p>
            <a:pPr marL="285750" indent="-285750">
              <a:buFont typeface="Arial" panose="020B0604020202020204" pitchFamily="34" charset="0"/>
              <a:buChar char="•"/>
            </a:pPr>
            <a:r>
              <a:rPr lang="es-ES" dirty="0"/>
              <a:t>Cada tile es un contenedor de datos vectores y atributos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Los Tiles </a:t>
            </a:r>
            <a:r>
              <a:rPr lang="es-ES" b="1" dirty="0"/>
              <a:t>no tienen estilo</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Soporta rotación y orientación</a:t>
            </a:r>
          </a:p>
          <a:p>
            <a:endParaRPr lang="es-ES" dirty="0"/>
          </a:p>
          <a:p>
            <a:pPr marL="285750" indent="-285750">
              <a:buFont typeface="Arial" panose="020B0604020202020204" pitchFamily="34" charset="0"/>
              <a:buChar char="•"/>
            </a:pPr>
            <a:r>
              <a:rPr lang="es-ES" dirty="0"/>
              <a:t>Soporta extrusión y 3D</a:t>
            </a:r>
          </a:p>
        </p:txBody>
      </p:sp>
      <p:pic>
        <p:nvPicPr>
          <p:cNvPr id="6" name="Picture 5">
            <a:extLst>
              <a:ext uri="{FF2B5EF4-FFF2-40B4-BE49-F238E27FC236}">
                <a16:creationId xmlns:a16="http://schemas.microsoft.com/office/drawing/2014/main" id="{29D73558-CD21-420C-A918-B58884198DC2}"/>
              </a:ext>
            </a:extLst>
          </p:cNvPr>
          <p:cNvPicPr>
            <a:picLocks noChangeAspect="1"/>
          </p:cNvPicPr>
          <p:nvPr/>
        </p:nvPicPr>
        <p:blipFill>
          <a:blip r:embed="rId2"/>
          <a:stretch>
            <a:fillRect/>
          </a:stretch>
        </p:blipFill>
        <p:spPr>
          <a:xfrm>
            <a:off x="4598635" y="4676704"/>
            <a:ext cx="3124200" cy="1466850"/>
          </a:xfrm>
          <a:prstGeom prst="rect">
            <a:avLst/>
          </a:prstGeom>
        </p:spPr>
      </p:pic>
    </p:spTree>
    <p:extLst>
      <p:ext uri="{BB962C8B-B14F-4D97-AF65-F5344CB8AC3E}">
        <p14:creationId xmlns:p14="http://schemas.microsoft.com/office/powerpoint/2010/main" val="323889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0195B2-F9D4-4EBE-870B-48C4CDD33F76}"/>
              </a:ext>
            </a:extLst>
          </p:cNvPr>
          <p:cNvSpPr/>
          <p:nvPr/>
        </p:nvSpPr>
        <p:spPr>
          <a:xfrm>
            <a:off x="431540" y="1124744"/>
            <a:ext cx="8280920" cy="2862322"/>
          </a:xfrm>
          <a:prstGeom prst="rect">
            <a:avLst/>
          </a:prstGeom>
        </p:spPr>
        <p:txBody>
          <a:bodyPr wrap="square">
            <a:spAutoFit/>
          </a:bodyPr>
          <a:lstStyle/>
          <a:p>
            <a:endParaRPr lang="es-ES" dirty="0"/>
          </a:p>
          <a:p>
            <a:pPr marL="285750" indent="-285750">
              <a:buFont typeface="Arial" panose="020B0604020202020204" pitchFamily="34" charset="0"/>
              <a:buChar char="•"/>
            </a:pPr>
            <a:r>
              <a:rPr lang="es-ES" dirty="0"/>
              <a:t>Cada conjunto de teselas vectoriales tiene su propio esquema. Un esquema consiste en nombres de capas, atributos, selección de elementos.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Actualmente hay tres esquemas muy utilizados</a:t>
            </a:r>
          </a:p>
          <a:p>
            <a:pPr marL="285750" indent="-285750">
              <a:buFont typeface="Arial" panose="020B0604020202020204" pitchFamily="34" charset="0"/>
              <a:buChar char="•"/>
            </a:pPr>
            <a:endParaRPr lang="es-ES" dirty="0"/>
          </a:p>
          <a:p>
            <a:pPr marL="742950" lvl="1" indent="-285750">
              <a:buFont typeface="Arial" panose="020B0604020202020204" pitchFamily="34" charset="0"/>
              <a:buChar char="•"/>
            </a:pPr>
            <a:r>
              <a:rPr lang="es-ES" dirty="0" err="1"/>
              <a:t>MapBox</a:t>
            </a:r>
            <a:endParaRPr lang="es-ES" dirty="0"/>
          </a:p>
          <a:p>
            <a:pPr marL="742950" lvl="1" indent="-285750">
              <a:buFont typeface="Arial" panose="020B0604020202020204" pitchFamily="34" charset="0"/>
              <a:buChar char="•"/>
            </a:pPr>
            <a:r>
              <a:rPr lang="es-ES" dirty="0" err="1"/>
              <a:t>OpenMapTiles</a:t>
            </a:r>
            <a:endParaRPr lang="es-ES" dirty="0"/>
          </a:p>
          <a:p>
            <a:pPr marL="742950" lvl="1" indent="-285750">
              <a:buFont typeface="Arial" panose="020B0604020202020204" pitchFamily="34" charset="0"/>
              <a:buChar char="•"/>
            </a:pPr>
            <a:r>
              <a:rPr lang="es-ES" dirty="0"/>
              <a:t>ESRI vector tiles</a:t>
            </a:r>
            <a:endParaRPr lang="ca-ES" dirty="0"/>
          </a:p>
        </p:txBody>
      </p:sp>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a:solidFill>
                  <a:srgbClr val="FFFF99"/>
                </a:solidFill>
                <a:latin typeface="Swis721 Ex BT" pitchFamily="34" charset="0"/>
              </a:rPr>
              <a:t>Vector Tiles</a:t>
            </a:r>
          </a:p>
        </p:txBody>
      </p:sp>
      <p:pic>
        <p:nvPicPr>
          <p:cNvPr id="6" name="Picture 5">
            <a:extLst>
              <a:ext uri="{FF2B5EF4-FFF2-40B4-BE49-F238E27FC236}">
                <a16:creationId xmlns:a16="http://schemas.microsoft.com/office/drawing/2014/main" id="{EF57E48D-DA6E-49C1-B07E-1E5F3B0E5725}"/>
              </a:ext>
            </a:extLst>
          </p:cNvPr>
          <p:cNvPicPr>
            <a:picLocks noChangeAspect="1"/>
          </p:cNvPicPr>
          <p:nvPr/>
        </p:nvPicPr>
        <p:blipFill>
          <a:blip r:embed="rId2"/>
          <a:stretch>
            <a:fillRect/>
          </a:stretch>
        </p:blipFill>
        <p:spPr>
          <a:xfrm>
            <a:off x="2987824" y="4581128"/>
            <a:ext cx="2847975" cy="1600200"/>
          </a:xfrm>
          <a:prstGeom prst="rect">
            <a:avLst/>
          </a:prstGeom>
        </p:spPr>
      </p:pic>
    </p:spTree>
    <p:extLst>
      <p:ext uri="{BB962C8B-B14F-4D97-AF65-F5344CB8AC3E}">
        <p14:creationId xmlns:p14="http://schemas.microsoft.com/office/powerpoint/2010/main" val="390571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0195B2-F9D4-4EBE-870B-48C4CDD33F76}"/>
              </a:ext>
            </a:extLst>
          </p:cNvPr>
          <p:cNvSpPr/>
          <p:nvPr/>
        </p:nvSpPr>
        <p:spPr>
          <a:xfrm>
            <a:off x="431540" y="972612"/>
            <a:ext cx="3492388" cy="2585323"/>
          </a:xfrm>
          <a:prstGeom prst="rect">
            <a:avLst/>
          </a:prstGeom>
        </p:spPr>
        <p:txBody>
          <a:bodyPr wrap="square">
            <a:spAutoFit/>
          </a:bodyPr>
          <a:lstStyle/>
          <a:p>
            <a:endParaRPr lang="es-ES" dirty="0"/>
          </a:p>
          <a:p>
            <a:pPr marL="285750" indent="-285750">
              <a:buFont typeface="Arial" panose="020B0604020202020204" pitchFamily="34" charset="0"/>
              <a:buChar char="•"/>
            </a:pPr>
            <a:r>
              <a:rPr lang="es-ES" dirty="0"/>
              <a:t>Es una especificación, también publicada por </a:t>
            </a:r>
            <a:r>
              <a:rPr lang="es-ES" dirty="0" err="1"/>
              <a:t>MapBox</a:t>
            </a:r>
            <a:r>
              <a:rPr lang="es-ES" dirty="0"/>
              <a:t>, para estilizar los vector tiles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codifica en un archivo JSON</a:t>
            </a:r>
          </a:p>
          <a:p>
            <a:pPr marL="285750" indent="-285750">
              <a:buFont typeface="Arial" panose="020B0604020202020204" pitchFamily="34" charset="0"/>
              <a:buChar char="•"/>
            </a:pPr>
            <a:endParaRPr lang="es-ES" dirty="0"/>
          </a:p>
        </p:txBody>
      </p:sp>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err="1">
                <a:solidFill>
                  <a:srgbClr val="FFFF99"/>
                </a:solidFill>
                <a:latin typeface="Swis721 Ex BT" pitchFamily="34" charset="0"/>
              </a:rPr>
              <a:t>MapBox</a:t>
            </a:r>
            <a:r>
              <a:rPr lang="es-ES" altLang="ca-ES" sz="2000" dirty="0">
                <a:solidFill>
                  <a:srgbClr val="FFFF99"/>
                </a:solidFill>
                <a:latin typeface="Swis721 Ex BT" pitchFamily="34" charset="0"/>
              </a:rPr>
              <a:t> </a:t>
            </a:r>
            <a:r>
              <a:rPr lang="es-ES" altLang="ca-ES" sz="2000" dirty="0" err="1">
                <a:solidFill>
                  <a:srgbClr val="FFFF99"/>
                </a:solidFill>
                <a:latin typeface="Swis721 Ex BT" pitchFamily="34" charset="0"/>
              </a:rPr>
              <a:t>Styles</a:t>
            </a:r>
            <a:endParaRPr lang="es-ES" altLang="ca-ES" sz="2000" dirty="0">
              <a:solidFill>
                <a:srgbClr val="FFFF99"/>
              </a:solidFill>
              <a:latin typeface="Swis721 Ex BT" pitchFamily="34" charset="0"/>
            </a:endParaRPr>
          </a:p>
        </p:txBody>
      </p:sp>
      <p:sp>
        <p:nvSpPr>
          <p:cNvPr id="2" name="Rectangle 1">
            <a:extLst>
              <a:ext uri="{FF2B5EF4-FFF2-40B4-BE49-F238E27FC236}">
                <a16:creationId xmlns:a16="http://schemas.microsoft.com/office/drawing/2014/main" id="{C1902513-B6C5-4C37-8C9B-7FA9603EAE79}"/>
              </a:ext>
            </a:extLst>
          </p:cNvPr>
          <p:cNvSpPr/>
          <p:nvPr/>
        </p:nvSpPr>
        <p:spPr>
          <a:xfrm>
            <a:off x="1115616" y="5885388"/>
            <a:ext cx="7488832" cy="369332"/>
          </a:xfrm>
          <a:prstGeom prst="rect">
            <a:avLst/>
          </a:prstGeom>
        </p:spPr>
        <p:txBody>
          <a:bodyPr wrap="square">
            <a:spAutoFit/>
          </a:bodyPr>
          <a:lstStyle/>
          <a:p>
            <a:r>
              <a:rPr lang="ca-ES" dirty="0">
                <a:hlinkClick r:id="rId2"/>
              </a:rPr>
              <a:t>https://docs.mapbox.com/mapbox-gl-js/style-spec/</a:t>
            </a:r>
            <a:endParaRPr lang="ca-ES" dirty="0"/>
          </a:p>
        </p:txBody>
      </p:sp>
      <p:sp>
        <p:nvSpPr>
          <p:cNvPr id="7" name="Rectangle 6">
            <a:extLst>
              <a:ext uri="{FF2B5EF4-FFF2-40B4-BE49-F238E27FC236}">
                <a16:creationId xmlns:a16="http://schemas.microsoft.com/office/drawing/2014/main" id="{F379B758-4AFA-47E2-9590-B97BC2DE6A3E}"/>
              </a:ext>
            </a:extLst>
          </p:cNvPr>
          <p:cNvSpPr/>
          <p:nvPr/>
        </p:nvSpPr>
        <p:spPr>
          <a:xfrm>
            <a:off x="4435139" y="260648"/>
            <a:ext cx="4418879" cy="5493812"/>
          </a:xfrm>
          <a:prstGeom prst="rect">
            <a:avLst/>
          </a:prstGeom>
          <a:solidFill>
            <a:schemeClr val="tx1">
              <a:lumMod val="85000"/>
            </a:schemeClr>
          </a:solidFill>
        </p:spPr>
        <p:txBody>
          <a:bodyPr wrap="square">
            <a:spAutoFit/>
          </a:bodyPr>
          <a:lstStyle/>
          <a:p>
            <a:r>
              <a:rPr lang="ca-ES" sz="900" dirty="0">
                <a:solidFill>
                  <a:srgbClr val="FF0000"/>
                </a:solidFill>
              </a:rPr>
              <a:t>{</a:t>
            </a:r>
          </a:p>
          <a:p>
            <a:r>
              <a:rPr lang="ca-ES" sz="900" dirty="0">
                <a:solidFill>
                  <a:srgbClr val="FF0000"/>
                </a:solidFill>
              </a:rPr>
              <a:t>  "</a:t>
            </a:r>
            <a:r>
              <a:rPr lang="ca-ES" sz="900" dirty="0" err="1">
                <a:solidFill>
                  <a:srgbClr val="FF0000"/>
                </a:solidFill>
              </a:rPr>
              <a:t>version</a:t>
            </a:r>
            <a:r>
              <a:rPr lang="ca-ES" sz="900" dirty="0">
                <a:solidFill>
                  <a:srgbClr val="FF0000"/>
                </a:solidFill>
              </a:rPr>
              <a:t>": 8,</a:t>
            </a:r>
          </a:p>
          <a:p>
            <a:r>
              <a:rPr lang="ca-ES" sz="900" dirty="0">
                <a:solidFill>
                  <a:srgbClr val="FF0000"/>
                </a:solidFill>
              </a:rPr>
              <a:t>  "</a:t>
            </a:r>
            <a:r>
              <a:rPr lang="ca-ES" sz="900" dirty="0" err="1">
                <a:solidFill>
                  <a:srgbClr val="FF0000"/>
                </a:solidFill>
              </a:rPr>
              <a:t>name</a:t>
            </a:r>
            <a:r>
              <a:rPr lang="ca-ES" sz="900" dirty="0">
                <a:solidFill>
                  <a:srgbClr val="FF0000"/>
                </a:solidFill>
              </a:rPr>
              <a:t>": "ICGC",</a:t>
            </a:r>
          </a:p>
          <a:p>
            <a:r>
              <a:rPr lang="ca-ES" sz="900" dirty="0">
                <a:solidFill>
                  <a:srgbClr val="FF0000"/>
                </a:solidFill>
              </a:rPr>
              <a:t>  "</a:t>
            </a:r>
            <a:r>
              <a:rPr lang="ca-ES" sz="900" dirty="0" err="1">
                <a:solidFill>
                  <a:srgbClr val="FF0000"/>
                </a:solidFill>
              </a:rPr>
              <a:t>metadata</a:t>
            </a:r>
            <a:r>
              <a:rPr lang="ca-ES" sz="900" dirty="0">
                <a:solidFill>
                  <a:srgbClr val="FF0000"/>
                </a:solidFill>
              </a:rPr>
              <a:t>": {},</a:t>
            </a:r>
          </a:p>
          <a:p>
            <a:r>
              <a:rPr lang="ca-ES" sz="900" dirty="0">
                <a:solidFill>
                  <a:srgbClr val="FF0000"/>
                </a:solidFill>
              </a:rPr>
              <a:t>  "</a:t>
            </a:r>
            <a:r>
              <a:rPr lang="ca-ES" sz="900" dirty="0" err="1">
                <a:solidFill>
                  <a:srgbClr val="FF0000"/>
                </a:solidFill>
              </a:rPr>
              <a:t>center</a:t>
            </a:r>
            <a:r>
              <a:rPr lang="ca-ES" sz="900" dirty="0">
                <a:solidFill>
                  <a:srgbClr val="FF0000"/>
                </a:solidFill>
              </a:rPr>
              <a:t>": [</a:t>
            </a:r>
          </a:p>
          <a:p>
            <a:r>
              <a:rPr lang="ca-ES" sz="900" dirty="0">
                <a:solidFill>
                  <a:srgbClr val="FF0000"/>
                </a:solidFill>
              </a:rPr>
              <a:t>    1.537786,</a:t>
            </a:r>
          </a:p>
          <a:p>
            <a:r>
              <a:rPr lang="ca-ES" sz="900" dirty="0">
                <a:solidFill>
                  <a:srgbClr val="FF0000"/>
                </a:solidFill>
              </a:rPr>
              <a:t>    41.837539</a:t>
            </a:r>
          </a:p>
          <a:p>
            <a:r>
              <a:rPr lang="ca-ES" sz="900" dirty="0">
                <a:solidFill>
                  <a:srgbClr val="FF0000"/>
                </a:solidFill>
              </a:rPr>
              <a:t>  ],</a:t>
            </a:r>
          </a:p>
          <a:p>
            <a:r>
              <a:rPr lang="ca-ES" sz="900" dirty="0">
                <a:solidFill>
                  <a:srgbClr val="FF0000"/>
                </a:solidFill>
              </a:rPr>
              <a:t>  "zoom": 12,</a:t>
            </a:r>
          </a:p>
          <a:p>
            <a:r>
              <a:rPr lang="ca-ES" sz="900" dirty="0">
                <a:solidFill>
                  <a:srgbClr val="FF0000"/>
                </a:solidFill>
              </a:rPr>
              <a:t>  "</a:t>
            </a:r>
            <a:r>
              <a:rPr lang="ca-ES" sz="900" dirty="0" err="1">
                <a:solidFill>
                  <a:srgbClr val="FF0000"/>
                </a:solidFill>
              </a:rPr>
              <a:t>bearing</a:t>
            </a:r>
            <a:r>
              <a:rPr lang="ca-ES" sz="900" dirty="0">
                <a:solidFill>
                  <a:srgbClr val="FF0000"/>
                </a:solidFill>
              </a:rPr>
              <a:t>": 0,</a:t>
            </a:r>
          </a:p>
          <a:p>
            <a:r>
              <a:rPr lang="ca-ES" sz="900" dirty="0">
                <a:solidFill>
                  <a:srgbClr val="FF0000"/>
                </a:solidFill>
              </a:rPr>
              <a:t>  "pitch": 0,</a:t>
            </a:r>
          </a:p>
          <a:p>
            <a:r>
              <a:rPr lang="ca-ES" sz="900" dirty="0">
                <a:solidFill>
                  <a:srgbClr val="FF0000"/>
                </a:solidFill>
              </a:rPr>
              <a:t>  "</a:t>
            </a:r>
            <a:r>
              <a:rPr lang="ca-ES" sz="900" dirty="0" err="1">
                <a:solidFill>
                  <a:srgbClr val="FF0000"/>
                </a:solidFill>
              </a:rPr>
              <a:t>sources</a:t>
            </a:r>
            <a:r>
              <a:rPr lang="ca-ES" sz="900" dirty="0">
                <a:solidFill>
                  <a:srgbClr val="FF0000"/>
                </a:solidFill>
              </a:rPr>
              <a:t>": {</a:t>
            </a:r>
          </a:p>
          <a:p>
            <a:r>
              <a:rPr lang="ca-ES" sz="900" dirty="0">
                <a:solidFill>
                  <a:srgbClr val="FF0000"/>
                </a:solidFill>
              </a:rPr>
              <a:t>    "</a:t>
            </a:r>
            <a:r>
              <a:rPr lang="ca-ES" sz="900" dirty="0" err="1">
                <a:solidFill>
                  <a:srgbClr val="FF0000"/>
                </a:solidFill>
              </a:rPr>
              <a:t>openmaptiles</a:t>
            </a:r>
            <a:r>
              <a:rPr lang="ca-ES" sz="900" dirty="0">
                <a:solidFill>
                  <a:srgbClr val="FF0000"/>
                </a:solidFill>
              </a:rPr>
              <a:t>": {</a:t>
            </a:r>
          </a:p>
          <a:p>
            <a:r>
              <a:rPr lang="ca-ES" sz="900" dirty="0">
                <a:solidFill>
                  <a:srgbClr val="FF0000"/>
                </a:solidFill>
              </a:rPr>
              <a:t>      "</a:t>
            </a:r>
            <a:r>
              <a:rPr lang="ca-ES" sz="900" dirty="0" err="1">
                <a:solidFill>
                  <a:srgbClr val="FF0000"/>
                </a:solidFill>
              </a:rPr>
              <a:t>type</a:t>
            </a:r>
            <a:r>
              <a:rPr lang="ca-ES" sz="900" dirty="0">
                <a:solidFill>
                  <a:srgbClr val="FF0000"/>
                </a:solidFill>
              </a:rPr>
              <a:t>": "vector",</a:t>
            </a:r>
          </a:p>
          <a:p>
            <a:r>
              <a:rPr lang="ca-ES" sz="900" dirty="0">
                <a:solidFill>
                  <a:srgbClr val="FF0000"/>
                </a:solidFill>
              </a:rPr>
              <a:t>      "</a:t>
            </a:r>
            <a:r>
              <a:rPr lang="ca-ES" sz="900" dirty="0" err="1">
                <a:solidFill>
                  <a:srgbClr val="FF0000"/>
                </a:solidFill>
              </a:rPr>
              <a:t>url</a:t>
            </a:r>
            <a:r>
              <a:rPr lang="ca-ES" sz="900" dirty="0">
                <a:solidFill>
                  <a:srgbClr val="FF0000"/>
                </a:solidFill>
              </a:rPr>
              <a:t>": "https://geoserveis.icgc.cat/contextmaps/basemap.json"</a:t>
            </a:r>
          </a:p>
          <a:p>
            <a:r>
              <a:rPr lang="ca-ES" sz="900" dirty="0">
                <a:solidFill>
                  <a:srgbClr val="FF0000"/>
                </a:solidFill>
              </a:rPr>
              <a:t>    }</a:t>
            </a:r>
          </a:p>
          <a:p>
            <a:r>
              <a:rPr lang="ca-ES" sz="900" dirty="0">
                <a:solidFill>
                  <a:srgbClr val="FF0000"/>
                </a:solidFill>
              </a:rPr>
              <a:t>  },</a:t>
            </a:r>
          </a:p>
          <a:p>
            <a:r>
              <a:rPr lang="ca-ES" sz="900" dirty="0">
                <a:solidFill>
                  <a:srgbClr val="FF0000"/>
                </a:solidFill>
              </a:rPr>
              <a:t>  "</a:t>
            </a:r>
            <a:r>
              <a:rPr lang="ca-ES" sz="900" dirty="0" err="1">
                <a:solidFill>
                  <a:srgbClr val="FF0000"/>
                </a:solidFill>
              </a:rPr>
              <a:t>sprite</a:t>
            </a:r>
            <a:r>
              <a:rPr lang="ca-ES" sz="900" dirty="0">
                <a:solidFill>
                  <a:srgbClr val="FF0000"/>
                </a:solidFill>
              </a:rPr>
              <a:t>": "https://geoserveis.icgc.cat/contextmaps/sprites/sprite@1",</a:t>
            </a:r>
          </a:p>
          <a:p>
            <a:r>
              <a:rPr lang="ca-ES" sz="900" dirty="0">
                <a:solidFill>
                  <a:srgbClr val="FF0000"/>
                </a:solidFill>
              </a:rPr>
              <a:t>  "</a:t>
            </a:r>
            <a:r>
              <a:rPr lang="ca-ES" sz="900" dirty="0" err="1">
                <a:solidFill>
                  <a:srgbClr val="FF0000"/>
                </a:solidFill>
              </a:rPr>
              <a:t>glyphs</a:t>
            </a:r>
            <a:r>
              <a:rPr lang="ca-ES" sz="900" dirty="0">
                <a:solidFill>
                  <a:srgbClr val="FF0000"/>
                </a:solidFill>
              </a:rPr>
              <a:t>": "https://geoserveis.icgc.cat/contextmaps/glyphs/{fontstack}/{range}.pbf",</a:t>
            </a:r>
          </a:p>
          <a:p>
            <a:r>
              <a:rPr lang="ca-ES" sz="900" dirty="0">
                <a:solidFill>
                  <a:srgbClr val="FF0000"/>
                </a:solidFill>
              </a:rPr>
              <a:t>  "</a:t>
            </a:r>
            <a:r>
              <a:rPr lang="ca-ES" sz="900" dirty="0" err="1">
                <a:solidFill>
                  <a:srgbClr val="FF0000"/>
                </a:solidFill>
              </a:rPr>
              <a:t>layers</a:t>
            </a:r>
            <a:r>
              <a:rPr lang="ca-ES" sz="900" dirty="0">
                <a:solidFill>
                  <a:srgbClr val="FF0000"/>
                </a:solidFill>
              </a:rPr>
              <a:t>": [</a:t>
            </a:r>
          </a:p>
          <a:p>
            <a:r>
              <a:rPr lang="ca-ES" sz="900" dirty="0">
                <a:solidFill>
                  <a:srgbClr val="FF0000"/>
                </a:solidFill>
              </a:rPr>
              <a:t>    {</a:t>
            </a:r>
          </a:p>
          <a:p>
            <a:r>
              <a:rPr lang="ca-ES" sz="900" dirty="0">
                <a:solidFill>
                  <a:srgbClr val="FF0000"/>
                </a:solidFill>
              </a:rPr>
              <a:t>      "</a:t>
            </a:r>
            <a:r>
              <a:rPr lang="ca-ES" sz="900" dirty="0" err="1">
                <a:solidFill>
                  <a:srgbClr val="FF0000"/>
                </a:solidFill>
              </a:rPr>
              <a:t>id</a:t>
            </a:r>
            <a:r>
              <a:rPr lang="ca-ES" sz="900" dirty="0">
                <a:solidFill>
                  <a:srgbClr val="FF0000"/>
                </a:solidFill>
              </a:rPr>
              <a:t>": "</a:t>
            </a:r>
            <a:r>
              <a:rPr lang="ca-ES" sz="900" dirty="0" err="1">
                <a:solidFill>
                  <a:srgbClr val="FF0000"/>
                </a:solidFill>
              </a:rPr>
              <a:t>background</a:t>
            </a:r>
            <a:r>
              <a:rPr lang="ca-ES" sz="900" dirty="0">
                <a:solidFill>
                  <a:srgbClr val="FF0000"/>
                </a:solidFill>
              </a:rPr>
              <a:t>",</a:t>
            </a:r>
          </a:p>
          <a:p>
            <a:r>
              <a:rPr lang="ca-ES" sz="900" dirty="0">
                <a:solidFill>
                  <a:srgbClr val="FF0000"/>
                </a:solidFill>
              </a:rPr>
              <a:t>      "</a:t>
            </a:r>
            <a:r>
              <a:rPr lang="ca-ES" sz="900" dirty="0" err="1">
                <a:solidFill>
                  <a:srgbClr val="FF0000"/>
                </a:solidFill>
              </a:rPr>
              <a:t>type</a:t>
            </a:r>
            <a:r>
              <a:rPr lang="ca-ES" sz="900" dirty="0">
                <a:solidFill>
                  <a:srgbClr val="FF0000"/>
                </a:solidFill>
              </a:rPr>
              <a:t>": "</a:t>
            </a:r>
            <a:r>
              <a:rPr lang="ca-ES" sz="900" dirty="0" err="1">
                <a:solidFill>
                  <a:srgbClr val="FF0000"/>
                </a:solidFill>
              </a:rPr>
              <a:t>background</a:t>
            </a:r>
            <a:r>
              <a:rPr lang="ca-ES" sz="900" dirty="0">
                <a:solidFill>
                  <a:srgbClr val="FF0000"/>
                </a:solidFill>
              </a:rPr>
              <a:t>",</a:t>
            </a:r>
          </a:p>
          <a:p>
            <a:r>
              <a:rPr lang="ca-ES" sz="900" dirty="0">
                <a:solidFill>
                  <a:srgbClr val="FF0000"/>
                </a:solidFill>
              </a:rPr>
              <a:t>      "paint": {</a:t>
            </a:r>
          </a:p>
          <a:p>
            <a:r>
              <a:rPr lang="ca-ES" sz="900" dirty="0">
                <a:solidFill>
                  <a:srgbClr val="FF0000"/>
                </a:solidFill>
              </a:rPr>
              <a:t>        "</a:t>
            </a:r>
            <a:r>
              <a:rPr lang="ca-ES" sz="900" dirty="0" err="1">
                <a:solidFill>
                  <a:srgbClr val="FF0000"/>
                </a:solidFill>
              </a:rPr>
              <a:t>background</a:t>
            </a:r>
            <a:r>
              <a:rPr lang="ca-ES" sz="900" dirty="0">
                <a:solidFill>
                  <a:srgbClr val="FF0000"/>
                </a:solidFill>
              </a:rPr>
              <a:t>-color": "#f8f4f0"</a:t>
            </a:r>
          </a:p>
          <a:p>
            <a:r>
              <a:rPr lang="ca-ES" sz="900" dirty="0">
                <a:solidFill>
                  <a:srgbClr val="FF0000"/>
                </a:solidFill>
              </a:rPr>
              <a:t>      }</a:t>
            </a:r>
          </a:p>
          <a:p>
            <a:r>
              <a:rPr lang="ca-ES" sz="900" dirty="0">
                <a:solidFill>
                  <a:srgbClr val="FF0000"/>
                </a:solidFill>
              </a:rPr>
              <a:t>    },</a:t>
            </a:r>
          </a:p>
          <a:p>
            <a:r>
              <a:rPr lang="ca-ES" sz="900" dirty="0">
                <a:solidFill>
                  <a:srgbClr val="FF0000"/>
                </a:solidFill>
              </a:rPr>
              <a:t>    {</a:t>
            </a:r>
          </a:p>
          <a:p>
            <a:r>
              <a:rPr lang="ca-ES" sz="900" dirty="0">
                <a:solidFill>
                  <a:srgbClr val="FF0000"/>
                </a:solidFill>
              </a:rPr>
              <a:t>      "</a:t>
            </a:r>
            <a:r>
              <a:rPr lang="ca-ES" sz="900" dirty="0" err="1">
                <a:solidFill>
                  <a:srgbClr val="FF0000"/>
                </a:solidFill>
              </a:rPr>
              <a:t>id</a:t>
            </a:r>
            <a:r>
              <a:rPr lang="ca-ES" sz="900" dirty="0">
                <a:solidFill>
                  <a:srgbClr val="FF0000"/>
                </a:solidFill>
              </a:rPr>
              <a:t>": "</a:t>
            </a:r>
            <a:r>
              <a:rPr lang="ca-ES" sz="900" dirty="0" err="1">
                <a:solidFill>
                  <a:srgbClr val="FF0000"/>
                </a:solidFill>
              </a:rPr>
              <a:t>landcover-glacier</a:t>
            </a:r>
            <a:r>
              <a:rPr lang="ca-ES" sz="900" dirty="0">
                <a:solidFill>
                  <a:srgbClr val="FF0000"/>
                </a:solidFill>
              </a:rPr>
              <a:t>",</a:t>
            </a:r>
          </a:p>
          <a:p>
            <a:r>
              <a:rPr lang="ca-ES" sz="900" dirty="0">
                <a:solidFill>
                  <a:srgbClr val="FF0000"/>
                </a:solidFill>
              </a:rPr>
              <a:t>      "</a:t>
            </a:r>
            <a:r>
              <a:rPr lang="ca-ES" sz="900" dirty="0" err="1">
                <a:solidFill>
                  <a:srgbClr val="FF0000"/>
                </a:solidFill>
              </a:rPr>
              <a:t>type</a:t>
            </a:r>
            <a:r>
              <a:rPr lang="ca-ES" sz="900" dirty="0">
                <a:solidFill>
                  <a:srgbClr val="FF0000"/>
                </a:solidFill>
              </a:rPr>
              <a:t>": "fill",</a:t>
            </a:r>
          </a:p>
          <a:p>
            <a:r>
              <a:rPr lang="ca-ES" sz="900" dirty="0">
                <a:solidFill>
                  <a:srgbClr val="FF0000"/>
                </a:solidFill>
              </a:rPr>
              <a:t>      "</a:t>
            </a:r>
            <a:r>
              <a:rPr lang="ca-ES" sz="900" dirty="0" err="1">
                <a:solidFill>
                  <a:srgbClr val="FF0000"/>
                </a:solidFill>
              </a:rPr>
              <a:t>metadata</a:t>
            </a:r>
            <a:r>
              <a:rPr lang="ca-ES" sz="900" dirty="0">
                <a:solidFill>
                  <a:srgbClr val="FF0000"/>
                </a:solidFill>
              </a:rPr>
              <a:t>": {</a:t>
            </a:r>
          </a:p>
          <a:p>
            <a:r>
              <a:rPr lang="ca-ES" sz="900" dirty="0">
                <a:solidFill>
                  <a:srgbClr val="FF0000"/>
                </a:solidFill>
              </a:rPr>
              <a:t>        "</a:t>
            </a:r>
            <a:r>
              <a:rPr lang="ca-ES" sz="900" dirty="0" err="1">
                <a:solidFill>
                  <a:srgbClr val="FF0000"/>
                </a:solidFill>
              </a:rPr>
              <a:t>mapbox:group</a:t>
            </a:r>
            <a:r>
              <a:rPr lang="ca-ES" sz="900" dirty="0">
                <a:solidFill>
                  <a:srgbClr val="FF0000"/>
                </a:solidFill>
              </a:rPr>
              <a:t>": "1444849388993.3071"</a:t>
            </a:r>
          </a:p>
          <a:p>
            <a:r>
              <a:rPr lang="ca-ES" sz="900" dirty="0">
                <a:solidFill>
                  <a:srgbClr val="FF0000"/>
                </a:solidFill>
              </a:rPr>
              <a:t>      },</a:t>
            </a:r>
          </a:p>
          <a:p>
            <a:r>
              <a:rPr lang="ca-ES" sz="900" dirty="0">
                <a:solidFill>
                  <a:srgbClr val="FF0000"/>
                </a:solidFill>
              </a:rPr>
              <a:t>      "</a:t>
            </a:r>
            <a:r>
              <a:rPr lang="ca-ES" sz="900" dirty="0" err="1">
                <a:solidFill>
                  <a:srgbClr val="FF0000"/>
                </a:solidFill>
              </a:rPr>
              <a:t>source</a:t>
            </a:r>
            <a:r>
              <a:rPr lang="ca-ES" sz="900" dirty="0">
                <a:solidFill>
                  <a:srgbClr val="FF0000"/>
                </a:solidFill>
              </a:rPr>
              <a:t>": "</a:t>
            </a:r>
            <a:r>
              <a:rPr lang="ca-ES" sz="900" dirty="0" err="1">
                <a:solidFill>
                  <a:srgbClr val="FF0000"/>
                </a:solidFill>
              </a:rPr>
              <a:t>openmaptiles</a:t>
            </a:r>
            <a:r>
              <a:rPr lang="ca-ES" sz="900" dirty="0">
                <a:solidFill>
                  <a:srgbClr val="FF0000"/>
                </a:solidFill>
              </a:rPr>
              <a:t>",</a:t>
            </a:r>
          </a:p>
          <a:p>
            <a:r>
              <a:rPr lang="ca-ES" sz="900" dirty="0">
                <a:solidFill>
                  <a:srgbClr val="FF0000"/>
                </a:solidFill>
              </a:rPr>
              <a:t>      "</a:t>
            </a:r>
            <a:r>
              <a:rPr lang="ca-ES" sz="900" dirty="0" err="1">
                <a:solidFill>
                  <a:srgbClr val="FF0000"/>
                </a:solidFill>
              </a:rPr>
              <a:t>source-layer</a:t>
            </a:r>
            <a:r>
              <a:rPr lang="ca-ES" sz="900" dirty="0">
                <a:solidFill>
                  <a:srgbClr val="FF0000"/>
                </a:solidFill>
              </a:rPr>
              <a:t>": "</a:t>
            </a:r>
            <a:r>
              <a:rPr lang="ca-ES" sz="900" dirty="0" err="1">
                <a:solidFill>
                  <a:srgbClr val="FF0000"/>
                </a:solidFill>
              </a:rPr>
              <a:t>landcover</a:t>
            </a:r>
            <a:r>
              <a:rPr lang="ca-ES" sz="900" dirty="0">
                <a:solidFill>
                  <a:srgbClr val="FF0000"/>
                </a:solidFill>
              </a:rPr>
              <a:t>",</a:t>
            </a:r>
          </a:p>
          <a:p>
            <a:r>
              <a:rPr lang="ca-ES" sz="900" dirty="0">
                <a:solidFill>
                  <a:srgbClr val="FF0000"/>
                </a:solidFill>
              </a:rPr>
              <a:t>      "</a:t>
            </a:r>
            <a:r>
              <a:rPr lang="ca-ES" sz="900" dirty="0" err="1">
                <a:solidFill>
                  <a:srgbClr val="FF0000"/>
                </a:solidFill>
              </a:rPr>
              <a:t>filter</a:t>
            </a:r>
            <a:r>
              <a:rPr lang="ca-ES" sz="900" dirty="0">
                <a:solidFill>
                  <a:srgbClr val="FF0000"/>
                </a:solidFill>
              </a:rPr>
              <a:t>": [</a:t>
            </a:r>
          </a:p>
          <a:p>
            <a:r>
              <a:rPr lang="ca-ES" sz="900" dirty="0">
                <a:solidFill>
                  <a:srgbClr val="FF0000"/>
                </a:solidFill>
              </a:rPr>
              <a:t>        "==",</a:t>
            </a:r>
          </a:p>
          <a:p>
            <a:r>
              <a:rPr lang="ca-ES" sz="900" dirty="0">
                <a:solidFill>
                  <a:srgbClr val="FF0000"/>
                </a:solidFill>
              </a:rPr>
              <a:t>        "</a:t>
            </a:r>
            <a:r>
              <a:rPr lang="ca-ES" sz="900" dirty="0" err="1">
                <a:solidFill>
                  <a:srgbClr val="FF0000"/>
                </a:solidFill>
              </a:rPr>
              <a:t>subclass</a:t>
            </a:r>
            <a:endParaRPr lang="ca-ES" sz="900" dirty="0">
              <a:solidFill>
                <a:srgbClr val="FF0000"/>
              </a:solidFill>
            </a:endParaRPr>
          </a:p>
        </p:txBody>
      </p:sp>
    </p:spTree>
    <p:extLst>
      <p:ext uri="{BB962C8B-B14F-4D97-AF65-F5344CB8AC3E}">
        <p14:creationId xmlns:p14="http://schemas.microsoft.com/office/powerpoint/2010/main" val="129781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err="1">
                <a:solidFill>
                  <a:srgbClr val="FFFF99"/>
                </a:solidFill>
                <a:latin typeface="Swis721 Ex BT" pitchFamily="34" charset="0"/>
              </a:rPr>
              <a:t>MapBox</a:t>
            </a:r>
            <a:r>
              <a:rPr lang="es-ES" altLang="ca-ES" sz="2000" dirty="0">
                <a:solidFill>
                  <a:srgbClr val="FFFF99"/>
                </a:solidFill>
                <a:latin typeface="Swis721 Ex BT" pitchFamily="34" charset="0"/>
              </a:rPr>
              <a:t> </a:t>
            </a:r>
            <a:r>
              <a:rPr lang="es-ES" altLang="ca-ES" sz="2000" dirty="0" err="1">
                <a:solidFill>
                  <a:srgbClr val="FFFF99"/>
                </a:solidFill>
                <a:latin typeface="Swis721 Ex BT" pitchFamily="34" charset="0"/>
              </a:rPr>
              <a:t>Styles</a:t>
            </a:r>
            <a:r>
              <a:rPr lang="es-ES" altLang="ca-ES" sz="2000" dirty="0">
                <a:solidFill>
                  <a:srgbClr val="FFFF99"/>
                </a:solidFill>
                <a:latin typeface="Swis721 Ex BT" pitchFamily="34" charset="0"/>
              </a:rPr>
              <a:t> - ¿Cómo funciona?</a:t>
            </a:r>
          </a:p>
        </p:txBody>
      </p:sp>
      <p:sp>
        <p:nvSpPr>
          <p:cNvPr id="8" name="Flowchart: Magnetic Disk 7">
            <a:extLst>
              <a:ext uri="{FF2B5EF4-FFF2-40B4-BE49-F238E27FC236}">
                <a16:creationId xmlns:a16="http://schemas.microsoft.com/office/drawing/2014/main" id="{E4E10B72-04E2-4FEF-B01B-08339948CE88}"/>
              </a:ext>
            </a:extLst>
          </p:cNvPr>
          <p:cNvSpPr/>
          <p:nvPr/>
        </p:nvSpPr>
        <p:spPr>
          <a:xfrm>
            <a:off x="539552" y="1700808"/>
            <a:ext cx="1368152" cy="151216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sz="1200" dirty="0" err="1"/>
              <a:t>Datos</a:t>
            </a:r>
            <a:endParaRPr lang="ca-ES" sz="1200" dirty="0"/>
          </a:p>
          <a:p>
            <a:pPr algn="ctr"/>
            <a:r>
              <a:rPr lang="ca-ES" sz="1200" dirty="0"/>
              <a:t>Vector </a:t>
            </a:r>
            <a:r>
              <a:rPr lang="ca-ES" sz="1200" dirty="0" err="1"/>
              <a:t>Tiles</a:t>
            </a:r>
            <a:r>
              <a:rPr lang="ca-ES" sz="1200" dirty="0"/>
              <a:t> (</a:t>
            </a:r>
            <a:r>
              <a:rPr lang="ca-ES" sz="1200" dirty="0" err="1"/>
              <a:t>MBTiles</a:t>
            </a:r>
            <a:r>
              <a:rPr lang="ca-ES" sz="1200" dirty="0"/>
              <a:t>)</a:t>
            </a:r>
          </a:p>
        </p:txBody>
      </p:sp>
      <p:sp>
        <p:nvSpPr>
          <p:cNvPr id="9" name="Flowchart: Magnetic Disk 8">
            <a:extLst>
              <a:ext uri="{FF2B5EF4-FFF2-40B4-BE49-F238E27FC236}">
                <a16:creationId xmlns:a16="http://schemas.microsoft.com/office/drawing/2014/main" id="{30F89CDD-22BE-4D05-AF2B-F7BDDF699112}"/>
              </a:ext>
            </a:extLst>
          </p:cNvPr>
          <p:cNvSpPr/>
          <p:nvPr/>
        </p:nvSpPr>
        <p:spPr>
          <a:xfrm>
            <a:off x="649033" y="3609763"/>
            <a:ext cx="1224136" cy="12071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sz="1200" dirty="0" err="1"/>
              <a:t>GeoJSON</a:t>
            </a:r>
            <a:endParaRPr lang="ca-ES" sz="1200" dirty="0"/>
          </a:p>
          <a:p>
            <a:pPr algn="ctr"/>
            <a:r>
              <a:rPr lang="ca-ES" sz="1200" dirty="0"/>
              <a:t>WMS (</a:t>
            </a:r>
            <a:r>
              <a:rPr lang="ca-ES" sz="1200" dirty="0" err="1"/>
              <a:t>raster</a:t>
            </a:r>
            <a:r>
              <a:rPr lang="ca-ES" sz="1200" dirty="0"/>
              <a:t>)</a:t>
            </a:r>
          </a:p>
          <a:p>
            <a:pPr algn="ctr"/>
            <a:r>
              <a:rPr lang="ca-ES" sz="1200" dirty="0"/>
              <a:t>TMS (</a:t>
            </a:r>
            <a:r>
              <a:rPr lang="ca-ES" sz="1200" dirty="0" err="1"/>
              <a:t>raster</a:t>
            </a:r>
            <a:r>
              <a:rPr lang="ca-ES" sz="1200" dirty="0"/>
              <a:t>)</a:t>
            </a:r>
          </a:p>
        </p:txBody>
      </p:sp>
      <p:sp>
        <p:nvSpPr>
          <p:cNvPr id="11" name="Rectangle 10">
            <a:extLst>
              <a:ext uri="{FF2B5EF4-FFF2-40B4-BE49-F238E27FC236}">
                <a16:creationId xmlns:a16="http://schemas.microsoft.com/office/drawing/2014/main" id="{B6A15CCC-2D44-44F9-BBBE-48DD67F0D561}"/>
              </a:ext>
            </a:extLst>
          </p:cNvPr>
          <p:cNvSpPr/>
          <p:nvPr/>
        </p:nvSpPr>
        <p:spPr>
          <a:xfrm>
            <a:off x="3478684" y="1808820"/>
            <a:ext cx="1512168"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err="1"/>
              <a:t>Fichero</a:t>
            </a:r>
            <a:r>
              <a:rPr lang="ca-ES" dirty="0"/>
              <a:t> </a:t>
            </a:r>
            <a:r>
              <a:rPr lang="ca-ES" dirty="0" err="1"/>
              <a:t>estilo.json</a:t>
            </a:r>
            <a:endParaRPr lang="ca-ES" dirty="0"/>
          </a:p>
        </p:txBody>
      </p:sp>
      <p:pic>
        <p:nvPicPr>
          <p:cNvPr id="12" name="Picture 11">
            <a:extLst>
              <a:ext uri="{FF2B5EF4-FFF2-40B4-BE49-F238E27FC236}">
                <a16:creationId xmlns:a16="http://schemas.microsoft.com/office/drawing/2014/main" id="{0F7C142F-35E2-4326-B558-9147CA3CB98D}"/>
              </a:ext>
            </a:extLst>
          </p:cNvPr>
          <p:cNvPicPr>
            <a:picLocks noChangeAspect="1"/>
          </p:cNvPicPr>
          <p:nvPr/>
        </p:nvPicPr>
        <p:blipFill>
          <a:blip r:embed="rId2"/>
          <a:stretch>
            <a:fillRect/>
          </a:stretch>
        </p:blipFill>
        <p:spPr>
          <a:xfrm>
            <a:off x="5796136" y="2060848"/>
            <a:ext cx="3015162" cy="1874086"/>
          </a:xfrm>
          <a:prstGeom prst="rect">
            <a:avLst/>
          </a:prstGeom>
        </p:spPr>
      </p:pic>
      <p:sp>
        <p:nvSpPr>
          <p:cNvPr id="13" name="TextBox 12">
            <a:extLst>
              <a:ext uri="{FF2B5EF4-FFF2-40B4-BE49-F238E27FC236}">
                <a16:creationId xmlns:a16="http://schemas.microsoft.com/office/drawing/2014/main" id="{A83B9A4E-F8FB-42BD-A895-8BBF71A461FF}"/>
              </a:ext>
            </a:extLst>
          </p:cNvPr>
          <p:cNvSpPr txBox="1"/>
          <p:nvPr/>
        </p:nvSpPr>
        <p:spPr>
          <a:xfrm>
            <a:off x="6469447" y="4191997"/>
            <a:ext cx="2013693" cy="646331"/>
          </a:xfrm>
          <a:prstGeom prst="rect">
            <a:avLst/>
          </a:prstGeom>
          <a:noFill/>
        </p:spPr>
        <p:txBody>
          <a:bodyPr wrap="none" rtlCol="0">
            <a:spAutoFit/>
          </a:bodyPr>
          <a:lstStyle/>
          <a:p>
            <a:r>
              <a:rPr lang="ca-ES" dirty="0"/>
              <a:t>Visor con </a:t>
            </a:r>
            <a:r>
              <a:rPr lang="ca-ES" dirty="0" err="1"/>
              <a:t>libreria</a:t>
            </a:r>
            <a:endParaRPr lang="ca-ES" dirty="0"/>
          </a:p>
          <a:p>
            <a:r>
              <a:rPr lang="ca-ES" dirty="0" err="1"/>
              <a:t>Mapbox</a:t>
            </a:r>
            <a:r>
              <a:rPr lang="ca-ES" dirty="0"/>
              <a:t> GL JS</a:t>
            </a:r>
          </a:p>
        </p:txBody>
      </p:sp>
      <p:cxnSp>
        <p:nvCxnSpPr>
          <p:cNvPr id="15" name="Straight Arrow Connector 14">
            <a:extLst>
              <a:ext uri="{FF2B5EF4-FFF2-40B4-BE49-F238E27FC236}">
                <a16:creationId xmlns:a16="http://schemas.microsoft.com/office/drawing/2014/main" id="{4F96B0BE-A368-4B38-A297-6C698C05D315}"/>
              </a:ext>
            </a:extLst>
          </p:cNvPr>
          <p:cNvCxnSpPr/>
          <p:nvPr/>
        </p:nvCxnSpPr>
        <p:spPr>
          <a:xfrm>
            <a:off x="1979712" y="2456892"/>
            <a:ext cx="1440160" cy="684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3031ACC-9033-44BB-B480-7F70204607D7}"/>
              </a:ext>
            </a:extLst>
          </p:cNvPr>
          <p:cNvCxnSpPr/>
          <p:nvPr/>
        </p:nvCxnSpPr>
        <p:spPr>
          <a:xfrm>
            <a:off x="5076056" y="3212976"/>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809229-6E81-46D5-A5EF-A4B0A8564D50}"/>
              </a:ext>
            </a:extLst>
          </p:cNvPr>
          <p:cNvCxnSpPr>
            <a:stCxn id="9" idx="4"/>
          </p:cNvCxnSpPr>
          <p:nvPr/>
        </p:nvCxnSpPr>
        <p:spPr>
          <a:xfrm flipV="1">
            <a:off x="1873169" y="3284984"/>
            <a:ext cx="1546703" cy="9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Imagen 6">
            <a:extLst>
              <a:ext uri="{FF2B5EF4-FFF2-40B4-BE49-F238E27FC236}">
                <a16:creationId xmlns:a16="http://schemas.microsoft.com/office/drawing/2014/main" id="{AA6A8DB3-98E1-4033-9C77-DDF45B3D7D8F}"/>
              </a:ext>
            </a:extLst>
          </p:cNvPr>
          <p:cNvPicPr>
            <a:picLocks noChangeAspect="1"/>
          </p:cNvPicPr>
          <p:nvPr/>
        </p:nvPicPr>
        <p:blipFill>
          <a:blip r:embed="rId3"/>
          <a:stretch>
            <a:fillRect/>
          </a:stretch>
        </p:blipFill>
        <p:spPr>
          <a:xfrm>
            <a:off x="6300193" y="950032"/>
            <a:ext cx="1728192" cy="864096"/>
          </a:xfrm>
          <a:prstGeom prst="rect">
            <a:avLst/>
          </a:prstGeom>
        </p:spPr>
      </p:pic>
    </p:spTree>
    <p:extLst>
      <p:ext uri="{BB962C8B-B14F-4D97-AF65-F5344CB8AC3E}">
        <p14:creationId xmlns:p14="http://schemas.microsoft.com/office/powerpoint/2010/main" val="268439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err="1">
                <a:solidFill>
                  <a:srgbClr val="FFFF99"/>
                </a:solidFill>
                <a:latin typeface="Swis721 Ex BT" pitchFamily="34" charset="0"/>
              </a:rPr>
              <a:t>MapBox</a:t>
            </a:r>
            <a:r>
              <a:rPr lang="es-ES" altLang="ca-ES" sz="2000" dirty="0">
                <a:solidFill>
                  <a:srgbClr val="FFFF99"/>
                </a:solidFill>
                <a:latin typeface="Swis721 Ex BT" pitchFamily="34" charset="0"/>
              </a:rPr>
              <a:t> </a:t>
            </a:r>
            <a:r>
              <a:rPr lang="es-ES" altLang="ca-ES" sz="2000" dirty="0" err="1">
                <a:solidFill>
                  <a:srgbClr val="FFFF99"/>
                </a:solidFill>
                <a:latin typeface="Swis721 Ex BT" pitchFamily="34" charset="0"/>
              </a:rPr>
              <a:t>Styles</a:t>
            </a:r>
            <a:r>
              <a:rPr lang="es-ES" altLang="ca-ES" sz="2000" dirty="0">
                <a:solidFill>
                  <a:srgbClr val="FFFF99"/>
                </a:solidFill>
                <a:latin typeface="Swis721 Ex BT" pitchFamily="34" charset="0"/>
              </a:rPr>
              <a:t> - ¿Componentes?</a:t>
            </a:r>
          </a:p>
        </p:txBody>
      </p:sp>
      <p:sp>
        <p:nvSpPr>
          <p:cNvPr id="2" name="TextBox 1">
            <a:extLst>
              <a:ext uri="{FF2B5EF4-FFF2-40B4-BE49-F238E27FC236}">
                <a16:creationId xmlns:a16="http://schemas.microsoft.com/office/drawing/2014/main" id="{E38A4970-55A4-45EB-821E-E4294FB77C28}"/>
              </a:ext>
            </a:extLst>
          </p:cNvPr>
          <p:cNvSpPr txBox="1"/>
          <p:nvPr/>
        </p:nvSpPr>
        <p:spPr>
          <a:xfrm>
            <a:off x="827584" y="1340768"/>
            <a:ext cx="2908168" cy="369332"/>
          </a:xfrm>
          <a:prstGeom prst="rect">
            <a:avLst/>
          </a:prstGeom>
          <a:noFill/>
        </p:spPr>
        <p:txBody>
          <a:bodyPr wrap="none" rtlCol="0">
            <a:spAutoFit/>
          </a:bodyPr>
          <a:lstStyle/>
          <a:p>
            <a:r>
              <a:rPr lang="ca-ES" dirty="0" err="1"/>
              <a:t>Sources</a:t>
            </a:r>
            <a:r>
              <a:rPr lang="ca-ES" dirty="0"/>
              <a:t>: </a:t>
            </a:r>
            <a:r>
              <a:rPr lang="ca-ES" dirty="0" err="1"/>
              <a:t>Url</a:t>
            </a:r>
            <a:r>
              <a:rPr lang="ca-ES" dirty="0"/>
              <a:t> a los </a:t>
            </a:r>
            <a:r>
              <a:rPr lang="ca-ES" dirty="0" err="1"/>
              <a:t>datos</a:t>
            </a:r>
            <a:r>
              <a:rPr lang="ca-ES" dirty="0"/>
              <a:t>   </a:t>
            </a:r>
          </a:p>
        </p:txBody>
      </p:sp>
      <p:sp>
        <p:nvSpPr>
          <p:cNvPr id="10" name="Rectangle 4">
            <a:extLst>
              <a:ext uri="{FF2B5EF4-FFF2-40B4-BE49-F238E27FC236}">
                <a16:creationId xmlns:a16="http://schemas.microsoft.com/office/drawing/2014/main" id="{A0938A55-2188-4C5B-916C-36DAA289141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a-ES" altLang="ca-ES" sz="900" b="0" i="0" u="none" strike="noStrike" cap="none" normalizeH="0" baseline="0">
                <a:ln>
                  <a:noFill/>
                </a:ln>
                <a:solidFill>
                  <a:srgbClr val="314CCD"/>
                </a:solidFill>
                <a:effectLst/>
                <a:latin typeface="Menlo"/>
              </a:rPr>
              <a:t>"mapbox-streets"</a:t>
            </a:r>
            <a:r>
              <a:rPr kumimoji="0" lang="ca-ES" altLang="ca-ES" sz="900" b="0" i="0" u="none" strike="noStrike" cap="none" normalizeH="0" baseline="0">
                <a:ln>
                  <a:noFill/>
                </a:ln>
                <a:solidFill>
                  <a:srgbClr val="273D56"/>
                </a:solidFill>
                <a:effectLst/>
                <a:latin typeface="Menlo"/>
              </a:rPr>
              <a:t>: { </a:t>
            </a:r>
            <a:r>
              <a:rPr kumimoji="0" lang="ca-ES" altLang="ca-ES" sz="900" b="0" i="0" u="none" strike="noStrike" cap="none" normalizeH="0" baseline="0">
                <a:ln>
                  <a:noFill/>
                </a:ln>
                <a:solidFill>
                  <a:srgbClr val="314CCD"/>
                </a:solidFill>
                <a:effectLst/>
                <a:latin typeface="Menlo"/>
              </a:rPr>
              <a:t>"type"</a:t>
            </a:r>
            <a:r>
              <a:rPr kumimoji="0" lang="ca-ES" altLang="ca-ES" sz="900" b="0" i="0" u="none" strike="noStrike" cap="none" normalizeH="0" baseline="0">
                <a:ln>
                  <a:noFill/>
                </a:ln>
                <a:solidFill>
                  <a:srgbClr val="273D56"/>
                </a:solidFill>
                <a:effectLst/>
                <a:latin typeface="Menlo"/>
              </a:rPr>
              <a:t>: </a:t>
            </a:r>
            <a:r>
              <a:rPr kumimoji="0" lang="ca-ES" altLang="ca-ES" sz="900" b="0" i="0" u="none" strike="noStrike" cap="none" normalizeH="0" baseline="0">
                <a:ln>
                  <a:noFill/>
                </a:ln>
                <a:solidFill>
                  <a:srgbClr val="CE2C69"/>
                </a:solidFill>
                <a:effectLst/>
                <a:latin typeface="Menlo"/>
              </a:rPr>
              <a:t>"vector"</a:t>
            </a:r>
            <a:r>
              <a:rPr kumimoji="0" lang="ca-ES" altLang="ca-ES" sz="900" b="0" i="0" u="none" strike="noStrike" cap="none" normalizeH="0" baseline="0">
                <a:ln>
                  <a:noFill/>
                </a:ln>
                <a:solidFill>
                  <a:srgbClr val="273D56"/>
                </a:solidFill>
                <a:effectLst/>
                <a:latin typeface="Menlo"/>
              </a:rPr>
              <a:t>, </a:t>
            </a:r>
            <a:r>
              <a:rPr kumimoji="0" lang="ca-ES" altLang="ca-ES" sz="900" b="0" i="0" u="none" strike="noStrike" cap="none" normalizeH="0" baseline="0">
                <a:ln>
                  <a:noFill/>
                </a:ln>
                <a:solidFill>
                  <a:srgbClr val="314CCD"/>
                </a:solidFill>
                <a:effectLst/>
                <a:latin typeface="Menlo"/>
              </a:rPr>
              <a:t>"tiles"</a:t>
            </a:r>
            <a:r>
              <a:rPr kumimoji="0" lang="ca-ES" altLang="ca-ES" sz="900" b="0" i="0" u="none" strike="noStrike" cap="none" normalizeH="0" baseline="0">
                <a:ln>
                  <a:noFill/>
                </a:ln>
                <a:solidFill>
                  <a:srgbClr val="273D56"/>
                </a:solidFill>
                <a:effectLst/>
                <a:latin typeface="Menlo"/>
              </a:rPr>
              <a:t>: [ </a:t>
            </a:r>
            <a:r>
              <a:rPr kumimoji="0" lang="ca-ES" altLang="ca-ES" sz="900" b="0" i="0" u="none" strike="noStrike" cap="none" normalizeH="0" baseline="0">
                <a:ln>
                  <a:noFill/>
                </a:ln>
                <a:solidFill>
                  <a:srgbClr val="CE2C69"/>
                </a:solidFill>
                <a:effectLst/>
                <a:latin typeface="Menlo"/>
              </a:rPr>
              <a:t>"http://a.example.com/tiles/{z}/{x}/{y}.pbf"</a:t>
            </a:r>
            <a:r>
              <a:rPr kumimoji="0" lang="ca-ES" altLang="ca-ES" sz="900" b="0" i="0" u="none" strike="noStrike" cap="none" normalizeH="0" baseline="0">
                <a:ln>
                  <a:noFill/>
                </a:ln>
                <a:solidFill>
                  <a:srgbClr val="273D56"/>
                </a:solidFill>
                <a:effectLst/>
                <a:latin typeface="Menlo"/>
              </a:rPr>
              <a:t>, </a:t>
            </a:r>
            <a:r>
              <a:rPr kumimoji="0" lang="ca-ES" altLang="ca-ES" sz="900" b="0" i="0" u="none" strike="noStrike" cap="none" normalizeH="0" baseline="0">
                <a:ln>
                  <a:noFill/>
                </a:ln>
                <a:solidFill>
                  <a:srgbClr val="CE2C69"/>
                </a:solidFill>
                <a:effectLst/>
                <a:latin typeface="Menlo"/>
              </a:rPr>
              <a:t>"http://b.example.com/tiles/{z}/{x}/{y}.pbf"</a:t>
            </a:r>
            <a:r>
              <a:rPr kumimoji="0" lang="ca-ES" altLang="ca-ES" sz="900" b="0" i="0" u="none" strike="noStrike" cap="none" normalizeH="0" baseline="0">
                <a:ln>
                  <a:noFill/>
                </a:ln>
                <a:solidFill>
                  <a:srgbClr val="273D56"/>
                </a:solidFill>
                <a:effectLst/>
                <a:latin typeface="Menlo"/>
              </a:rPr>
              <a:t> ], </a:t>
            </a:r>
            <a:r>
              <a:rPr kumimoji="0" lang="ca-ES" altLang="ca-ES" sz="900" b="0" i="0" u="none" strike="noStrike" cap="none" normalizeH="0" baseline="0">
                <a:ln>
                  <a:noFill/>
                </a:ln>
                <a:solidFill>
                  <a:srgbClr val="314CCD"/>
                </a:solidFill>
                <a:effectLst/>
                <a:latin typeface="Menlo"/>
              </a:rPr>
              <a:t>"maxzoom"</a:t>
            </a:r>
            <a:r>
              <a:rPr kumimoji="0" lang="ca-ES" altLang="ca-ES" sz="900" b="0" i="0" u="none" strike="noStrike" cap="none" normalizeH="0" baseline="0">
                <a:ln>
                  <a:noFill/>
                </a:ln>
                <a:solidFill>
                  <a:srgbClr val="273D56"/>
                </a:solidFill>
                <a:effectLst/>
                <a:latin typeface="Menlo"/>
              </a:rPr>
              <a:t>: </a:t>
            </a:r>
            <a:r>
              <a:rPr kumimoji="0" lang="ca-ES" altLang="ca-ES" sz="900" b="0" i="0" u="none" strike="noStrike" cap="none" normalizeH="0" baseline="0">
                <a:ln>
                  <a:noFill/>
                </a:ln>
                <a:solidFill>
                  <a:srgbClr val="7753EB"/>
                </a:solidFill>
                <a:effectLst/>
                <a:latin typeface="Menlo"/>
              </a:rPr>
              <a:t>14</a:t>
            </a:r>
            <a:r>
              <a:rPr kumimoji="0" lang="ca-ES" altLang="ca-ES" sz="900" b="0" i="0" u="none" strike="noStrike" cap="none" normalizeH="0" baseline="0">
                <a:ln>
                  <a:noFill/>
                </a:ln>
                <a:solidFill>
                  <a:srgbClr val="273D56"/>
                </a:solidFill>
                <a:effectLst/>
                <a:latin typeface="Menlo"/>
              </a:rPr>
              <a:t> }</a:t>
            </a:r>
            <a:r>
              <a:rPr kumimoji="0" lang="ca-ES" altLang="ca-ES" sz="600" b="0" i="0" u="none" strike="noStrike" cap="none" normalizeH="0" baseline="0">
                <a:ln>
                  <a:noFill/>
                </a:ln>
                <a:solidFill>
                  <a:schemeClr val="tx1"/>
                </a:solidFill>
                <a:effectLst/>
              </a:rPr>
              <a:t> </a:t>
            </a:r>
            <a:endParaRPr kumimoji="0" lang="ca-ES" altLang="ca-E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CF1C08BE-6917-4372-A2C6-8360A2890CD2}"/>
              </a:ext>
            </a:extLst>
          </p:cNvPr>
          <p:cNvPicPr>
            <a:picLocks noChangeAspect="1"/>
          </p:cNvPicPr>
          <p:nvPr/>
        </p:nvPicPr>
        <p:blipFill>
          <a:blip r:embed="rId2"/>
          <a:stretch>
            <a:fillRect/>
          </a:stretch>
        </p:blipFill>
        <p:spPr>
          <a:xfrm>
            <a:off x="4283968" y="2564904"/>
            <a:ext cx="3333750" cy="1533525"/>
          </a:xfrm>
          <a:prstGeom prst="rect">
            <a:avLst/>
          </a:prstGeom>
        </p:spPr>
      </p:pic>
      <p:pic>
        <p:nvPicPr>
          <p:cNvPr id="16" name="Picture 15">
            <a:extLst>
              <a:ext uri="{FF2B5EF4-FFF2-40B4-BE49-F238E27FC236}">
                <a16:creationId xmlns:a16="http://schemas.microsoft.com/office/drawing/2014/main" id="{240FD1CC-0CC7-4022-B310-678186C19347}"/>
              </a:ext>
            </a:extLst>
          </p:cNvPr>
          <p:cNvPicPr>
            <a:picLocks noChangeAspect="1"/>
          </p:cNvPicPr>
          <p:nvPr/>
        </p:nvPicPr>
        <p:blipFill>
          <a:blip r:embed="rId3"/>
          <a:stretch>
            <a:fillRect/>
          </a:stretch>
        </p:blipFill>
        <p:spPr>
          <a:xfrm>
            <a:off x="1319643" y="2780928"/>
            <a:ext cx="962025" cy="2076450"/>
          </a:xfrm>
          <a:prstGeom prst="rect">
            <a:avLst/>
          </a:prstGeom>
        </p:spPr>
      </p:pic>
    </p:spTree>
    <p:extLst>
      <p:ext uri="{BB962C8B-B14F-4D97-AF65-F5344CB8AC3E}">
        <p14:creationId xmlns:p14="http://schemas.microsoft.com/office/powerpoint/2010/main" val="1051382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BB20ED78-56D8-486D-9498-946CA77B70A4}"/>
              </a:ext>
            </a:extLst>
          </p:cNvPr>
          <p:cNvSpPr txBox="1">
            <a:spLocks noChangeArrowheads="1"/>
          </p:cNvSpPr>
          <p:nvPr/>
        </p:nvSpPr>
        <p:spPr bwMode="auto">
          <a:xfrm>
            <a:off x="323528" y="404664"/>
            <a:ext cx="631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s-ES" altLang="ca-ES" sz="2000" dirty="0" err="1">
                <a:solidFill>
                  <a:srgbClr val="FFFF99"/>
                </a:solidFill>
                <a:latin typeface="Swis721 Ex BT" pitchFamily="34" charset="0"/>
              </a:rPr>
              <a:t>MapBox</a:t>
            </a:r>
            <a:r>
              <a:rPr lang="es-ES" altLang="ca-ES" sz="2000" dirty="0">
                <a:solidFill>
                  <a:srgbClr val="FFFF99"/>
                </a:solidFill>
                <a:latin typeface="Swis721 Ex BT" pitchFamily="34" charset="0"/>
              </a:rPr>
              <a:t> </a:t>
            </a:r>
            <a:r>
              <a:rPr lang="es-ES" altLang="ca-ES" sz="2000" dirty="0" err="1">
                <a:solidFill>
                  <a:srgbClr val="FFFF99"/>
                </a:solidFill>
                <a:latin typeface="Swis721 Ex BT" pitchFamily="34" charset="0"/>
              </a:rPr>
              <a:t>Styles</a:t>
            </a:r>
            <a:r>
              <a:rPr lang="es-ES" altLang="ca-ES" sz="2000" dirty="0">
                <a:solidFill>
                  <a:srgbClr val="FFFF99"/>
                </a:solidFill>
                <a:latin typeface="Swis721 Ex BT" pitchFamily="34" charset="0"/>
              </a:rPr>
              <a:t> - ¿Componentes?</a:t>
            </a:r>
          </a:p>
        </p:txBody>
      </p:sp>
      <p:sp>
        <p:nvSpPr>
          <p:cNvPr id="2" name="TextBox 1">
            <a:extLst>
              <a:ext uri="{FF2B5EF4-FFF2-40B4-BE49-F238E27FC236}">
                <a16:creationId xmlns:a16="http://schemas.microsoft.com/office/drawing/2014/main" id="{E38A4970-55A4-45EB-821E-E4294FB77C28}"/>
              </a:ext>
            </a:extLst>
          </p:cNvPr>
          <p:cNvSpPr txBox="1"/>
          <p:nvPr/>
        </p:nvSpPr>
        <p:spPr>
          <a:xfrm>
            <a:off x="827584" y="1340768"/>
            <a:ext cx="3698448" cy="369332"/>
          </a:xfrm>
          <a:prstGeom prst="rect">
            <a:avLst/>
          </a:prstGeom>
          <a:noFill/>
        </p:spPr>
        <p:txBody>
          <a:bodyPr wrap="none" rtlCol="0">
            <a:spAutoFit/>
          </a:bodyPr>
          <a:lstStyle/>
          <a:p>
            <a:r>
              <a:rPr lang="ca-ES" dirty="0" err="1"/>
              <a:t>Layers</a:t>
            </a:r>
            <a:r>
              <a:rPr lang="ca-ES" dirty="0"/>
              <a:t>: </a:t>
            </a:r>
            <a:r>
              <a:rPr lang="ca-ES" dirty="0" err="1"/>
              <a:t>Capas</a:t>
            </a:r>
            <a:r>
              <a:rPr lang="ca-ES" dirty="0"/>
              <a:t> que del </a:t>
            </a:r>
            <a:r>
              <a:rPr lang="ca-ES" dirty="0" err="1"/>
              <a:t>source</a:t>
            </a:r>
            <a:r>
              <a:rPr lang="ca-ES" dirty="0"/>
              <a:t>   </a:t>
            </a:r>
          </a:p>
        </p:txBody>
      </p:sp>
      <p:sp>
        <p:nvSpPr>
          <p:cNvPr id="10" name="Rectangle 4">
            <a:extLst>
              <a:ext uri="{FF2B5EF4-FFF2-40B4-BE49-F238E27FC236}">
                <a16:creationId xmlns:a16="http://schemas.microsoft.com/office/drawing/2014/main" id="{A0938A55-2188-4C5B-916C-36DAA289141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a-ES" altLang="ca-ES" sz="900" b="0" i="0" u="none" strike="noStrike" cap="none" normalizeH="0" baseline="0">
                <a:ln>
                  <a:noFill/>
                </a:ln>
                <a:solidFill>
                  <a:srgbClr val="314CCD"/>
                </a:solidFill>
                <a:effectLst/>
                <a:latin typeface="Menlo"/>
              </a:rPr>
              <a:t>"mapbox-streets"</a:t>
            </a:r>
            <a:r>
              <a:rPr kumimoji="0" lang="ca-ES" altLang="ca-ES" sz="900" b="0" i="0" u="none" strike="noStrike" cap="none" normalizeH="0" baseline="0">
                <a:ln>
                  <a:noFill/>
                </a:ln>
                <a:solidFill>
                  <a:srgbClr val="273D56"/>
                </a:solidFill>
                <a:effectLst/>
                <a:latin typeface="Menlo"/>
              </a:rPr>
              <a:t>: { </a:t>
            </a:r>
            <a:r>
              <a:rPr kumimoji="0" lang="ca-ES" altLang="ca-ES" sz="900" b="0" i="0" u="none" strike="noStrike" cap="none" normalizeH="0" baseline="0">
                <a:ln>
                  <a:noFill/>
                </a:ln>
                <a:solidFill>
                  <a:srgbClr val="314CCD"/>
                </a:solidFill>
                <a:effectLst/>
                <a:latin typeface="Menlo"/>
              </a:rPr>
              <a:t>"type"</a:t>
            </a:r>
            <a:r>
              <a:rPr kumimoji="0" lang="ca-ES" altLang="ca-ES" sz="900" b="0" i="0" u="none" strike="noStrike" cap="none" normalizeH="0" baseline="0">
                <a:ln>
                  <a:noFill/>
                </a:ln>
                <a:solidFill>
                  <a:srgbClr val="273D56"/>
                </a:solidFill>
                <a:effectLst/>
                <a:latin typeface="Menlo"/>
              </a:rPr>
              <a:t>: </a:t>
            </a:r>
            <a:r>
              <a:rPr kumimoji="0" lang="ca-ES" altLang="ca-ES" sz="900" b="0" i="0" u="none" strike="noStrike" cap="none" normalizeH="0" baseline="0">
                <a:ln>
                  <a:noFill/>
                </a:ln>
                <a:solidFill>
                  <a:srgbClr val="CE2C69"/>
                </a:solidFill>
                <a:effectLst/>
                <a:latin typeface="Menlo"/>
              </a:rPr>
              <a:t>"vector"</a:t>
            </a:r>
            <a:r>
              <a:rPr kumimoji="0" lang="ca-ES" altLang="ca-ES" sz="900" b="0" i="0" u="none" strike="noStrike" cap="none" normalizeH="0" baseline="0">
                <a:ln>
                  <a:noFill/>
                </a:ln>
                <a:solidFill>
                  <a:srgbClr val="273D56"/>
                </a:solidFill>
                <a:effectLst/>
                <a:latin typeface="Menlo"/>
              </a:rPr>
              <a:t>, </a:t>
            </a:r>
            <a:r>
              <a:rPr kumimoji="0" lang="ca-ES" altLang="ca-ES" sz="900" b="0" i="0" u="none" strike="noStrike" cap="none" normalizeH="0" baseline="0">
                <a:ln>
                  <a:noFill/>
                </a:ln>
                <a:solidFill>
                  <a:srgbClr val="314CCD"/>
                </a:solidFill>
                <a:effectLst/>
                <a:latin typeface="Menlo"/>
              </a:rPr>
              <a:t>"tiles"</a:t>
            </a:r>
            <a:r>
              <a:rPr kumimoji="0" lang="ca-ES" altLang="ca-ES" sz="900" b="0" i="0" u="none" strike="noStrike" cap="none" normalizeH="0" baseline="0">
                <a:ln>
                  <a:noFill/>
                </a:ln>
                <a:solidFill>
                  <a:srgbClr val="273D56"/>
                </a:solidFill>
                <a:effectLst/>
                <a:latin typeface="Menlo"/>
              </a:rPr>
              <a:t>: [ </a:t>
            </a:r>
            <a:r>
              <a:rPr kumimoji="0" lang="ca-ES" altLang="ca-ES" sz="900" b="0" i="0" u="none" strike="noStrike" cap="none" normalizeH="0" baseline="0">
                <a:ln>
                  <a:noFill/>
                </a:ln>
                <a:solidFill>
                  <a:srgbClr val="CE2C69"/>
                </a:solidFill>
                <a:effectLst/>
                <a:latin typeface="Menlo"/>
              </a:rPr>
              <a:t>"http://a.example.com/tiles/{z}/{x}/{y}.pbf"</a:t>
            </a:r>
            <a:r>
              <a:rPr kumimoji="0" lang="ca-ES" altLang="ca-ES" sz="900" b="0" i="0" u="none" strike="noStrike" cap="none" normalizeH="0" baseline="0">
                <a:ln>
                  <a:noFill/>
                </a:ln>
                <a:solidFill>
                  <a:srgbClr val="273D56"/>
                </a:solidFill>
                <a:effectLst/>
                <a:latin typeface="Menlo"/>
              </a:rPr>
              <a:t>, </a:t>
            </a:r>
            <a:r>
              <a:rPr kumimoji="0" lang="ca-ES" altLang="ca-ES" sz="900" b="0" i="0" u="none" strike="noStrike" cap="none" normalizeH="0" baseline="0">
                <a:ln>
                  <a:noFill/>
                </a:ln>
                <a:solidFill>
                  <a:srgbClr val="CE2C69"/>
                </a:solidFill>
                <a:effectLst/>
                <a:latin typeface="Menlo"/>
              </a:rPr>
              <a:t>"http://b.example.com/tiles/{z}/{x}/{y}.pbf"</a:t>
            </a:r>
            <a:r>
              <a:rPr kumimoji="0" lang="ca-ES" altLang="ca-ES" sz="900" b="0" i="0" u="none" strike="noStrike" cap="none" normalizeH="0" baseline="0">
                <a:ln>
                  <a:noFill/>
                </a:ln>
                <a:solidFill>
                  <a:srgbClr val="273D56"/>
                </a:solidFill>
                <a:effectLst/>
                <a:latin typeface="Menlo"/>
              </a:rPr>
              <a:t> ], </a:t>
            </a:r>
            <a:r>
              <a:rPr kumimoji="0" lang="ca-ES" altLang="ca-ES" sz="900" b="0" i="0" u="none" strike="noStrike" cap="none" normalizeH="0" baseline="0">
                <a:ln>
                  <a:noFill/>
                </a:ln>
                <a:solidFill>
                  <a:srgbClr val="314CCD"/>
                </a:solidFill>
                <a:effectLst/>
                <a:latin typeface="Menlo"/>
              </a:rPr>
              <a:t>"maxzoom"</a:t>
            </a:r>
            <a:r>
              <a:rPr kumimoji="0" lang="ca-ES" altLang="ca-ES" sz="900" b="0" i="0" u="none" strike="noStrike" cap="none" normalizeH="0" baseline="0">
                <a:ln>
                  <a:noFill/>
                </a:ln>
                <a:solidFill>
                  <a:srgbClr val="273D56"/>
                </a:solidFill>
                <a:effectLst/>
                <a:latin typeface="Menlo"/>
              </a:rPr>
              <a:t>: </a:t>
            </a:r>
            <a:r>
              <a:rPr kumimoji="0" lang="ca-ES" altLang="ca-ES" sz="900" b="0" i="0" u="none" strike="noStrike" cap="none" normalizeH="0" baseline="0">
                <a:ln>
                  <a:noFill/>
                </a:ln>
                <a:solidFill>
                  <a:srgbClr val="7753EB"/>
                </a:solidFill>
                <a:effectLst/>
                <a:latin typeface="Menlo"/>
              </a:rPr>
              <a:t>14</a:t>
            </a:r>
            <a:r>
              <a:rPr kumimoji="0" lang="ca-ES" altLang="ca-ES" sz="900" b="0" i="0" u="none" strike="noStrike" cap="none" normalizeH="0" baseline="0">
                <a:ln>
                  <a:noFill/>
                </a:ln>
                <a:solidFill>
                  <a:srgbClr val="273D56"/>
                </a:solidFill>
                <a:effectLst/>
                <a:latin typeface="Menlo"/>
              </a:rPr>
              <a:t> }</a:t>
            </a:r>
            <a:r>
              <a:rPr kumimoji="0" lang="ca-ES" altLang="ca-ES" sz="600" b="0" i="0" u="none" strike="noStrike" cap="none" normalizeH="0" baseline="0">
                <a:ln>
                  <a:noFill/>
                </a:ln>
                <a:solidFill>
                  <a:schemeClr val="tx1"/>
                </a:solidFill>
                <a:effectLst/>
              </a:rPr>
              <a:t> </a:t>
            </a:r>
            <a:endParaRPr kumimoji="0" lang="ca-ES" altLang="ca-E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8343429-DCE0-4062-8541-C52D77EB3AAF}"/>
              </a:ext>
            </a:extLst>
          </p:cNvPr>
          <p:cNvPicPr>
            <a:picLocks noChangeAspect="1"/>
          </p:cNvPicPr>
          <p:nvPr/>
        </p:nvPicPr>
        <p:blipFill>
          <a:blip r:embed="rId2"/>
          <a:stretch>
            <a:fillRect/>
          </a:stretch>
        </p:blipFill>
        <p:spPr>
          <a:xfrm>
            <a:off x="4716016" y="1988840"/>
            <a:ext cx="2371725" cy="2228850"/>
          </a:xfrm>
          <a:prstGeom prst="rect">
            <a:avLst/>
          </a:prstGeom>
        </p:spPr>
      </p:pic>
      <p:pic>
        <p:nvPicPr>
          <p:cNvPr id="4" name="Picture 3">
            <a:extLst>
              <a:ext uri="{FF2B5EF4-FFF2-40B4-BE49-F238E27FC236}">
                <a16:creationId xmlns:a16="http://schemas.microsoft.com/office/drawing/2014/main" id="{1CF584B9-7283-41E5-BBA4-18A3E386D563}"/>
              </a:ext>
            </a:extLst>
          </p:cNvPr>
          <p:cNvPicPr>
            <a:picLocks noChangeAspect="1"/>
          </p:cNvPicPr>
          <p:nvPr/>
        </p:nvPicPr>
        <p:blipFill>
          <a:blip r:embed="rId3"/>
          <a:stretch>
            <a:fillRect/>
          </a:stretch>
        </p:blipFill>
        <p:spPr>
          <a:xfrm>
            <a:off x="1115616" y="2348880"/>
            <a:ext cx="1123950" cy="2971800"/>
          </a:xfrm>
          <a:prstGeom prst="rect">
            <a:avLst/>
          </a:prstGeom>
        </p:spPr>
      </p:pic>
    </p:spTree>
    <p:extLst>
      <p:ext uri="{BB962C8B-B14F-4D97-AF65-F5344CB8AC3E}">
        <p14:creationId xmlns:p14="http://schemas.microsoft.com/office/powerpoint/2010/main" val="3240745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836</TotalTime>
  <Words>813</Words>
  <Application>Microsoft Office PowerPoint</Application>
  <PresentationFormat>On-screen Show (4:3)</PresentationFormat>
  <Paragraphs>133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Menlo</vt:lpstr>
      <vt:lpstr>Swis721 Ex BT</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sroyo01</dc:creator>
  <cp:lastModifiedBy>Pascual, Victor</cp:lastModifiedBy>
  <cp:revision>93</cp:revision>
  <dcterms:created xsi:type="dcterms:W3CDTF">2005-10-26T06:54:45Z</dcterms:created>
  <dcterms:modified xsi:type="dcterms:W3CDTF">2020-01-13T09:30:20Z</dcterms:modified>
</cp:coreProperties>
</file>