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9" r:id="rId2"/>
    <p:sldId id="265" r:id="rId3"/>
    <p:sldId id="272" r:id="rId4"/>
    <p:sldId id="277" r:id="rId5"/>
    <p:sldId id="273" r:id="rId6"/>
    <p:sldId id="275" r:id="rId7"/>
    <p:sldId id="276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9999"/>
    <a:srgbClr val="99FF66"/>
    <a:srgbClr val="292929"/>
    <a:srgbClr val="FFFF99"/>
    <a:srgbClr val="990000"/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086505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50226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418155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50343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523994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602444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229427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95778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286614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405395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43137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9638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66345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756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538959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Inteligencia_artificial" TargetMode="External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s.wikipedia.org/wiki/Programa_inform%C3%A1tico" TargetMode="External"/><Relationship Id="rId5" Type="http://schemas.openxmlformats.org/officeDocument/2006/relationships/hyperlink" Target="https://es.wikipedia.org/wiki/Muestra_estad%C3%ADstica" TargetMode="External"/><Relationship Id="rId4" Type="http://schemas.openxmlformats.org/officeDocument/2006/relationships/hyperlink" Target="https://es.wikipedia.org/wiki/Algoritm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228600" y="6248400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1200" dirty="0">
                <a:solidFill>
                  <a:srgbClr val="DDDDDD"/>
                </a:solidFill>
                <a:latin typeface="Swis721 Ex BT" pitchFamily="34" charset="0"/>
              </a:rPr>
              <a:t>Máster SIG – 2019/2020</a:t>
            </a:r>
            <a:endParaRPr lang="fr-FR" altLang="ca-ES" sz="1200" dirty="0">
              <a:solidFill>
                <a:srgbClr val="DDDDDD"/>
              </a:solidFill>
              <a:latin typeface="Swis721 Ex BT" pitchFamily="34" charset="0"/>
            </a:endParaRPr>
          </a:p>
        </p:txBody>
      </p:sp>
      <p:sp>
        <p:nvSpPr>
          <p:cNvPr id="2051" name="Line 6"/>
          <p:cNvSpPr>
            <a:spLocks noChangeShapeType="1"/>
          </p:cNvSpPr>
          <p:nvPr/>
        </p:nvSpPr>
        <p:spPr bwMode="auto">
          <a:xfrm>
            <a:off x="755650" y="4910138"/>
            <a:ext cx="7639050" cy="4762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2052" name="Text Box 10"/>
          <p:cNvSpPr txBox="1">
            <a:spLocks noChangeArrowheads="1"/>
          </p:cNvSpPr>
          <p:nvPr/>
        </p:nvSpPr>
        <p:spPr bwMode="auto">
          <a:xfrm>
            <a:off x="611188" y="962025"/>
            <a:ext cx="8064500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ES" sz="2400" dirty="0">
                <a:solidFill>
                  <a:srgbClr val="DDDDDD"/>
                </a:solidFill>
                <a:latin typeface="Swis721 Ex BT" pitchFamily="34" charset="0"/>
              </a:rPr>
              <a:t>MÁSTER EN SISTEMAS DE INFORMACIÓN GEOGRÁFICA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ca-ES" sz="900" dirty="0">
              <a:solidFill>
                <a:srgbClr val="FFFF99"/>
              </a:solidFill>
              <a:latin typeface="Swis721 Ex BT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ca-ES" sz="900" dirty="0">
              <a:solidFill>
                <a:srgbClr val="FFFF99"/>
              </a:solidFill>
              <a:latin typeface="Swis721 Ex BT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ca-ES" sz="2400" dirty="0">
                <a:solidFill>
                  <a:srgbClr val="FFFF99"/>
                </a:solidFill>
                <a:latin typeface="Swis721 Ex BT" pitchFamily="34" charset="0"/>
              </a:rPr>
              <a:t>M2 – </a:t>
            </a:r>
            <a:r>
              <a:rPr lang="es-ES" altLang="es-ES" sz="2400" dirty="0">
                <a:solidFill>
                  <a:srgbClr val="FFFF99"/>
                </a:solidFill>
                <a:latin typeface="Swis721 Ex BT" pitchFamily="34" charset="0"/>
              </a:rPr>
              <a:t>MAPAS Y OPENDATA: PROGRAMACIÓN WEB-SIG, ORGANIZACIÓN Y ANÁLISIS DE GEODATOS</a:t>
            </a:r>
            <a:endParaRPr lang="ca-ES" altLang="es-ES" sz="2400" dirty="0">
              <a:solidFill>
                <a:srgbClr val="FFFF99"/>
              </a:solidFill>
              <a:latin typeface="Swis721 Ex BT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s-ES" altLang="ca-ES" sz="1600" i="1" dirty="0">
              <a:solidFill>
                <a:srgbClr val="DDDDDD"/>
              </a:solidFill>
              <a:latin typeface="Swis721 Ex BT" pitchFamily="34" charset="0"/>
            </a:endParaRPr>
          </a:p>
        </p:txBody>
      </p:sp>
      <p:sp>
        <p:nvSpPr>
          <p:cNvPr id="2053" name="1 Rectángulo"/>
          <p:cNvSpPr>
            <a:spLocks noChangeArrowheads="1"/>
          </p:cNvSpPr>
          <p:nvPr/>
        </p:nvSpPr>
        <p:spPr bwMode="auto">
          <a:xfrm>
            <a:off x="708025" y="3933825"/>
            <a:ext cx="7734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endParaRPr lang="ca-ES" altLang="es-ES" sz="2400" dirty="0">
              <a:solidFill>
                <a:srgbClr val="DDDDDD"/>
              </a:solidFill>
              <a:latin typeface="Swis721 Ex BT" pitchFamily="34" charset="0"/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2D970F31-BB84-4431-B792-FE62ED355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511970"/>
            <a:ext cx="28098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0AE5327-3111-4935-B3B8-718B865CCD44}"/>
              </a:ext>
            </a:extLst>
          </p:cNvPr>
          <p:cNvSpPr/>
          <p:nvPr/>
        </p:nvSpPr>
        <p:spPr>
          <a:xfrm>
            <a:off x="1068265" y="3735411"/>
            <a:ext cx="7345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latin typeface="Consolas" panose="020B0609020204030204" pitchFamily="49" charset="0"/>
              </a:rPr>
              <a:t>Mallas </a:t>
            </a:r>
            <a:r>
              <a:rPr lang="es-ES" sz="3200" dirty="0">
                <a:latin typeface="Consolas" panose="020B0609020204030204" pitchFamily="49" charset="0"/>
              </a:rPr>
              <a:t>discretas</a:t>
            </a:r>
            <a:r>
              <a:rPr lang="es-ES" sz="2800" dirty="0">
                <a:latin typeface="Consolas" panose="020B0609020204030204" pitchFamily="49" charset="0"/>
              </a:rPr>
              <a:t> y algoritmos en JS</a:t>
            </a:r>
            <a:endParaRPr lang="ca-ES" sz="2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715CACB-414F-4724-AE6A-EAAB65F0FA10}"/>
              </a:ext>
            </a:extLst>
          </p:cNvPr>
          <p:cNvSpPr/>
          <p:nvPr/>
        </p:nvSpPr>
        <p:spPr>
          <a:xfrm>
            <a:off x="968132" y="1700808"/>
            <a:ext cx="7344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Consolas" panose="020B0609020204030204" pitchFamily="49" charset="0"/>
              </a:rPr>
              <a:t> Mallas discretas y algoritmos en JS</a:t>
            </a:r>
          </a:p>
          <a:p>
            <a:endParaRPr lang="es-ES" sz="2800" dirty="0">
              <a:latin typeface="Consolas" panose="020B0609020204030204" pitchFamily="49" charset="0"/>
            </a:endParaRPr>
          </a:p>
          <a:p>
            <a:r>
              <a:rPr lang="es-ES" sz="2800" dirty="0">
                <a:latin typeface="Consolas" panose="020B0609020204030204" pitchFamily="49" charset="0"/>
              </a:rPr>
              <a:t>    * Machine </a:t>
            </a:r>
            <a:r>
              <a:rPr lang="es-ES" sz="2800" dirty="0" err="1">
                <a:latin typeface="Consolas" panose="020B0609020204030204" pitchFamily="49" charset="0"/>
              </a:rPr>
              <a:t>Learning</a:t>
            </a:r>
            <a:endParaRPr lang="es-ES" sz="2800" dirty="0">
              <a:latin typeface="Consolas" panose="020B0609020204030204" pitchFamily="49" charset="0"/>
            </a:endParaRPr>
          </a:p>
          <a:p>
            <a:r>
              <a:rPr lang="es-ES" sz="2800" dirty="0">
                <a:latin typeface="Consolas" panose="020B0609020204030204" pitchFamily="49" charset="0"/>
              </a:rPr>
              <a:t>    * Algoritmos en JS</a:t>
            </a:r>
          </a:p>
          <a:p>
            <a:r>
              <a:rPr lang="es-ES" sz="2800" dirty="0">
                <a:latin typeface="Consolas" panose="020B0609020204030204" pitchFamily="49" charset="0"/>
              </a:rPr>
              <a:t>    * Mallas discretas</a:t>
            </a:r>
          </a:p>
          <a:p>
            <a:r>
              <a:rPr lang="es-ES" sz="2800" dirty="0">
                <a:latin typeface="Consolas" panose="020B0609020204030204" pitchFamily="49" charset="0"/>
              </a:rPr>
              <a:t>    * Ejemplos de aplicaciones</a:t>
            </a:r>
            <a:endParaRPr lang="ca-ES" sz="2800" dirty="0">
              <a:latin typeface="Consolas" panose="020B0609020204030204" pitchFamily="49" charset="0"/>
            </a:endParaRP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45E89B33-316C-4F5A-9F0D-83BBE2A53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26" y="404664"/>
            <a:ext cx="82886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800" dirty="0">
                <a:solidFill>
                  <a:srgbClr val="FFFF99"/>
                </a:solidFill>
                <a:latin typeface="Consolas" panose="020B0609020204030204" pitchFamily="49" charset="0"/>
              </a:rPr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16300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9B73A55D-E84C-40D7-AF5F-F27B9EACE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2564904"/>
            <a:ext cx="75608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6000" dirty="0">
                <a:solidFill>
                  <a:srgbClr val="FFFF99"/>
                </a:solidFill>
                <a:latin typeface="Consolas" panose="020B0609020204030204" pitchFamily="49" charset="0"/>
              </a:rPr>
              <a:t>Machine </a:t>
            </a:r>
            <a:r>
              <a:rPr lang="es-ES" altLang="ca-ES" sz="6000" dirty="0" err="1">
                <a:solidFill>
                  <a:srgbClr val="FFFF99"/>
                </a:solidFill>
                <a:latin typeface="Consolas" panose="020B0609020204030204" pitchFamily="49" charset="0"/>
              </a:rPr>
              <a:t>Learning</a:t>
            </a:r>
            <a:endParaRPr lang="es-ES" altLang="ca-ES" sz="6000" dirty="0">
              <a:solidFill>
                <a:srgbClr val="FFFF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53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715CACB-414F-4724-AE6A-EAAB65F0FA10}"/>
              </a:ext>
            </a:extLst>
          </p:cNvPr>
          <p:cNvSpPr/>
          <p:nvPr/>
        </p:nvSpPr>
        <p:spPr>
          <a:xfrm>
            <a:off x="683568" y="1268760"/>
            <a:ext cx="7344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El </a:t>
            </a:r>
            <a:r>
              <a:rPr lang="es-ES" b="1" dirty="0">
                <a:latin typeface="Consolas" panose="020B0609020204030204" pitchFamily="49" charset="0"/>
              </a:rPr>
              <a:t>aprendizaje automático</a:t>
            </a:r>
            <a:r>
              <a:rPr lang="es-ES" dirty="0">
                <a:latin typeface="Consolas" panose="020B0609020204030204" pitchFamily="49" charset="0"/>
              </a:rPr>
              <a:t>  (del inglés, </a:t>
            </a:r>
            <a:r>
              <a:rPr lang="es-ES" i="1" dirty="0">
                <a:latin typeface="Consolas" panose="020B0609020204030204" pitchFamily="49" charset="0"/>
                <a:hlinkClick r:id="rId2" tooltip="en:Machine learning"/>
              </a:rPr>
              <a:t>machine </a:t>
            </a:r>
            <a:r>
              <a:rPr lang="es-ES" i="1" dirty="0" err="1">
                <a:latin typeface="Consolas" panose="020B0609020204030204" pitchFamily="49" charset="0"/>
                <a:hlinkClick r:id="rId2" tooltip="en:Machine learning"/>
              </a:rPr>
              <a:t>learning</a:t>
            </a:r>
            <a:r>
              <a:rPr lang="es-ES" dirty="0">
                <a:latin typeface="Consolas" panose="020B0609020204030204" pitchFamily="49" charset="0"/>
              </a:rPr>
              <a:t>) es … una rama de la </a:t>
            </a:r>
            <a:r>
              <a:rPr lang="es-ES" dirty="0">
                <a:latin typeface="Consolas" panose="020B0609020204030204" pitchFamily="49" charset="0"/>
                <a:hlinkClick r:id="rId3" tooltip="Inteligencia artificial"/>
              </a:rPr>
              <a:t>inteligencia artificial</a:t>
            </a:r>
            <a:r>
              <a:rPr lang="es-ES" dirty="0">
                <a:latin typeface="Consolas" panose="020B0609020204030204" pitchFamily="49" charset="0"/>
              </a:rPr>
              <a:t>, cuyo objetivo es desarrollar técnicas que permitan que las computadoras </a:t>
            </a:r>
            <a:r>
              <a:rPr lang="es-ES" i="1" dirty="0">
                <a:latin typeface="Consolas" panose="020B0609020204030204" pitchFamily="49" charset="0"/>
              </a:rPr>
              <a:t>aprendan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De forma más concreta, los investigadores del aprendizaje de máquinas buscan </a:t>
            </a:r>
            <a:r>
              <a:rPr lang="es-ES" dirty="0">
                <a:latin typeface="Consolas" panose="020B0609020204030204" pitchFamily="49" charset="0"/>
                <a:hlinkClick r:id="rId4" tooltip="Algoritmo"/>
              </a:rPr>
              <a:t>algoritmos</a:t>
            </a:r>
            <a:r>
              <a:rPr lang="es-ES" dirty="0">
                <a:latin typeface="Consolas" panose="020B0609020204030204" pitchFamily="49" charset="0"/>
              </a:rPr>
              <a:t> y para convertir </a:t>
            </a:r>
            <a:r>
              <a:rPr lang="es-ES" dirty="0">
                <a:latin typeface="Consolas" panose="020B0609020204030204" pitchFamily="49" charset="0"/>
                <a:hlinkClick r:id="rId5" tooltip="Muestra estadística"/>
              </a:rPr>
              <a:t>muestras</a:t>
            </a:r>
            <a:r>
              <a:rPr lang="es-ES" dirty="0">
                <a:latin typeface="Consolas" panose="020B0609020204030204" pitchFamily="49" charset="0"/>
              </a:rPr>
              <a:t> de datos en </a:t>
            </a:r>
            <a:r>
              <a:rPr lang="es-ES" dirty="0">
                <a:latin typeface="Consolas" panose="020B0609020204030204" pitchFamily="49" charset="0"/>
                <a:hlinkClick r:id="rId6" tooltip="Programa informático"/>
              </a:rPr>
              <a:t>programas de computadora</a:t>
            </a:r>
            <a:r>
              <a:rPr lang="es-ES" dirty="0">
                <a:latin typeface="Consolas" panose="020B0609020204030204" pitchFamily="49" charset="0"/>
              </a:rPr>
              <a:t>, sin tener que escribir los últimos explícitamente. 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Los modelos o programas resultantes deben ser capaces de generalizar comportamientos e inferencias para un conjunto más amplio (potencialmente infinito) de datos.</a:t>
            </a:r>
            <a:endParaRPr lang="ca-ES" sz="2800" dirty="0">
              <a:latin typeface="Consolas" panose="020B0609020204030204" pitchFamily="49" charset="0"/>
            </a:endParaRP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45E89B33-316C-4F5A-9F0D-83BBE2A53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26" y="404664"/>
            <a:ext cx="82886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FontTx/>
              <a:buNone/>
              <a:defRPr sz="2800">
                <a:solidFill>
                  <a:srgbClr val="FFFF99"/>
                </a:solidFill>
                <a:latin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</a:defRPr>
            </a:lvl9pPr>
          </a:lstStyle>
          <a:p>
            <a:r>
              <a:rPr lang="es-ES" dirty="0"/>
              <a:t>Machine </a:t>
            </a:r>
            <a:r>
              <a:rPr lang="es-ES" dirty="0" err="1"/>
              <a:t>Learning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6A6729D-821B-44B9-B357-0F9DF7D568FF}"/>
              </a:ext>
            </a:extLst>
          </p:cNvPr>
          <p:cNvSpPr/>
          <p:nvPr/>
        </p:nvSpPr>
        <p:spPr>
          <a:xfrm>
            <a:off x="683568" y="6084004"/>
            <a:ext cx="7563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1400" dirty="0">
                <a:latin typeface="Consolas" panose="020B0609020204030204" pitchFamily="49" charset="0"/>
              </a:rPr>
              <a:t>https://es.wikipedia.org/wiki/Aprendizaje_autom%C3%A1tico</a:t>
            </a:r>
          </a:p>
        </p:txBody>
      </p:sp>
    </p:spTree>
    <p:extLst>
      <p:ext uri="{BB962C8B-B14F-4D97-AF65-F5344CB8AC3E}">
        <p14:creationId xmlns:p14="http://schemas.microsoft.com/office/powerpoint/2010/main" val="228355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9B73A55D-E84C-40D7-AF5F-F27B9EACE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2564904"/>
            <a:ext cx="75608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6000" dirty="0">
                <a:solidFill>
                  <a:srgbClr val="FFFF99"/>
                </a:solidFill>
                <a:latin typeface="Consolas" panose="020B0609020204030204" pitchFamily="49" charset="0"/>
              </a:rPr>
              <a:t>Algoritmos en JS</a:t>
            </a:r>
          </a:p>
        </p:txBody>
      </p:sp>
    </p:spTree>
    <p:extLst>
      <p:ext uri="{BB962C8B-B14F-4D97-AF65-F5344CB8AC3E}">
        <p14:creationId xmlns:p14="http://schemas.microsoft.com/office/powerpoint/2010/main" val="100429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9B73A55D-E84C-40D7-AF5F-F27B9EACE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2564904"/>
            <a:ext cx="75608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6000" dirty="0">
                <a:solidFill>
                  <a:srgbClr val="FFFF99"/>
                </a:solidFill>
                <a:latin typeface="Consolas" panose="020B0609020204030204" pitchFamily="49" charset="0"/>
              </a:rPr>
              <a:t>Mallas discretas</a:t>
            </a:r>
          </a:p>
        </p:txBody>
      </p:sp>
    </p:spTree>
    <p:extLst>
      <p:ext uri="{BB962C8B-B14F-4D97-AF65-F5344CB8AC3E}">
        <p14:creationId xmlns:p14="http://schemas.microsoft.com/office/powerpoint/2010/main" val="156344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9B73A55D-E84C-40D7-AF5F-F27B9EACE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2564904"/>
            <a:ext cx="75608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6000" dirty="0">
                <a:solidFill>
                  <a:srgbClr val="FFFF99"/>
                </a:solidFill>
                <a:latin typeface="Consolas" panose="020B0609020204030204" pitchFamily="49" charset="0"/>
              </a:rPr>
              <a:t>Ejemplos apps</a:t>
            </a:r>
          </a:p>
        </p:txBody>
      </p:sp>
    </p:spTree>
    <p:extLst>
      <p:ext uri="{BB962C8B-B14F-4D97-AF65-F5344CB8AC3E}">
        <p14:creationId xmlns:p14="http://schemas.microsoft.com/office/powerpoint/2010/main" val="69983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2172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769</TotalTime>
  <Words>171</Words>
  <Application>Microsoft Office PowerPoint</Application>
  <PresentationFormat>Presentación en pantalla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Century Gothic</vt:lpstr>
      <vt:lpstr>Consolas</vt:lpstr>
      <vt:lpstr>Swis721 Ex BT</vt:lpstr>
      <vt:lpstr>Wingdings 2</vt:lpstr>
      <vt:lpstr>Quotable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sroyo01</dc:creator>
  <cp:lastModifiedBy>USER-PC</cp:lastModifiedBy>
  <cp:revision>85</cp:revision>
  <dcterms:created xsi:type="dcterms:W3CDTF">2005-10-26T06:54:45Z</dcterms:created>
  <dcterms:modified xsi:type="dcterms:W3CDTF">2020-01-19T10:35:30Z</dcterms:modified>
</cp:coreProperties>
</file>