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screte_global_grid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eohash" TargetMode="External"/><Relationship Id="rId2" Type="http://schemas.openxmlformats.org/officeDocument/2006/relationships/hyperlink" Target="https://eng.uber.com/h3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hat3words.com/" TargetMode="External"/><Relationship Id="rId4" Type="http://schemas.openxmlformats.org/officeDocument/2006/relationships/hyperlink" Target="https://plus.codes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reendex.es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Inteligencia_artificial" TargetMode="External"/><Relationship Id="rId2" Type="http://schemas.openxmlformats.org/officeDocument/2006/relationships/hyperlink" Target="https://en.wikipedia.org/wiki/Machine_learnin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s.wikipedia.org/wiki/Programa_inform%C3%A1tico" TargetMode="External"/><Relationship Id="rId5" Type="http://schemas.openxmlformats.org/officeDocument/2006/relationships/hyperlink" Target="https://es.wikipedia.org/wiki/Muestra_estad%C3%ADstica" TargetMode="External"/><Relationship Id="rId4" Type="http://schemas.openxmlformats.org/officeDocument/2006/relationships/hyperlink" Target="https://es.wikipedia.org/wiki/Algoritm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cridini/Awesome-Geospatia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eodacenter.github.io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geoblaze.io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hyperlink" Target="http://rousseau.io/turf-mapboxjs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ensorflow.org/js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s://github.com/Turfj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28600" y="6248520"/>
            <a:ext cx="1904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200" b="0" strike="noStrike" spc="-1">
                <a:solidFill>
                  <a:srgbClr val="DDDDDD"/>
                </a:solidFill>
                <a:latin typeface="Swis721 Ex BT"/>
                <a:ea typeface="DejaVu Sans"/>
              </a:rPr>
              <a:t>Máster SIG – 2019/2020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" name="Line 2"/>
          <p:cNvSpPr/>
          <p:nvPr/>
        </p:nvSpPr>
        <p:spPr>
          <a:xfrm>
            <a:off x="755640" y="4910040"/>
            <a:ext cx="7638840" cy="4680"/>
          </a:xfrm>
          <a:prstGeom prst="line">
            <a:avLst/>
          </a:prstGeom>
          <a:ln w="936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3"/>
          <p:cNvSpPr/>
          <p:nvPr/>
        </p:nvSpPr>
        <p:spPr>
          <a:xfrm>
            <a:off x="611280" y="961920"/>
            <a:ext cx="8063640" cy="24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1199"/>
              </a:spcBef>
            </a:pPr>
            <a:r>
              <a:rPr lang="en-US" sz="2400" b="0" strike="noStrike" spc="-1">
                <a:solidFill>
                  <a:srgbClr val="DDDDDD"/>
                </a:solidFill>
                <a:latin typeface="Swis721 Ex BT"/>
                <a:ea typeface="DejaVu Sans"/>
              </a:rPr>
              <a:t>MÁSTER EN SISTEMAS DE INFORMACIÓN GEOGRÁFICA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</a:pP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9"/>
              </a:spcBef>
            </a:pPr>
            <a:r>
              <a:rPr lang="en-US" sz="2400" b="0" strike="noStrike" spc="-1">
                <a:solidFill>
                  <a:srgbClr val="FFFF99"/>
                </a:solidFill>
                <a:latin typeface="Swis721 Ex BT"/>
                <a:ea typeface="DejaVu Sans"/>
              </a:rPr>
              <a:t>M2 – MAPAS Y OPENDATA: PROGRAMACIÓN WEB-SIG, ORGANIZACIÓN Y ANÁLISIS DE GEODATOS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708120" y="3933720"/>
            <a:ext cx="7733520" cy="46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2" name="Picture 2"/>
          <p:cNvPicPr/>
          <p:nvPr/>
        </p:nvPicPr>
        <p:blipFill>
          <a:blip r:embed="rId2"/>
          <a:stretch/>
        </p:blipFill>
        <p:spPr>
          <a:xfrm>
            <a:off x="6156000" y="5511960"/>
            <a:ext cx="2809080" cy="856440"/>
          </a:xfrm>
          <a:prstGeom prst="rect">
            <a:avLst/>
          </a:prstGeom>
          <a:ln>
            <a:noFill/>
          </a:ln>
        </p:spPr>
      </p:pic>
      <p:sp>
        <p:nvSpPr>
          <p:cNvPr id="43" name="CustomShape 5"/>
          <p:cNvSpPr/>
          <p:nvPr/>
        </p:nvSpPr>
        <p:spPr>
          <a:xfrm>
            <a:off x="772920" y="3735360"/>
            <a:ext cx="793512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Consolas"/>
                <a:ea typeface="DejaVu Sans"/>
              </a:rPr>
              <a:t>Mallas </a:t>
            </a:r>
            <a:r>
              <a:rPr lang="en-US" sz="3200" b="0" strike="noStrike" spc="-1">
                <a:solidFill>
                  <a:srgbClr val="FFFFFF"/>
                </a:solidFill>
                <a:latin typeface="Consolas"/>
                <a:ea typeface="DejaVu Sans"/>
              </a:rPr>
              <a:t>discretas</a:t>
            </a:r>
            <a:r>
              <a:rPr lang="en-US" sz="2800" b="0" strike="noStrike" spc="-1">
                <a:solidFill>
                  <a:srgbClr val="FFFFFF"/>
                </a:solidFill>
                <a:latin typeface="Consolas"/>
                <a:ea typeface="DejaVu Sans"/>
              </a:rPr>
              <a:t> y algoritmos en JS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96080" y="404640"/>
            <a:ext cx="82879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0" strike="noStrike" spc="-1" dirty="0" err="1">
                <a:solidFill>
                  <a:srgbClr val="FFFF99"/>
                </a:solidFill>
                <a:latin typeface="Consolas"/>
                <a:ea typeface="DejaVu Sans"/>
              </a:rPr>
              <a:t>Mallas</a:t>
            </a:r>
            <a:r>
              <a:rPr lang="en-US" sz="2800" b="0" strike="noStrike" spc="-1" dirty="0">
                <a:solidFill>
                  <a:srgbClr val="FFFF99"/>
                </a:solidFill>
                <a:latin typeface="Consolas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FFFF99"/>
                </a:solidFill>
                <a:latin typeface="Consolas"/>
                <a:ea typeface="DejaVu Sans"/>
              </a:rPr>
              <a:t>globales</a:t>
            </a:r>
            <a:r>
              <a:rPr lang="en-US" sz="2800" b="0" strike="noStrike" spc="-1" dirty="0">
                <a:solidFill>
                  <a:srgbClr val="FFFF99"/>
                </a:solidFill>
                <a:latin typeface="Consolas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FFFF99"/>
                </a:solidFill>
                <a:latin typeface="Consolas"/>
                <a:ea typeface="DejaVu Sans"/>
              </a:rPr>
              <a:t>discretas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457200" y="1097280"/>
            <a:ext cx="82879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0" strike="noStrike" spc="-1">
                <a:solidFill>
                  <a:srgbClr val="FFFF99"/>
                </a:solidFill>
                <a:latin typeface="Consolas"/>
                <a:ea typeface="DejaVu Sans"/>
              </a:rPr>
              <a:t>Hierarchical Geospatial Indexing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77" name="Imagen 76"/>
          <p:cNvPicPr/>
          <p:nvPr/>
        </p:nvPicPr>
        <p:blipFill>
          <a:blip r:embed="rId2"/>
          <a:stretch/>
        </p:blipFill>
        <p:spPr>
          <a:xfrm>
            <a:off x="2896729" y="4529143"/>
            <a:ext cx="3028320" cy="1513800"/>
          </a:xfrm>
          <a:prstGeom prst="rect">
            <a:avLst/>
          </a:prstGeom>
          <a:ln>
            <a:noFill/>
          </a:ln>
        </p:spPr>
      </p:pic>
      <p:sp>
        <p:nvSpPr>
          <p:cNvPr id="6" name="CustomShape 2">
            <a:extLst>
              <a:ext uri="{FF2B5EF4-FFF2-40B4-BE49-F238E27FC236}">
                <a16:creationId xmlns:a16="http://schemas.microsoft.com/office/drawing/2014/main" id="{60A559E5-E11A-43EE-9D06-6553CCAD887C}"/>
              </a:ext>
            </a:extLst>
          </p:cNvPr>
          <p:cNvSpPr/>
          <p:nvPr/>
        </p:nvSpPr>
        <p:spPr>
          <a:xfrm>
            <a:off x="457200" y="1789920"/>
            <a:ext cx="8438444" cy="136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800" b="0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Son mallas (</a:t>
            </a:r>
            <a:r>
              <a:rPr lang="es-ES" sz="2800" b="0" strike="noStrike" spc="-1" dirty="0" err="1">
                <a:solidFill>
                  <a:schemeClr val="bg1"/>
                </a:solidFill>
                <a:latin typeface="Consolas" panose="020B0609020204030204" pitchFamily="49" charset="0"/>
              </a:rPr>
              <a:t>grids</a:t>
            </a:r>
            <a:r>
              <a:rPr lang="es-ES" sz="2800" b="0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) de ámbito mundial, que dividen el mundo en –</a:t>
            </a:r>
            <a:r>
              <a:rPr lang="es-ES" sz="2800" b="0" strike="noStrike" spc="-1" dirty="0" err="1">
                <a:solidFill>
                  <a:schemeClr val="bg1"/>
                </a:solidFill>
                <a:latin typeface="Consolas" panose="020B0609020204030204" pitchFamily="49" charset="0"/>
              </a:rPr>
              <a:t>rectangulos</a:t>
            </a:r>
            <a:r>
              <a:rPr lang="es-ES" sz="2800" b="0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, triángulos o hexágonos a diferentes resoluciones (niveles de zoom) .</a:t>
            </a:r>
          </a:p>
          <a:p>
            <a:pPr>
              <a:lnSpc>
                <a:spcPct val="100000"/>
              </a:lnSpc>
            </a:pPr>
            <a:endParaRPr lang="es-ES" sz="2800" spc="-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s-ES" sz="2800" b="0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Cada celda tiene un identificador único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8B52FC3-F65D-49F8-8C83-48F3E5D8E883}"/>
              </a:ext>
            </a:extLst>
          </p:cNvPr>
          <p:cNvSpPr/>
          <p:nvPr/>
        </p:nvSpPr>
        <p:spPr>
          <a:xfrm>
            <a:off x="1363133" y="6087415"/>
            <a:ext cx="6417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3"/>
              </a:rPr>
              <a:t>https://en.wikipedia.org/wiki/Discrete_global_grid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n 77"/>
          <p:cNvPicPr/>
          <p:nvPr/>
        </p:nvPicPr>
        <p:blipFill>
          <a:blip r:embed="rId2"/>
          <a:stretch/>
        </p:blipFill>
        <p:spPr>
          <a:xfrm>
            <a:off x="1388532" y="3552488"/>
            <a:ext cx="6767339" cy="2900872"/>
          </a:xfrm>
          <a:prstGeom prst="rect">
            <a:avLst/>
          </a:prstGeom>
          <a:ln>
            <a:noFill/>
          </a:ln>
        </p:spPr>
      </p:pic>
      <p:sp>
        <p:nvSpPr>
          <p:cNvPr id="3" name="CustomShape 1">
            <a:extLst>
              <a:ext uri="{FF2B5EF4-FFF2-40B4-BE49-F238E27FC236}">
                <a16:creationId xmlns:a16="http://schemas.microsoft.com/office/drawing/2014/main" id="{E42E49BB-8ABD-4CA8-87CB-57F63FEBF5CB}"/>
              </a:ext>
            </a:extLst>
          </p:cNvPr>
          <p:cNvSpPr/>
          <p:nvPr/>
        </p:nvSpPr>
        <p:spPr>
          <a:xfrm>
            <a:off x="496080" y="404640"/>
            <a:ext cx="82879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0" strike="noStrike" spc="-1" dirty="0" err="1">
                <a:solidFill>
                  <a:srgbClr val="FFFF99"/>
                </a:solidFill>
                <a:latin typeface="Consolas"/>
                <a:ea typeface="DejaVu Sans"/>
              </a:rPr>
              <a:t>Mallas</a:t>
            </a:r>
            <a:r>
              <a:rPr lang="en-US" sz="2800" b="0" strike="noStrike" spc="-1" dirty="0">
                <a:solidFill>
                  <a:srgbClr val="FFFF99"/>
                </a:solidFill>
                <a:latin typeface="Consolas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FFFF99"/>
                </a:solidFill>
                <a:latin typeface="Consolas"/>
                <a:ea typeface="DejaVu Sans"/>
              </a:rPr>
              <a:t>discretas</a:t>
            </a:r>
            <a:endParaRPr lang="en-US" sz="2800" b="0" strike="noStrike" spc="-1" dirty="0">
              <a:latin typeface="Arial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106C545-4C20-4C46-9CE5-8697D5D59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532" y="1322917"/>
            <a:ext cx="1870072" cy="200364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BB5CE37-161C-455C-942C-24AE07DC9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955" y="1322917"/>
            <a:ext cx="1870072" cy="200364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9B8ED4D-594F-4F24-B05B-8BE8D08EAF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9839" y="1322917"/>
            <a:ext cx="1870072" cy="20036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>
            <a:extLst>
              <a:ext uri="{FF2B5EF4-FFF2-40B4-BE49-F238E27FC236}">
                <a16:creationId xmlns:a16="http://schemas.microsoft.com/office/drawing/2014/main" id="{E42E49BB-8ABD-4CA8-87CB-57F63FEBF5CB}"/>
              </a:ext>
            </a:extLst>
          </p:cNvPr>
          <p:cNvSpPr/>
          <p:nvPr/>
        </p:nvSpPr>
        <p:spPr>
          <a:xfrm>
            <a:off x="496080" y="404640"/>
            <a:ext cx="82879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0" strike="noStrike" spc="-1" dirty="0" err="1">
                <a:solidFill>
                  <a:srgbClr val="FFFF99"/>
                </a:solidFill>
                <a:latin typeface="Consolas"/>
                <a:ea typeface="DejaVu Sans"/>
              </a:rPr>
              <a:t>Mallas</a:t>
            </a:r>
            <a:r>
              <a:rPr lang="en-US" sz="2800" b="0" strike="noStrike" spc="-1" dirty="0">
                <a:solidFill>
                  <a:srgbClr val="FFFF99"/>
                </a:solidFill>
                <a:latin typeface="Consolas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FFFF99"/>
                </a:solidFill>
                <a:latin typeface="Consolas"/>
                <a:ea typeface="DejaVu Sans"/>
              </a:rPr>
              <a:t>discretas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8FD37D7-57B9-4058-895D-4728EF7C6E47}"/>
              </a:ext>
            </a:extLst>
          </p:cNvPr>
          <p:cNvSpPr txBox="1"/>
          <p:nvPr/>
        </p:nvSpPr>
        <p:spPr>
          <a:xfrm>
            <a:off x="495479" y="1887443"/>
            <a:ext cx="6955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  <a:latin typeface="Consolas" panose="020B0609020204030204" pitchFamily="49" charset="0"/>
              </a:rPr>
              <a:t>H3 –Uber : </a:t>
            </a:r>
            <a:r>
              <a:rPr lang="es-ES" sz="2000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https://eng.uber.com/h3/</a:t>
            </a:r>
            <a:r>
              <a:rPr lang="es-ES" sz="2000" dirty="0">
                <a:solidFill>
                  <a:schemeClr val="bg1"/>
                </a:solidFill>
                <a:latin typeface="Consolas" panose="020B0609020204030204" pitchFamily="49" charset="0"/>
              </a:rPr>
              <a:t>   (</a:t>
            </a:r>
            <a:r>
              <a:rPr lang="es-E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hexagona</a:t>
            </a:r>
            <a:r>
              <a:rPr lang="es-E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46B6258-3266-4C1A-AEB8-E8F4C3CE7266}"/>
              </a:ext>
            </a:extLst>
          </p:cNvPr>
          <p:cNvSpPr txBox="1"/>
          <p:nvPr/>
        </p:nvSpPr>
        <p:spPr>
          <a:xfrm>
            <a:off x="495479" y="2737556"/>
            <a:ext cx="8648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GeoHash</a:t>
            </a:r>
            <a:r>
              <a:rPr lang="es-ES" sz="20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s-ES" sz="2000" dirty="0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https://en.wikipedia.org/wiki/Geohash </a:t>
            </a:r>
            <a:r>
              <a:rPr lang="es-ES" sz="2000" dirty="0">
                <a:solidFill>
                  <a:schemeClr val="bg1"/>
                </a:solidFill>
                <a:latin typeface="Consolas" panose="020B0609020204030204" pitchFamily="49" charset="0"/>
              </a:rPr>
              <a:t>(rectangular)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AB8F0C1-7D37-4602-BA1E-AB357EA3CEEC}"/>
              </a:ext>
            </a:extLst>
          </p:cNvPr>
          <p:cNvSpPr/>
          <p:nvPr/>
        </p:nvSpPr>
        <p:spPr>
          <a:xfrm>
            <a:off x="495479" y="3472581"/>
            <a:ext cx="82253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</a:t>
            </a:r>
            <a:r>
              <a:rPr lang="es-ES" sz="2000" dirty="0" err="1">
                <a:solidFill>
                  <a:schemeClr val="bg1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Location</a:t>
            </a:r>
            <a:r>
              <a:rPr lang="es-ES" sz="2000" dirty="0">
                <a:solidFill>
                  <a:schemeClr val="bg1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Codes: https://plus.codes/</a:t>
            </a:r>
            <a:r>
              <a:rPr lang="es-ES" sz="2000" dirty="0">
                <a:solidFill>
                  <a:schemeClr val="bg1"/>
                </a:solidFill>
                <a:latin typeface="Consolas" panose="020B0609020204030204" pitchFamily="49" charset="0"/>
              </a:rPr>
              <a:t>  (rectangular)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7CAED73-889B-4AF5-9940-35C5BA1E6097}"/>
              </a:ext>
            </a:extLst>
          </p:cNvPr>
          <p:cNvSpPr/>
          <p:nvPr/>
        </p:nvSpPr>
        <p:spPr>
          <a:xfrm>
            <a:off x="495479" y="4437781"/>
            <a:ext cx="70968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  <a:latin typeface="Consolas" panose="020B0609020204030204" pitchFamily="49" charset="0"/>
              </a:rPr>
              <a:t>What3Words: </a:t>
            </a:r>
            <a:r>
              <a:rPr lang="es-ES" sz="2000" dirty="0">
                <a:solidFill>
                  <a:schemeClr val="bg1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https://what3words.com/</a:t>
            </a:r>
            <a:r>
              <a:rPr lang="es-ES" sz="2000" dirty="0">
                <a:solidFill>
                  <a:schemeClr val="bg1"/>
                </a:solidFill>
                <a:latin typeface="Consolas" panose="020B0609020204030204" pitchFamily="49" charset="0"/>
              </a:rPr>
              <a:t> (rectangular)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AE97E27-B61D-4253-8CD3-157002B81377}"/>
              </a:ext>
            </a:extLst>
          </p:cNvPr>
          <p:cNvSpPr/>
          <p:nvPr/>
        </p:nvSpPr>
        <p:spPr>
          <a:xfrm>
            <a:off x="1091633" y="6145583"/>
            <a:ext cx="70968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https://observablehq.com/@sw1227/h3</a:t>
            </a:r>
            <a:r>
              <a:rPr lang="es-ES" sz="1100" dirty="0">
                <a:solidFill>
                  <a:schemeClr val="bg1"/>
                </a:solidFill>
              </a:rPr>
              <a:t>-</a:t>
            </a:r>
            <a:r>
              <a:rPr lang="es-ES" sz="1400" dirty="0">
                <a:solidFill>
                  <a:schemeClr val="bg1"/>
                </a:solidFill>
              </a:rPr>
              <a:t>index-visualizer</a:t>
            </a:r>
          </a:p>
        </p:txBody>
      </p:sp>
    </p:spTree>
    <p:extLst>
      <p:ext uri="{BB962C8B-B14F-4D97-AF65-F5344CB8AC3E}">
        <p14:creationId xmlns:p14="http://schemas.microsoft.com/office/powerpoint/2010/main" val="9021163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>
            <a:extLst>
              <a:ext uri="{FF2B5EF4-FFF2-40B4-BE49-F238E27FC236}">
                <a16:creationId xmlns:a16="http://schemas.microsoft.com/office/drawing/2014/main" id="{E42E49BB-8ABD-4CA8-87CB-57F63FEBF5CB}"/>
              </a:ext>
            </a:extLst>
          </p:cNvPr>
          <p:cNvSpPr/>
          <p:nvPr/>
        </p:nvSpPr>
        <p:spPr>
          <a:xfrm>
            <a:off x="496080" y="404640"/>
            <a:ext cx="82879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0" strike="noStrike" spc="-1" dirty="0" err="1">
                <a:solidFill>
                  <a:srgbClr val="FFFF99"/>
                </a:solidFill>
                <a:latin typeface="Consolas"/>
                <a:ea typeface="DejaVu Sans"/>
              </a:rPr>
              <a:t>Modelo</a:t>
            </a:r>
            <a:r>
              <a:rPr lang="en-US" sz="2800" b="0" strike="noStrike" spc="-1" dirty="0">
                <a:solidFill>
                  <a:srgbClr val="FFFF99"/>
                </a:solidFill>
                <a:latin typeface="Consolas"/>
                <a:ea typeface="DejaVu Sans"/>
              </a:rPr>
              <a:t> de </a:t>
            </a:r>
            <a:r>
              <a:rPr lang="en-US" sz="2800" b="0" strike="noStrike" spc="-1" dirty="0" err="1">
                <a:solidFill>
                  <a:srgbClr val="FFFF99"/>
                </a:solidFill>
                <a:latin typeface="Consolas"/>
                <a:ea typeface="DejaVu Sans"/>
              </a:rPr>
              <a:t>Negocio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29D61D7-3579-4FE4-9DE5-773613C09472}"/>
              </a:ext>
            </a:extLst>
          </p:cNvPr>
          <p:cNvSpPr txBox="1"/>
          <p:nvPr/>
        </p:nvSpPr>
        <p:spPr>
          <a:xfrm>
            <a:off x="676455" y="1591733"/>
            <a:ext cx="892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Avuxi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: clasifica todos los rincones del planeta según su popularidad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3C1220C-8E34-4854-9F66-F36F12713D6B}"/>
              </a:ext>
            </a:extLst>
          </p:cNvPr>
          <p:cNvSpPr/>
          <p:nvPr/>
        </p:nvSpPr>
        <p:spPr>
          <a:xfrm>
            <a:off x="676455" y="2142092"/>
            <a:ext cx="26532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https://www.avuxi.com/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9E8D47B-5170-49D5-A7A8-7CE706FA6F24}"/>
              </a:ext>
            </a:extLst>
          </p:cNvPr>
          <p:cNvSpPr txBox="1"/>
          <p:nvPr/>
        </p:nvSpPr>
        <p:spPr>
          <a:xfrm>
            <a:off x="676455" y="3259723"/>
            <a:ext cx="499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Starlab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: (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Greendex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)Índice verde urbano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3CAD4FB-0AAC-4DAB-92C6-8BAD68C1E059}"/>
              </a:ext>
            </a:extLst>
          </p:cNvPr>
          <p:cNvSpPr/>
          <p:nvPr/>
        </p:nvSpPr>
        <p:spPr>
          <a:xfrm>
            <a:off x="676455" y="3810082"/>
            <a:ext cx="24288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https://greendex.es/</a:t>
            </a:r>
            <a:endParaRPr lang="es-E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BAE685E-C605-472E-BA6E-4430A9ED9E17}"/>
              </a:ext>
            </a:extLst>
          </p:cNvPr>
          <p:cNvSpPr/>
          <p:nvPr/>
        </p:nvSpPr>
        <p:spPr>
          <a:xfrm>
            <a:off x="676455" y="5275904"/>
            <a:ext cx="3775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https://www.smartpostcode.co.uk/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874D325-B007-4BB1-9483-A92816F80C00}"/>
              </a:ext>
            </a:extLst>
          </p:cNvPr>
          <p:cNvSpPr txBox="1"/>
          <p:nvPr/>
        </p:nvSpPr>
        <p:spPr>
          <a:xfrm>
            <a:off x="676455" y="4712270"/>
            <a:ext cx="752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SmartPostCode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: Sitios dónde vivir en UK según preferencias</a:t>
            </a:r>
          </a:p>
        </p:txBody>
      </p:sp>
    </p:spTree>
    <p:extLst>
      <p:ext uri="{BB962C8B-B14F-4D97-AF65-F5344CB8AC3E}">
        <p14:creationId xmlns:p14="http://schemas.microsoft.com/office/powerpoint/2010/main" val="9170208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968040" y="1700640"/>
            <a:ext cx="7344000" cy="307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FFFFFF"/>
                </a:solidFill>
                <a:latin typeface="Consolas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onsolas"/>
                <a:ea typeface="DejaVu Sans"/>
              </a:rPr>
              <a:t>Mallas</a:t>
            </a:r>
            <a:r>
              <a:rPr lang="en-US" sz="2800" b="0" strike="noStrike" spc="-1" dirty="0">
                <a:solidFill>
                  <a:srgbClr val="FFFFFF"/>
                </a:solidFill>
                <a:latin typeface="Consolas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onsolas"/>
                <a:ea typeface="DejaVu Sans"/>
              </a:rPr>
              <a:t>discretas</a:t>
            </a:r>
            <a:r>
              <a:rPr lang="en-US" sz="2800" b="0" strike="noStrike" spc="-1" dirty="0">
                <a:solidFill>
                  <a:srgbClr val="FFFFFF"/>
                </a:solidFill>
                <a:latin typeface="Consolas"/>
                <a:ea typeface="DejaVu Sans"/>
              </a:rPr>
              <a:t> y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onsolas"/>
                <a:ea typeface="DejaVu Sans"/>
              </a:rPr>
              <a:t>algoritmos</a:t>
            </a:r>
            <a:r>
              <a:rPr lang="en-US" sz="2800" b="0" strike="noStrike" spc="-1" dirty="0">
                <a:solidFill>
                  <a:srgbClr val="FFFFFF"/>
                </a:solidFill>
                <a:latin typeface="Consolas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onsolas"/>
                <a:ea typeface="DejaVu Sans"/>
              </a:rPr>
              <a:t>en</a:t>
            </a:r>
            <a:r>
              <a:rPr lang="en-US" sz="2800" b="0" strike="noStrike" spc="-1" dirty="0">
                <a:solidFill>
                  <a:srgbClr val="FFFFFF"/>
                </a:solidFill>
                <a:latin typeface="Consolas"/>
                <a:ea typeface="DejaVu Sans"/>
              </a:rPr>
              <a:t> JS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FFFFFF"/>
                </a:solidFill>
                <a:latin typeface="Consolas"/>
                <a:ea typeface="DejaVu Sans"/>
              </a:rPr>
              <a:t>    * Machine Learning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FFFFFF"/>
                </a:solidFill>
                <a:latin typeface="Consolas"/>
                <a:ea typeface="DejaVu Sans"/>
              </a:rPr>
              <a:t>    *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onsolas"/>
                <a:ea typeface="DejaVu Sans"/>
              </a:rPr>
              <a:t>Algoritmos</a:t>
            </a:r>
            <a:r>
              <a:rPr lang="en-US" sz="2800" b="0" strike="noStrike" spc="-1" dirty="0">
                <a:solidFill>
                  <a:srgbClr val="FFFFFF"/>
                </a:solidFill>
                <a:latin typeface="Consolas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onsolas"/>
                <a:ea typeface="DejaVu Sans"/>
              </a:rPr>
              <a:t>en</a:t>
            </a:r>
            <a:r>
              <a:rPr lang="en-US" sz="2800" b="0" strike="noStrike" spc="-1" dirty="0">
                <a:solidFill>
                  <a:srgbClr val="FFFFFF"/>
                </a:solidFill>
                <a:latin typeface="Consolas"/>
                <a:ea typeface="DejaVu Sans"/>
              </a:rPr>
              <a:t> JS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FFFFFF"/>
                </a:solidFill>
                <a:latin typeface="Consolas"/>
                <a:ea typeface="DejaVu Sans"/>
              </a:rPr>
              <a:t>    *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onsolas"/>
                <a:ea typeface="DejaVu Sans"/>
              </a:rPr>
              <a:t>Mallas</a:t>
            </a:r>
            <a:r>
              <a:rPr lang="en-US" sz="2800" b="0" strike="noStrike" spc="-1" dirty="0">
                <a:solidFill>
                  <a:srgbClr val="FFFFFF"/>
                </a:solidFill>
                <a:latin typeface="Consolas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onsolas"/>
                <a:ea typeface="DejaVu Sans"/>
              </a:rPr>
              <a:t>discretas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FFFFFF"/>
                </a:solidFill>
                <a:latin typeface="Consolas"/>
                <a:ea typeface="DejaVu Sans"/>
              </a:rPr>
              <a:t>    *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onsolas"/>
                <a:ea typeface="DejaVu Sans"/>
              </a:rPr>
              <a:t>Modelo</a:t>
            </a:r>
            <a:r>
              <a:rPr lang="en-US" sz="2800" b="0" strike="noStrike" spc="-1" dirty="0">
                <a:solidFill>
                  <a:srgbClr val="FFFFFF"/>
                </a:solidFill>
                <a:latin typeface="Consolas"/>
                <a:ea typeface="DejaVu Sans"/>
              </a:rPr>
              <a:t> de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onsolas"/>
                <a:ea typeface="DejaVu Sans"/>
              </a:rPr>
              <a:t>negocio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496080" y="404640"/>
            <a:ext cx="82879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0" strike="noStrike" spc="-1">
                <a:solidFill>
                  <a:srgbClr val="FFFF99"/>
                </a:solidFill>
                <a:latin typeface="Consolas"/>
                <a:ea typeface="DejaVu Sans"/>
              </a:rPr>
              <a:t>Índice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83640" y="1268640"/>
            <a:ext cx="7344000" cy="447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onsolas"/>
                <a:ea typeface="DejaVu Sans"/>
              </a:rPr>
              <a:t>El </a:t>
            </a:r>
            <a:r>
              <a:rPr lang="en-US" sz="1800" b="1" strike="noStrike" spc="-1">
                <a:solidFill>
                  <a:srgbClr val="FFFFFF"/>
                </a:solidFill>
                <a:latin typeface="Consolas"/>
                <a:ea typeface="DejaVu Sans"/>
              </a:rPr>
              <a:t>aprendizaje automático</a:t>
            </a:r>
            <a:r>
              <a:rPr lang="en-US" sz="1800" b="0" strike="noStrike" spc="-1">
                <a:solidFill>
                  <a:srgbClr val="FFFFFF"/>
                </a:solidFill>
                <a:latin typeface="Consolas"/>
                <a:ea typeface="DejaVu Sans"/>
              </a:rPr>
              <a:t>  (del inglés, </a:t>
            </a:r>
            <a:r>
              <a:rPr lang="en-US" sz="1800" b="0" i="1" u="sng" strike="noStrike" spc="-1">
                <a:solidFill>
                  <a:srgbClr val="8F8F8F"/>
                </a:solidFill>
                <a:uFillTx/>
                <a:latin typeface="Consolas"/>
                <a:ea typeface="DejaVu Sans"/>
                <a:hlinkClick r:id="rId2"/>
              </a:rPr>
              <a:t>machine learning</a:t>
            </a:r>
            <a:r>
              <a:rPr lang="en-US" sz="1800" b="0" strike="noStrike" spc="-1">
                <a:solidFill>
                  <a:srgbClr val="FFFFFF"/>
                </a:solidFill>
                <a:latin typeface="Consolas"/>
                <a:ea typeface="DejaVu Sans"/>
              </a:rPr>
              <a:t>) es … una rama de la </a:t>
            </a:r>
            <a:r>
              <a:rPr lang="en-US" sz="1800" b="0" u="sng" strike="noStrike" spc="-1">
                <a:solidFill>
                  <a:srgbClr val="8F8F8F"/>
                </a:solidFill>
                <a:uFillTx/>
                <a:latin typeface="Consolas"/>
                <a:ea typeface="DejaVu Sans"/>
                <a:hlinkClick r:id="rId3"/>
              </a:rPr>
              <a:t>inteligencia artificial</a:t>
            </a:r>
            <a:r>
              <a:rPr lang="en-US" sz="1800" b="0" strike="noStrike" spc="-1">
                <a:solidFill>
                  <a:srgbClr val="FFFFFF"/>
                </a:solidFill>
                <a:latin typeface="Consolas"/>
                <a:ea typeface="DejaVu Sans"/>
              </a:rPr>
              <a:t>, cuyo objetivo es desarrollar técnicas que permitan que las computadoras </a:t>
            </a:r>
            <a:r>
              <a:rPr lang="en-US" sz="1800" b="0" i="1" strike="noStrike" spc="-1">
                <a:solidFill>
                  <a:srgbClr val="FFFFFF"/>
                </a:solidFill>
                <a:latin typeface="Consolas"/>
                <a:ea typeface="DejaVu Sans"/>
              </a:rPr>
              <a:t>aprendan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onsolas"/>
                <a:ea typeface="DejaVu Sans"/>
              </a:rPr>
              <a:t>De forma más concreta, los investigadores del aprendizaje de máquinas buscan </a:t>
            </a:r>
            <a:r>
              <a:rPr lang="en-US" sz="1800" b="0" u="sng" strike="noStrike" spc="-1">
                <a:solidFill>
                  <a:srgbClr val="8F8F8F"/>
                </a:solidFill>
                <a:uFillTx/>
                <a:latin typeface="Consolas"/>
                <a:ea typeface="DejaVu Sans"/>
                <a:hlinkClick r:id="rId4"/>
              </a:rPr>
              <a:t>algoritmos</a:t>
            </a:r>
            <a:r>
              <a:rPr lang="en-US" sz="1800" b="0" strike="noStrike" spc="-1">
                <a:solidFill>
                  <a:srgbClr val="FFFFFF"/>
                </a:solidFill>
                <a:latin typeface="Consolas"/>
                <a:ea typeface="DejaVu Sans"/>
              </a:rPr>
              <a:t> y para convertir </a:t>
            </a:r>
            <a:r>
              <a:rPr lang="en-US" sz="1800" b="0" u="sng" strike="noStrike" spc="-1">
                <a:solidFill>
                  <a:srgbClr val="8F8F8F"/>
                </a:solidFill>
                <a:uFillTx/>
                <a:latin typeface="Consolas"/>
                <a:ea typeface="DejaVu Sans"/>
                <a:hlinkClick r:id="rId5"/>
              </a:rPr>
              <a:t>muestras</a:t>
            </a:r>
            <a:r>
              <a:rPr lang="en-US" sz="1800" b="0" strike="noStrike" spc="-1">
                <a:solidFill>
                  <a:srgbClr val="FFFFFF"/>
                </a:solidFill>
                <a:latin typeface="Consolas"/>
                <a:ea typeface="DejaVu Sans"/>
              </a:rPr>
              <a:t> de datos en </a:t>
            </a:r>
            <a:r>
              <a:rPr lang="en-US" sz="1800" b="0" u="sng" strike="noStrike" spc="-1">
                <a:solidFill>
                  <a:srgbClr val="8F8F8F"/>
                </a:solidFill>
                <a:uFillTx/>
                <a:latin typeface="Consolas"/>
                <a:ea typeface="DejaVu Sans"/>
                <a:hlinkClick r:id="rId6"/>
              </a:rPr>
              <a:t>programas de computadora</a:t>
            </a:r>
            <a:r>
              <a:rPr lang="en-US" sz="1800" b="0" strike="noStrike" spc="-1">
                <a:solidFill>
                  <a:srgbClr val="FFFFFF"/>
                </a:solidFill>
                <a:latin typeface="Consolas"/>
                <a:ea typeface="DejaVu Sans"/>
              </a:rPr>
              <a:t>, sin tener que escribir los últimos explícitamente.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onsolas"/>
                <a:ea typeface="DejaVu Sans"/>
              </a:rPr>
              <a:t>Los modelos o programas resultantes deben ser capaces de generalizar comportamientos e inferencias para un conjunto más amplio (potencialmente infinito) de datos.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496080" y="404640"/>
            <a:ext cx="82879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0" strike="noStrike" spc="-1">
                <a:solidFill>
                  <a:srgbClr val="FFFF99"/>
                </a:solidFill>
                <a:latin typeface="Consolas"/>
                <a:ea typeface="DejaVu Sans"/>
              </a:rPr>
              <a:t>Machine Learning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683640" y="6084000"/>
            <a:ext cx="756216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onsolas"/>
                <a:ea typeface="DejaVu Sans"/>
              </a:rPr>
              <a:t>https://es.wikipedia.org/wiki/Aprendizaje_autom%C3%A1tico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96080" y="404640"/>
            <a:ext cx="82879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0" strike="noStrike" spc="-1">
                <a:solidFill>
                  <a:srgbClr val="FFFF99"/>
                </a:solidFill>
                <a:latin typeface="Consolas"/>
                <a:ea typeface="DejaVu Sans"/>
              </a:rPr>
              <a:t>Algoritmos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5303520" y="640080"/>
            <a:ext cx="3143160" cy="264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Clustering</a:t>
            </a:r>
            <a:r>
              <a:rPr lang="en-US" sz="1800" b="0" strike="noStrike" spc="-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800" b="0" strike="noStrike" spc="-1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Agrupación</a:t>
            </a:r>
            <a:r>
              <a:rPr lang="en-US" sz="1800" b="0" strike="noStrike" spc="-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por </a:t>
            </a:r>
            <a:r>
              <a:rPr lang="es-ES" sz="1800" b="0" strike="noStrike" spc="-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atributos</a:t>
            </a:r>
            <a:r>
              <a:rPr lang="en-US" sz="1800" b="0" strike="noStrike" spc="-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Classification</a:t>
            </a:r>
            <a:r>
              <a:rPr lang="en-US" sz="1800" b="0" strike="noStrike" spc="-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800" b="0" strike="noStrike" spc="-1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Identificación</a:t>
            </a:r>
            <a:r>
              <a:rPr lang="en-US" sz="1800" b="0" strike="noStrike" spc="-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a </a:t>
            </a:r>
            <a:r>
              <a:rPr lang="en-US" sz="1800" b="0" strike="noStrike" spc="-1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partir</a:t>
            </a:r>
            <a:r>
              <a:rPr lang="en-US" sz="1800" b="0" strike="noStrike" spc="-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de variables  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Regression</a:t>
            </a:r>
            <a:r>
              <a:rPr lang="en-US" sz="1800" b="0" strike="noStrike" spc="-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: Estimación de </a:t>
            </a:r>
            <a:r>
              <a:rPr lang="en-US" sz="1800" b="0" strike="noStrike" spc="-1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valores</a:t>
            </a:r>
            <a:r>
              <a:rPr lang="en-US" sz="1800" b="0" strike="noStrike" spc="-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entre una variable </a:t>
            </a:r>
            <a:r>
              <a:rPr lang="en-US" sz="1800" b="0" strike="noStrike" spc="-1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dependiente</a:t>
            </a:r>
            <a:r>
              <a:rPr lang="en-US" sz="1800" b="0" strike="noStrike" spc="-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y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variables </a:t>
            </a:r>
            <a:r>
              <a:rPr lang="es-ES" sz="1800" b="0" strike="noStrike" spc="-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independientes</a:t>
            </a:r>
          </a:p>
        </p:txBody>
      </p:sp>
      <p:pic>
        <p:nvPicPr>
          <p:cNvPr id="51" name="Imagen 50"/>
          <p:cNvPicPr/>
          <p:nvPr/>
        </p:nvPicPr>
        <p:blipFill>
          <a:blip r:embed="rId2"/>
          <a:stretch/>
        </p:blipFill>
        <p:spPr>
          <a:xfrm>
            <a:off x="646200" y="1005840"/>
            <a:ext cx="4199760" cy="5571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Imagen 52"/>
          <p:cNvPicPr/>
          <p:nvPr/>
        </p:nvPicPr>
        <p:blipFill>
          <a:blip r:embed="rId2"/>
          <a:stretch/>
        </p:blipFill>
        <p:spPr>
          <a:xfrm>
            <a:off x="137339" y="757806"/>
            <a:ext cx="8869320" cy="4794840"/>
          </a:xfrm>
          <a:prstGeom prst="rect">
            <a:avLst/>
          </a:prstGeom>
          <a:ln>
            <a:noFill/>
          </a:ln>
        </p:spPr>
      </p:pic>
      <p:sp>
        <p:nvSpPr>
          <p:cNvPr id="52" name="CustomShape 1"/>
          <p:cNvSpPr/>
          <p:nvPr/>
        </p:nvSpPr>
        <p:spPr>
          <a:xfrm>
            <a:off x="384404" y="2722860"/>
            <a:ext cx="8375191" cy="4323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u="sng" strike="noStrike" spc="-1">
                <a:solidFill>
                  <a:schemeClr val="bg1">
                    <a:lumMod val="95000"/>
                  </a:schemeClr>
                </a:solidFill>
                <a:uFillTx/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https://github.com/sacridini/Awesome-Geospatial</a:t>
            </a:r>
            <a:endParaRPr lang="en-US" sz="2400" b="0" strike="noStrike" spc="-1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496080" y="404640"/>
            <a:ext cx="82879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0" strike="noStrike" spc="-1" dirty="0" err="1">
                <a:solidFill>
                  <a:srgbClr val="FFFF99"/>
                </a:solidFill>
                <a:latin typeface="Consolas"/>
                <a:ea typeface="DejaVu Sans"/>
              </a:rPr>
              <a:t>GeoDa</a:t>
            </a:r>
            <a:r>
              <a:rPr lang="en-US" sz="2800" b="0" strike="noStrike" spc="-1" dirty="0">
                <a:solidFill>
                  <a:srgbClr val="FFFF99"/>
                </a:solidFill>
                <a:latin typeface="Consolas"/>
                <a:ea typeface="DejaVu Sans"/>
              </a:rPr>
              <a:t> un “</a:t>
            </a:r>
            <a:r>
              <a:rPr lang="en-US" sz="2800" b="0" strike="noStrike" spc="-1" dirty="0" err="1">
                <a:solidFill>
                  <a:srgbClr val="FFFF99"/>
                </a:solidFill>
                <a:latin typeface="Consolas"/>
                <a:ea typeface="DejaVu Sans"/>
              </a:rPr>
              <a:t>clasico</a:t>
            </a:r>
            <a:r>
              <a:rPr lang="en-US" sz="2800" b="0" strike="noStrike" spc="-1" dirty="0">
                <a:solidFill>
                  <a:srgbClr val="FFFF99"/>
                </a:solidFill>
                <a:latin typeface="Consolas"/>
                <a:ea typeface="DejaVu Sans"/>
              </a:rPr>
              <a:t>” de los SIG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2205636" y="5844960"/>
            <a:ext cx="5380284" cy="27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u="sng" strike="noStrike" spc="-1" dirty="0">
                <a:solidFill>
                  <a:schemeClr val="bg1">
                    <a:lumMod val="95000"/>
                  </a:schemeClr>
                </a:solidFill>
                <a:uFillTx/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https://geodacenter.github.io/</a:t>
            </a:r>
            <a:endParaRPr lang="en-US" sz="2400" b="0" strike="noStrike" spc="-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7" name="Imagen 56"/>
          <p:cNvPicPr/>
          <p:nvPr/>
        </p:nvPicPr>
        <p:blipFill>
          <a:blip r:embed="rId3"/>
          <a:stretch/>
        </p:blipFill>
        <p:spPr>
          <a:xfrm>
            <a:off x="4125960" y="2194560"/>
            <a:ext cx="4148280" cy="3200040"/>
          </a:xfrm>
          <a:prstGeom prst="rect">
            <a:avLst/>
          </a:prstGeom>
          <a:ln>
            <a:noFill/>
          </a:ln>
        </p:spPr>
      </p:pic>
      <p:pic>
        <p:nvPicPr>
          <p:cNvPr id="58" name="Imagen 57"/>
          <p:cNvPicPr/>
          <p:nvPr/>
        </p:nvPicPr>
        <p:blipFill>
          <a:blip r:embed="rId4"/>
          <a:stretch/>
        </p:blipFill>
        <p:spPr>
          <a:xfrm>
            <a:off x="914400" y="1328760"/>
            <a:ext cx="4476960" cy="3242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496080" y="404640"/>
            <a:ext cx="82879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0" strike="noStrike" spc="-1">
                <a:solidFill>
                  <a:srgbClr val="FFFF99"/>
                </a:solidFill>
                <a:latin typeface="Consolas"/>
                <a:ea typeface="DejaVu Sans"/>
              </a:rPr>
              <a:t>Javascript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3200400" y="1828799"/>
            <a:ext cx="4982902" cy="387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u="sng" strike="noStrike" spc="-1" dirty="0">
                <a:solidFill>
                  <a:schemeClr val="bg1">
                    <a:lumMod val="95000"/>
                  </a:schemeClr>
                </a:solidFill>
                <a:uFillTx/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http://rousseau.io/turf-mapboxjs/</a:t>
            </a:r>
            <a:endParaRPr lang="en-US" sz="2000" b="0" strike="noStrike" spc="-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62" name="Imagen 61"/>
          <p:cNvPicPr/>
          <p:nvPr/>
        </p:nvPicPr>
        <p:blipFill>
          <a:blip r:embed="rId3"/>
          <a:stretch/>
        </p:blipFill>
        <p:spPr>
          <a:xfrm>
            <a:off x="731520" y="1227600"/>
            <a:ext cx="1332720" cy="1332720"/>
          </a:xfrm>
          <a:prstGeom prst="rect">
            <a:avLst/>
          </a:prstGeom>
          <a:ln>
            <a:noFill/>
          </a:ln>
        </p:spPr>
      </p:pic>
      <p:sp>
        <p:nvSpPr>
          <p:cNvPr id="63" name="CustomShape 3"/>
          <p:cNvSpPr/>
          <p:nvPr/>
        </p:nvSpPr>
        <p:spPr>
          <a:xfrm>
            <a:off x="3200401" y="1463039"/>
            <a:ext cx="4982902" cy="387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u="sng" strike="noStrike" spc="-1" dirty="0">
                <a:solidFill>
                  <a:schemeClr val="bg1">
                    <a:lumMod val="95000"/>
                  </a:schemeClr>
                </a:solidFill>
                <a:uFillTx/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https://github.com/Turfjs</a:t>
            </a:r>
            <a:endParaRPr lang="en-US" sz="2000" b="0" strike="noStrike" spc="-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64" name="Imagen 63"/>
          <p:cNvPicPr/>
          <p:nvPr/>
        </p:nvPicPr>
        <p:blipFill>
          <a:blip r:embed="rId5"/>
          <a:stretch/>
        </p:blipFill>
        <p:spPr>
          <a:xfrm>
            <a:off x="789171" y="5313682"/>
            <a:ext cx="2856960" cy="637560"/>
          </a:xfrm>
          <a:prstGeom prst="rect">
            <a:avLst/>
          </a:prstGeom>
          <a:ln>
            <a:noFill/>
          </a:ln>
        </p:spPr>
      </p:pic>
      <p:sp>
        <p:nvSpPr>
          <p:cNvPr id="65" name="CustomShape 4"/>
          <p:cNvSpPr/>
          <p:nvPr/>
        </p:nvSpPr>
        <p:spPr>
          <a:xfrm>
            <a:off x="4249131" y="5496561"/>
            <a:ext cx="5251603" cy="387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u="sng" strike="noStrike" spc="-1">
                <a:solidFill>
                  <a:schemeClr val="bg1">
                    <a:lumMod val="95000"/>
                  </a:schemeClr>
                </a:solidFill>
                <a:uFillTx/>
                <a:latin typeface="Consolas" panose="020B06090202040302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https://www.tensorflow.org/js</a:t>
            </a:r>
            <a:endParaRPr lang="en-US" sz="2000" b="0" strike="noStrike" spc="-1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66" name="Imagen 65"/>
          <p:cNvPicPr/>
          <p:nvPr/>
        </p:nvPicPr>
        <p:blipFill>
          <a:blip r:embed="rId7"/>
          <a:stretch/>
        </p:blipFill>
        <p:spPr>
          <a:xfrm>
            <a:off x="473040" y="2667600"/>
            <a:ext cx="1904400" cy="1904400"/>
          </a:xfrm>
          <a:prstGeom prst="rect">
            <a:avLst/>
          </a:prstGeom>
          <a:ln>
            <a:noFill/>
          </a:ln>
        </p:spPr>
      </p:pic>
      <p:sp>
        <p:nvSpPr>
          <p:cNvPr id="67" name="CustomShape 5"/>
          <p:cNvSpPr/>
          <p:nvPr/>
        </p:nvSpPr>
        <p:spPr>
          <a:xfrm>
            <a:off x="3396239" y="3383279"/>
            <a:ext cx="3478694" cy="387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u="sng" strike="noStrike" spc="-1">
                <a:solidFill>
                  <a:schemeClr val="bg1">
                    <a:lumMod val="95000"/>
                  </a:schemeClr>
                </a:solidFill>
                <a:uFillTx/>
                <a:latin typeface="Consolas" panose="020B0609020204030204" pitchFamily="49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http://geoblaze.io/</a:t>
            </a:r>
            <a:endParaRPr lang="en-US" sz="2000" b="0" strike="noStrike" spc="-1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8FB14560-A4DC-484A-889E-1EBB612CEEE9}"/>
              </a:ext>
            </a:extLst>
          </p:cNvPr>
          <p:cNvCxnSpPr/>
          <p:nvPr/>
        </p:nvCxnSpPr>
        <p:spPr>
          <a:xfrm>
            <a:off x="473040" y="4786489"/>
            <a:ext cx="79789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496080" y="404640"/>
            <a:ext cx="82879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0" strike="noStrike" spc="-1">
                <a:solidFill>
                  <a:srgbClr val="FFFF99"/>
                </a:solidFill>
                <a:latin typeface="Consolas"/>
                <a:ea typeface="DejaVu Sans"/>
              </a:rPr>
              <a:t>“Problema”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519480" y="1554480"/>
            <a:ext cx="7344000" cy="307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 dirty="0" err="1">
                <a:solidFill>
                  <a:srgbClr val="FFFFFF"/>
                </a:solidFill>
                <a:latin typeface="Consolas"/>
                <a:ea typeface="DejaVu Sans"/>
              </a:rPr>
              <a:t>Cuando</a:t>
            </a:r>
            <a:r>
              <a:rPr lang="en-US" sz="2800" b="0" strike="noStrike" spc="-1" dirty="0">
                <a:solidFill>
                  <a:srgbClr val="FFFFFF"/>
                </a:solidFill>
                <a:latin typeface="Consolas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onsolas"/>
                <a:ea typeface="DejaVu Sans"/>
              </a:rPr>
              <a:t>analizamos</a:t>
            </a:r>
            <a:r>
              <a:rPr lang="en-US" sz="2800" b="0" strike="noStrike" spc="-1" dirty="0">
                <a:solidFill>
                  <a:srgbClr val="FFFFFF"/>
                </a:solidFill>
                <a:latin typeface="Consolas"/>
                <a:ea typeface="DejaVu Sans"/>
              </a:rPr>
              <a:t> y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onsolas"/>
                <a:ea typeface="DejaVu Sans"/>
              </a:rPr>
              <a:t>utilizamos</a:t>
            </a:r>
            <a:r>
              <a:rPr lang="en-US" sz="2800" b="0" strike="noStrike" spc="-1" dirty="0">
                <a:solidFill>
                  <a:srgbClr val="FFFFFF"/>
                </a:solidFill>
                <a:latin typeface="Consolas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onsolas"/>
                <a:ea typeface="DejaVu Sans"/>
              </a:rPr>
              <a:t>algoritmos</a:t>
            </a:r>
            <a:r>
              <a:rPr lang="en-US" sz="2800" b="0" strike="noStrike" spc="-1" dirty="0">
                <a:solidFill>
                  <a:srgbClr val="FFFFFF"/>
                </a:solidFill>
                <a:latin typeface="Consolas"/>
                <a:ea typeface="DejaVu Sans"/>
              </a:rPr>
              <a:t> con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onsolas"/>
                <a:ea typeface="DejaVu Sans"/>
              </a:rPr>
              <a:t>fenómenos</a:t>
            </a:r>
            <a:r>
              <a:rPr lang="en-US" sz="2800" b="0" strike="noStrike" spc="-1" dirty="0">
                <a:solidFill>
                  <a:srgbClr val="FFFFFF"/>
                </a:solidFill>
                <a:latin typeface="Consolas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onsolas"/>
                <a:ea typeface="DejaVu Sans"/>
              </a:rPr>
              <a:t>puntuales</a:t>
            </a:r>
            <a:r>
              <a:rPr lang="en-US" sz="2800" b="0" strike="noStrike" spc="-1" dirty="0">
                <a:solidFill>
                  <a:srgbClr val="FFFFFF"/>
                </a:solidFill>
                <a:latin typeface="Consolas"/>
                <a:ea typeface="DejaVu Sans"/>
              </a:rPr>
              <a:t> (puntos) y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onsolas"/>
                <a:ea typeface="DejaVu Sans"/>
              </a:rPr>
              <a:t>queremos</a:t>
            </a:r>
            <a:r>
              <a:rPr lang="en-US" sz="2800" b="0" strike="noStrike" spc="-1" dirty="0">
                <a:solidFill>
                  <a:srgbClr val="FFFFFF"/>
                </a:solidFill>
                <a:latin typeface="Consolas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onsolas"/>
                <a:ea typeface="DejaVu Sans"/>
              </a:rPr>
              <a:t>realizar</a:t>
            </a:r>
            <a:r>
              <a:rPr lang="en-US" sz="2800" b="0" strike="noStrike" spc="-1" dirty="0">
                <a:solidFill>
                  <a:srgbClr val="FFFFFF"/>
                </a:solidFill>
                <a:latin typeface="Consolas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onsolas"/>
                <a:ea typeface="DejaVu Sans"/>
              </a:rPr>
              <a:t>predicciones</a:t>
            </a:r>
            <a:r>
              <a:rPr lang="en-US" sz="2800" b="0" strike="noStrike" spc="-1" dirty="0">
                <a:solidFill>
                  <a:srgbClr val="FFFFFF"/>
                </a:solidFill>
                <a:latin typeface="Consolas"/>
                <a:ea typeface="DejaVu Sans"/>
              </a:rPr>
              <a:t>.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FFFFFF"/>
                </a:solidFill>
                <a:latin typeface="Consolas"/>
                <a:ea typeface="DejaVu Sans"/>
              </a:rPr>
              <a:t>Las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onsolas"/>
                <a:ea typeface="DejaVu Sans"/>
              </a:rPr>
              <a:t>coordenadas</a:t>
            </a:r>
            <a:r>
              <a:rPr lang="en-US" sz="2800" b="0" strike="noStrike" spc="-1" dirty="0">
                <a:solidFill>
                  <a:srgbClr val="FFFFFF"/>
                </a:solidFill>
                <a:latin typeface="Consolas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onsolas"/>
                <a:ea typeface="DejaVu Sans"/>
              </a:rPr>
              <a:t>pueden</a:t>
            </a:r>
            <a:r>
              <a:rPr lang="en-US" sz="2800" b="0" strike="noStrike" spc="-1" dirty="0">
                <a:solidFill>
                  <a:srgbClr val="FFFFFF"/>
                </a:solidFill>
                <a:latin typeface="Consolas"/>
                <a:ea typeface="DejaVu Sans"/>
              </a:rPr>
              <a:t> NO ser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onsolas"/>
                <a:ea typeface="DejaVu Sans"/>
              </a:rPr>
              <a:t>tomadas</a:t>
            </a:r>
            <a:r>
              <a:rPr lang="en-US" sz="2800" b="0" strike="noStrike" spc="-1" dirty="0">
                <a:solidFill>
                  <a:srgbClr val="FFFFFF"/>
                </a:solidFill>
                <a:latin typeface="Consolas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onsolas"/>
                <a:ea typeface="DejaVu Sans"/>
              </a:rPr>
              <a:t>en</a:t>
            </a:r>
            <a:r>
              <a:rPr lang="en-US" sz="2800" b="0" strike="noStrike" spc="-1" dirty="0">
                <a:solidFill>
                  <a:srgbClr val="FFFFFF"/>
                </a:solidFill>
                <a:latin typeface="Consolas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onsolas"/>
                <a:ea typeface="DejaVu Sans"/>
              </a:rPr>
              <a:t>consideración</a:t>
            </a:r>
            <a:r>
              <a:rPr lang="en-US" sz="2800" b="0" strike="noStrike" spc="-1" dirty="0">
                <a:solidFill>
                  <a:srgbClr val="FFFFFF"/>
                </a:solidFill>
                <a:latin typeface="Consolas"/>
                <a:ea typeface="DejaVu Sans"/>
              </a:rPr>
              <a:t> tanto com input o output</a:t>
            </a:r>
            <a:endParaRPr lang="en-US" sz="2800" b="0" strike="noStrike" spc="-1" dirty="0">
              <a:latin typeface="Arial"/>
            </a:endParaRPr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6675120" y="4630320"/>
            <a:ext cx="1730880" cy="1714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496080" y="404640"/>
            <a:ext cx="82879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0" strike="noStrike" spc="-1">
                <a:solidFill>
                  <a:srgbClr val="FFFF99"/>
                </a:solidFill>
                <a:latin typeface="Consolas"/>
                <a:ea typeface="DejaVu Sans"/>
              </a:rPr>
              <a:t>Accidentes tráfico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365760" y="1280160"/>
            <a:ext cx="7344000" cy="136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FFFFFF"/>
                </a:solidFill>
                <a:latin typeface="Consolas"/>
                <a:ea typeface="DejaVu Sans"/>
              </a:rPr>
              <a:t>¿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onsolas"/>
                <a:ea typeface="DejaVu Sans"/>
              </a:rPr>
              <a:t>En</a:t>
            </a:r>
            <a:r>
              <a:rPr lang="en-US" sz="2800" b="0" strike="noStrike" spc="-1" dirty="0">
                <a:solidFill>
                  <a:srgbClr val="FFFFFF"/>
                </a:solidFill>
                <a:latin typeface="Consolas"/>
                <a:ea typeface="DejaVu Sans"/>
              </a:rPr>
              <a:t> que sitios de BCN es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onsolas"/>
                <a:ea typeface="DejaVu Sans"/>
              </a:rPr>
              <a:t>más</a:t>
            </a:r>
            <a:r>
              <a:rPr lang="en-US" sz="2800" b="0" strike="noStrike" spc="-1" dirty="0">
                <a:solidFill>
                  <a:srgbClr val="FFFFFF"/>
                </a:solidFill>
                <a:latin typeface="Consolas"/>
                <a:ea typeface="DejaVu Sans"/>
              </a:rPr>
              <a:t> probable que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onsolas"/>
                <a:ea typeface="DejaVu Sans"/>
              </a:rPr>
              <a:t>haya</a:t>
            </a:r>
            <a:r>
              <a:rPr lang="en-US" sz="2800" b="0" strike="noStrike" spc="-1" dirty="0">
                <a:solidFill>
                  <a:srgbClr val="FFFFFF"/>
                </a:solidFill>
                <a:latin typeface="Consolas"/>
                <a:ea typeface="DejaVu Sans"/>
              </a:rPr>
              <a:t> un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onsolas"/>
                <a:ea typeface="DejaVu Sans"/>
              </a:rPr>
              <a:t>accidente</a:t>
            </a:r>
            <a:r>
              <a:rPr lang="en-US" sz="2800" b="0" strike="noStrike" spc="-1" dirty="0">
                <a:solidFill>
                  <a:srgbClr val="FFFFFF"/>
                </a:solidFill>
                <a:latin typeface="Consolas"/>
                <a:ea typeface="DejaVu Sans"/>
              </a:rPr>
              <a:t> un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onsolas"/>
                <a:ea typeface="DejaVu Sans"/>
              </a:rPr>
              <a:t>Sábado</a:t>
            </a:r>
            <a:r>
              <a:rPr lang="en-US" sz="2800" b="0" strike="noStrike" spc="-1" dirty="0">
                <a:solidFill>
                  <a:srgbClr val="FFFFFF"/>
                </a:solidFill>
                <a:latin typeface="Consolas"/>
                <a:ea typeface="DejaVu Sans"/>
              </a:rPr>
              <a:t> a las 5h de la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onsolas"/>
                <a:ea typeface="DejaVu Sans"/>
              </a:rPr>
              <a:t>mañana</a:t>
            </a:r>
            <a:r>
              <a:rPr lang="en-US" sz="2800" b="0" strike="noStrike" spc="-1" dirty="0">
                <a:solidFill>
                  <a:srgbClr val="FFFFFF"/>
                </a:solidFill>
                <a:latin typeface="Consolas"/>
                <a:ea typeface="DejaVu Sans"/>
              </a:rPr>
              <a:t>?</a:t>
            </a:r>
            <a:endParaRPr lang="en-US" sz="2800" b="0" strike="noStrike" spc="-1" dirty="0">
              <a:latin typeface="Arial"/>
            </a:endParaRPr>
          </a:p>
        </p:txBody>
      </p:sp>
      <p:pic>
        <p:nvPicPr>
          <p:cNvPr id="73" name="Imagen 72"/>
          <p:cNvPicPr/>
          <p:nvPr/>
        </p:nvPicPr>
        <p:blipFill>
          <a:blip r:embed="rId2"/>
          <a:stretch/>
        </p:blipFill>
        <p:spPr>
          <a:xfrm>
            <a:off x="1554480" y="2788560"/>
            <a:ext cx="5713920" cy="3703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827</TotalTime>
  <Words>480</Words>
  <Application>Microsoft Office PowerPoint</Application>
  <PresentationFormat>Presentación en pantalla (4:3)</PresentationFormat>
  <Paragraphs>60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Consolas</vt:lpstr>
      <vt:lpstr>Swis721 Ex BT</vt:lpstr>
      <vt:lpstr>Symbol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TAO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sroyo01</dc:creator>
  <dc:description/>
  <cp:lastModifiedBy>USER-PC</cp:lastModifiedBy>
  <cp:revision>97</cp:revision>
  <dcterms:created xsi:type="dcterms:W3CDTF">2005-10-26T06:54:45Z</dcterms:created>
  <dcterms:modified xsi:type="dcterms:W3CDTF">2020-01-20T12:17:24Z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TAO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8</vt:i4>
  </property>
</Properties>
</file>